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71" r:id="rId5"/>
    <p:sldId id="274" r:id="rId6"/>
    <p:sldId id="279" r:id="rId7"/>
    <p:sldId id="278" r:id="rId8"/>
    <p:sldId id="273" r:id="rId9"/>
    <p:sldId id="280" r:id="rId10"/>
    <p:sldId id="281" r:id="rId11"/>
    <p:sldId id="260" r:id="rId12"/>
    <p:sldId id="270" r:id="rId13"/>
    <p:sldId id="275" r:id="rId14"/>
    <p:sldId id="268" r:id="rId15"/>
    <p:sldId id="269" r:id="rId16"/>
    <p:sldId id="277" r:id="rId17"/>
    <p:sldId id="276" r:id="rId18"/>
    <p:sldId id="261" r:id="rId19"/>
    <p:sldId id="262" r:id="rId20"/>
    <p:sldId id="263" r:id="rId21"/>
    <p:sldId id="264" r:id="rId22"/>
    <p:sldId id="265" r:id="rId23"/>
    <p:sldId id="266" r:id="rId24"/>
    <p:sldId id="26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B0B69-7A73-4A8D-9358-8EC738A2A312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48CCC-9B3C-498A-A29E-60593BC72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7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F0C2EA50-7FC8-4C69-8938-87CEFF3835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457B9029-1C5C-40B7-8F72-AAA03462A7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6DBBDD9E-8D1D-48D7-A23E-66CE90B4B2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FD2C8C-1360-46FF-8864-25C04EA1FA9C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41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5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0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33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5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0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8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1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4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3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6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021F5-B7BA-4F35-ADAE-F34BE92227AF}" type="datetimeFigureOut">
              <a:rPr lang="en-US" smtClean="0"/>
              <a:t>12/28/2017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F24DE-8BC3-4044-8525-7D154678A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192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/index.php?title=%E6%9D%8E%E6%98%A5%E8%95%83&amp;action=edit&amp;redlink=1" TargetMode="External"/><Relationship Id="rId3" Type="http://schemas.openxmlformats.org/officeDocument/2006/relationships/hyperlink" Target="https://zh.wikipedia.org/w/index.php?title=%E5%88%98%E5%A4%A7%E6%88%90&amp;action=edit&amp;redlink=1" TargetMode="External"/><Relationship Id="rId7" Type="http://schemas.openxmlformats.org/officeDocument/2006/relationships/hyperlink" Target="https://zh.wikipedia.org/w/index.php?title=%E9%B9%BF%E4%BE%9D%E5%A3%AB&amp;action=edit&amp;redlink=1" TargetMode="External"/><Relationship Id="rId2" Type="http://schemas.openxmlformats.org/officeDocument/2006/relationships/hyperlink" Target="https://zh.wikipedia.org/wiki/%E9%AE%91%E5%BA%B7%E5%AF%A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7%8B%84%E8%80%83%E6%96%87" TargetMode="External"/><Relationship Id="rId5" Type="http://schemas.openxmlformats.org/officeDocument/2006/relationships/hyperlink" Target="https://zh.wikipedia.org/w/index.php?title=%E5%BC%A0%E6%B4%97%E5%BF%83&amp;action=edit&amp;redlink=1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zh.wikipedia.org/wiki/%E5%AF%8C%E5%96%84" TargetMode="External"/><Relationship Id="rId9" Type="http://schemas.openxmlformats.org/officeDocument/2006/relationships/hyperlink" Target="https://zh.wikipedia.org/wiki/File:Bible_revision_China.jp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zh.wikipedia.org/zh-cn/File:Deadseascrolls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4C2F-FD5E-4CB7-8BDC-E06D04045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352550"/>
          </a:xfrm>
        </p:spPr>
        <p:txBody>
          <a:bodyPr>
            <a:normAutofit/>
          </a:bodyPr>
          <a:lstStyle/>
          <a:p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12406-C418-4493-BC87-E6AF72FF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425" y="2081212"/>
            <a:ext cx="9144000" cy="3648075"/>
          </a:xfrm>
        </p:spPr>
        <p:txBody>
          <a:bodyPr/>
          <a:lstStyle/>
          <a:p>
            <a:pPr algn="l"/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此課程引用馬有藻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賈玉銘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曾立華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滕近輝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陳終道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張乃千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于宏潔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呂鴻基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劉志雄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大卫鲍森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巴斯德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亨莉達米爾斯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TW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等之著作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請尊重原作者版權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algn="l"/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9719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752041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6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7959462-D0BA-47C6-8984-9E9968BBA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42874"/>
            <a:ext cx="7239000" cy="108584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聖經</a:t>
            </a:r>
            <a:endParaRPr lang="en-US" altLang="en-US" sz="7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7C45C99-11DB-4752-B114-68BAD3F1E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1666880"/>
            <a:ext cx="8382000" cy="4895843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前後寫作時間約</a:t>
            </a:r>
            <a:r>
              <a:rPr lang="en-US" altLang="zh-TW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1600</a:t>
            </a:r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約四十位作者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是世界上印行最多的書</a:t>
            </a:r>
            <a:endParaRPr lang="en-US" altLang="zh-TW" sz="4800" b="1" dirty="0">
              <a:solidFill>
                <a:srgbClr val="FF99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也是</a:t>
            </a:r>
            <a:r>
              <a:rPr lang="ja-JP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被閱讀</a:t>
            </a:r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最多的書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也是翻譯成最多語文的書</a:t>
            </a:r>
          </a:p>
          <a:p>
            <a:pPr eaLnBrk="1" hangingPunct="1"/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預</a:t>
            </a:r>
            <a:r>
              <a:rPr lang="zh-CN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言甚多一一</a:t>
            </a:r>
            <a:r>
              <a:rPr lang="zh-TW" altLang="en-US" sz="48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應驗</a:t>
            </a:r>
            <a:endParaRPr lang="en-US" altLang="en-US" sz="4800" b="1" dirty="0">
              <a:solidFill>
                <a:srgbClr val="FF99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00" name="Line 5">
            <a:extLst>
              <a:ext uri="{FF2B5EF4-FFF2-40B4-BE49-F238E27FC236}">
                <a16:creationId xmlns:a16="http://schemas.microsoft.com/office/drawing/2014/main" id="{E6DBE9FA-90A2-45A5-9FE0-43054B114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228725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Line 4">
            <a:extLst>
              <a:ext uri="{FF2B5EF4-FFF2-40B4-BE49-F238E27FC236}">
                <a16:creationId xmlns:a16="http://schemas.microsoft.com/office/drawing/2014/main" id="{6D84F8C0-8733-403D-8C8E-1CA117EE7E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466850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17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C7EB294-091F-47E7-99C8-B2119AF21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1142999"/>
          </a:xfrm>
        </p:spPr>
        <p:txBody>
          <a:bodyPr/>
          <a:lstStyle/>
          <a:p>
            <a:pPr algn="ctr" eaLnBrk="1" hangingPunct="1"/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聖經</a:t>
            </a:r>
            <a:endParaRPr lang="en-US" altLang="en-US" sz="7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B5F3623-CAC1-4D97-AAE1-A52DE3B08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0" y="2124074"/>
            <a:ext cx="7162800" cy="4429125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39 + 27 = 66</a:t>
            </a:r>
            <a:endParaRPr lang="en-US" altLang="en-US" sz="60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lang="en-US" altLang="en-US" sz="6000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</a:t>
            </a:r>
            <a:r>
              <a:rPr lang="en-US" altLang="en-US" sz="6000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en-US" sz="6000" dirty="0">
                <a:solidFill>
                  <a:schemeClr val="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en-US" altLang="en-US" sz="6000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en-US" sz="6000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en-US" altLang="en-US" sz="6000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en-US" sz="6000" dirty="0">
                <a:solidFill>
                  <a:schemeClr val="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 </a:t>
            </a:r>
            <a:r>
              <a:rPr lang="en-US" altLang="en-US" sz="6000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27)</a:t>
            </a:r>
            <a:endParaRPr lang="zh-CN" altLang="en-US" sz="60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舊</a:t>
            </a:r>
            <a:r>
              <a:rPr lang="zh-TW" altLang="en-US" sz="6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約</a:t>
            </a:r>
            <a:r>
              <a:rPr lang="en-US" altLang="zh-CN" sz="6000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lang="zh-CN" altLang="en-US" sz="6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希伯來文</a:t>
            </a:r>
          </a:p>
          <a:p>
            <a:pPr eaLnBrk="1" hangingPunct="1"/>
            <a:r>
              <a:rPr lang="zh-TW" altLang="en-US" sz="6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新約</a:t>
            </a:r>
            <a:r>
              <a:rPr lang="en-US" altLang="zh-TW" sz="6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lang="zh-CN" altLang="en-US" sz="6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希臘文</a:t>
            </a:r>
            <a:endParaRPr lang="en-US" altLang="en-US" sz="60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24" name="Line 4">
            <a:extLst>
              <a:ext uri="{FF2B5EF4-FFF2-40B4-BE49-F238E27FC236}">
                <a16:creationId xmlns:a16="http://schemas.microsoft.com/office/drawing/2014/main" id="{9FC5517D-6C86-4C1D-AB26-98EBAB31E1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752600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Line 4">
            <a:extLst>
              <a:ext uri="{FF2B5EF4-FFF2-40B4-BE49-F238E27FC236}">
                <a16:creationId xmlns:a16="http://schemas.microsoft.com/office/drawing/2014/main" id="{2F4735F8-7903-4847-AC71-3805278C92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447800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2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058E4EB-1641-480A-BDA0-AEB86F21A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95253"/>
            <a:ext cx="8229600" cy="117633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聖經</a:t>
            </a:r>
            <a:endParaRPr lang="en-US" altLang="en-US" sz="7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E06EDE5-D296-4CCB-968C-CB31BDA54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819275"/>
            <a:ext cx="8686800" cy="4306889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zh-CN" altLang="en-US" sz="6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舊</a:t>
            </a:r>
            <a:r>
              <a:rPr lang="zh-TW" altLang="en-US" sz="6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約</a:t>
            </a:r>
          </a:p>
          <a:p>
            <a:pPr eaLnBrk="1" hangingPunct="1">
              <a:buFontTx/>
              <a:buNone/>
            </a:pPr>
            <a:r>
              <a:rPr lang="zh-CN" altLang="en-US" sz="4400" b="1" dirty="0">
                <a:solidFill>
                  <a:srgbClr val="FFFF00"/>
                </a:solidFill>
                <a:ea typeface="宋体" panose="02010600030101010101" pitchFamily="2" charset="-122"/>
              </a:rPr>
              <a:t>历史书  </a:t>
            </a:r>
            <a:r>
              <a:rPr lang="en-US" altLang="zh-CN" sz="4400" dirty="0">
                <a:solidFill>
                  <a:srgbClr val="FF9900"/>
                </a:solidFill>
                <a:ea typeface="宋体" panose="02010600030101010101" pitchFamily="2" charset="-122"/>
              </a:rPr>
              <a:t>17</a:t>
            </a:r>
            <a:r>
              <a:rPr lang="en-US" altLang="zh-CN" sz="4400" b="1" dirty="0">
                <a:solidFill>
                  <a:srgbClr val="FFFF00"/>
                </a:solidFill>
                <a:ea typeface="宋体" panose="02010600030101010101" pitchFamily="2" charset="-122"/>
              </a:rPr>
              <a:t> </a:t>
            </a:r>
            <a:r>
              <a:rPr lang="zh-CN" altLang="en-US" sz="44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 </a:t>
            </a:r>
            <a:r>
              <a:rPr lang="en-US" altLang="zh-CN" sz="4400" dirty="0">
                <a:solidFill>
                  <a:srgbClr val="FF9900"/>
                </a:solidFill>
                <a:ea typeface="宋体" panose="02010600030101010101" pitchFamily="2" charset="-122"/>
              </a:rPr>
              <a:t>5</a:t>
            </a:r>
            <a:r>
              <a:rPr lang="en-US" altLang="zh-CN" sz="4400" b="1" dirty="0">
                <a:solidFill>
                  <a:srgbClr val="FFFF00"/>
                </a:solidFill>
                <a:ea typeface="宋体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ea typeface="宋体" panose="02010600030101010101" pitchFamily="2" charset="-122"/>
              </a:rPr>
              <a:t>先知书  </a:t>
            </a:r>
            <a:r>
              <a:rPr lang="en-US" altLang="zh-CN" sz="4400" dirty="0">
                <a:solidFill>
                  <a:srgbClr val="FF9900"/>
                </a:solidFill>
                <a:ea typeface="宋体" panose="02010600030101010101" pitchFamily="2" charset="-122"/>
              </a:rPr>
              <a:t>17</a:t>
            </a:r>
          </a:p>
          <a:p>
            <a:pPr eaLnBrk="1" hangingPunct="1">
              <a:buFontTx/>
              <a:buNone/>
            </a:pPr>
            <a:r>
              <a:rPr lang="en-US" altLang="zh-TW" sz="1800" dirty="0">
                <a:solidFill>
                  <a:srgbClr val="00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pPr algn="ctr" eaLnBrk="1" hangingPunct="1">
              <a:buFontTx/>
              <a:buNone/>
            </a:pPr>
            <a:r>
              <a:rPr lang="zh-TW" altLang="en-US" sz="6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新約</a:t>
            </a:r>
          </a:p>
          <a:p>
            <a:pPr eaLnBrk="1" hangingPunct="1">
              <a:buFontTx/>
              <a:buNone/>
            </a:pPr>
            <a:r>
              <a:rPr lang="zh-CN" altLang="en-US" sz="4400" b="1" dirty="0">
                <a:solidFill>
                  <a:srgbClr val="FFFF00"/>
                </a:solidFill>
                <a:ea typeface="宋体" panose="02010600030101010101" pitchFamily="2" charset="-122"/>
              </a:rPr>
              <a:t>历史  </a:t>
            </a:r>
            <a:r>
              <a:rPr lang="en-US" altLang="zh-CN" sz="4400" dirty="0">
                <a:solidFill>
                  <a:srgbClr val="FF9900"/>
                </a:solidFill>
                <a:ea typeface="宋体" panose="02010600030101010101" pitchFamily="2" charset="-122"/>
              </a:rPr>
              <a:t>5	</a:t>
            </a:r>
            <a:r>
              <a:rPr lang="en-US" altLang="zh-CN" sz="4400" b="1" dirty="0">
                <a:solidFill>
                  <a:srgbClr val="FFFF00"/>
                </a:solidFill>
                <a:ea typeface="宋体" panose="02010600030101010101" pitchFamily="2" charset="-122"/>
              </a:rPr>
              <a:t>	</a:t>
            </a:r>
            <a:r>
              <a:rPr lang="zh-CN" altLang="en-US" sz="4400" b="1" dirty="0">
                <a:solidFill>
                  <a:srgbClr val="FFFF00"/>
                </a:solidFill>
                <a:ea typeface="宋体" panose="02010600030101010101" pitchFamily="2" charset="-122"/>
              </a:rPr>
              <a:t>书信  </a:t>
            </a:r>
            <a:r>
              <a:rPr lang="en-US" altLang="zh-CN" sz="4400" dirty="0">
                <a:solidFill>
                  <a:srgbClr val="FF9900"/>
                </a:solidFill>
                <a:ea typeface="宋体" panose="02010600030101010101" pitchFamily="2" charset="-122"/>
              </a:rPr>
              <a:t>21</a:t>
            </a:r>
            <a:r>
              <a:rPr lang="en-US" altLang="zh-CN" sz="4400" b="1" dirty="0">
                <a:solidFill>
                  <a:srgbClr val="FFFF00"/>
                </a:solidFill>
                <a:ea typeface="宋体" panose="02010600030101010101" pitchFamily="2" charset="-122"/>
              </a:rPr>
              <a:t>		</a:t>
            </a:r>
            <a:r>
              <a:rPr lang="zh-CN" altLang="en-US" sz="4400" b="1" dirty="0">
                <a:solidFill>
                  <a:srgbClr val="FFFF00"/>
                </a:solidFill>
                <a:ea typeface="宋体" panose="02010600030101010101" pitchFamily="2" charset="-122"/>
              </a:rPr>
              <a:t>预言  </a:t>
            </a:r>
            <a:r>
              <a:rPr lang="en-US" altLang="zh-CN" sz="4400" dirty="0">
                <a:solidFill>
                  <a:srgbClr val="FF9900"/>
                </a:solidFill>
                <a:ea typeface="宋体" panose="02010600030101010101" pitchFamily="2" charset="-122"/>
              </a:rPr>
              <a:t>1</a:t>
            </a:r>
            <a:endParaRPr lang="en-US" altLang="en-US" sz="4400" dirty="0">
              <a:solidFill>
                <a:srgbClr val="FF9900"/>
              </a:solidFill>
              <a:ea typeface="宋体" panose="02010600030101010101" pitchFamily="2" charset="-122"/>
            </a:endParaRP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590675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3676650"/>
            <a:ext cx="9144000" cy="0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Line 4">
            <a:extLst>
              <a:ext uri="{FF2B5EF4-FFF2-40B4-BE49-F238E27FC236}">
                <a16:creationId xmlns:a16="http://schemas.microsoft.com/office/drawing/2014/main" id="{FF6373FB-CFBD-471E-9ABD-8392BFFE9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271588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42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18" y="1939636"/>
            <a:ext cx="11434618" cy="48398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		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8519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679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28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路加福音 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Luke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340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24:44</a:t>
            </a: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耶稣对他们说、这就是我从前与你们同在之时、所告诉你们的话、说、</a:t>
            </a:r>
            <a:r>
              <a:rPr lang="zh-CN" altLang="en-US" sz="6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摩西的律法、先知的书、和诗篇</a:t>
            </a:r>
            <a:r>
              <a:rPr lang="zh-CN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上所记的、凡指着我的话、都必须应验。</a:t>
            </a:r>
            <a:endParaRPr lang="en-US" sz="6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6670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696028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8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276"/>
            <a:ext cx="1208116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新约与旧约的主题遥遥相应，彼此一贯，同是彰显神的儿子耶酥基督。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旧约隐藏基督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，新约显露基督；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旧约应许基督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，新约应验基督；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旧约期待基督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，新约释明基督；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旧约是新约的影儿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，新约是旧约的实物；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旧约是锁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，新约是钥；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旧约是种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，新约是果；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旧约的中心是以色列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，新约的中心是教会；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旧约是行为约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，新约是恩典之约；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旧约是律法之约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，新约是信心之约；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旧约记述人在第一亚当里之失败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，新约记述人在第二亚当里之胜利；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旧约记失乐园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，新约记新乐园；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旧约始</a:t>
            </a:r>
            <a:r>
              <a:rPr lang="ja-JP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於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万物之起源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，新约始</a:t>
            </a:r>
            <a:r>
              <a:rPr lang="ja-JP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於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基督之起源；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旧约的结束是咒诅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，新约的结束是祝福。</a:t>
            </a:r>
            <a:endParaRPr 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900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4764" y="0"/>
            <a:ext cx="9144000" cy="1108364"/>
          </a:xfrm>
        </p:spPr>
        <p:txBody>
          <a:bodyPr>
            <a:norm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聖經的时代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455" y="1542473"/>
            <a:ext cx="10474036" cy="5218545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无罪时代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－造人到犯罪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良心时代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－亚当至洪水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约一六五六年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algn="l"/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人治时代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－洪水至巴别塔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约四二七年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algn="l"/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应许时代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－亚伯拉罕蒙召至出埃及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	 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约四百三十年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algn="l"/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律法时代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－西乃山至加略山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约一五二四年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algn="l"/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恩典时代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－基督降生至他的再来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国度时代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－大罪人出现至新天新地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-9236" y="1097973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473" y="1328881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44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AF1A-F623-4C61-B3AA-3A2654C6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舊</a:t>
            </a:r>
            <a:r>
              <a:rPr lang="zh-TW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約</a:t>
            </a:r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圣经的历史分期 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27815-E00F-4F51-8601-3DEB0B400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1511837"/>
            <a:ext cx="10877550" cy="5222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B18956B-2052-499A-94EC-78BDB60527B7}"/>
              </a:ext>
            </a:extLst>
          </p:cNvPr>
          <p:cNvCxnSpPr>
            <a:cxnSpLocks/>
          </p:cNvCxnSpPr>
          <p:nvPr/>
        </p:nvCxnSpPr>
        <p:spPr>
          <a:xfrm flipH="1">
            <a:off x="476250" y="4133851"/>
            <a:ext cx="10658476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73E5CC1-D4EE-49CF-901C-53059DEAFB02}"/>
              </a:ext>
            </a:extLst>
          </p:cNvPr>
          <p:cNvSpPr txBox="1"/>
          <p:nvPr/>
        </p:nvSpPr>
        <p:spPr>
          <a:xfrm>
            <a:off x="838200" y="1511837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太古时期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3E5661-A584-4414-9CAD-114BFD6C447B}"/>
              </a:ext>
            </a:extLst>
          </p:cNvPr>
          <p:cNvSpPr txBox="1"/>
          <p:nvPr/>
        </p:nvSpPr>
        <p:spPr>
          <a:xfrm>
            <a:off x="2136713" y="1557514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先祖时期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E9AF80-7E95-4E3A-8777-48389EACCEC1}"/>
              </a:ext>
            </a:extLst>
          </p:cNvPr>
          <p:cNvSpPr txBox="1"/>
          <p:nvPr/>
        </p:nvSpPr>
        <p:spPr>
          <a:xfrm>
            <a:off x="3603305" y="1579306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埃及时期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174219-EA7B-470D-83D9-86C38E88C9A3}"/>
              </a:ext>
            </a:extLst>
          </p:cNvPr>
          <p:cNvSpPr txBox="1"/>
          <p:nvPr/>
        </p:nvSpPr>
        <p:spPr>
          <a:xfrm>
            <a:off x="1199237" y="410038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197713-BE3B-4B9B-8EAC-45FF5B0FEC65}"/>
              </a:ext>
            </a:extLst>
          </p:cNvPr>
          <p:cNvSpPr txBox="1"/>
          <p:nvPr/>
        </p:nvSpPr>
        <p:spPr>
          <a:xfrm>
            <a:off x="2589887" y="4098389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1876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4EF3B3-C011-4E2C-94CC-617F01981711}"/>
              </a:ext>
            </a:extLst>
          </p:cNvPr>
          <p:cNvSpPr txBox="1"/>
          <p:nvPr/>
        </p:nvSpPr>
        <p:spPr>
          <a:xfrm>
            <a:off x="4067175" y="4098389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1446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F5F83F-EB6F-4EAC-A194-F8166CFBB5CC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1804531" y="3733800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54BCC1-C72A-4953-9964-EE0CBDEB0433}"/>
              </a:ext>
            </a:extLst>
          </p:cNvPr>
          <p:cNvCxnSpPr>
            <a:cxnSpLocks/>
          </p:cNvCxnSpPr>
          <p:nvPr/>
        </p:nvCxnSpPr>
        <p:spPr>
          <a:xfrm>
            <a:off x="7726330" y="3716798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5C25A3-BFD2-4A34-B6F4-38E44BE6DED3}"/>
              </a:ext>
            </a:extLst>
          </p:cNvPr>
          <p:cNvCxnSpPr>
            <a:cxnSpLocks/>
          </p:cNvCxnSpPr>
          <p:nvPr/>
        </p:nvCxnSpPr>
        <p:spPr>
          <a:xfrm>
            <a:off x="6244375" y="3724077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883ED3-500F-483F-A4A7-4473F4FA6135}"/>
              </a:ext>
            </a:extLst>
          </p:cNvPr>
          <p:cNvCxnSpPr>
            <a:cxnSpLocks/>
          </p:cNvCxnSpPr>
          <p:nvPr/>
        </p:nvCxnSpPr>
        <p:spPr>
          <a:xfrm>
            <a:off x="4689506" y="3733800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532934F-2E4A-41B4-92C2-8034B2B59298}"/>
              </a:ext>
            </a:extLst>
          </p:cNvPr>
          <p:cNvCxnSpPr>
            <a:cxnSpLocks/>
          </p:cNvCxnSpPr>
          <p:nvPr/>
        </p:nvCxnSpPr>
        <p:spPr>
          <a:xfrm>
            <a:off x="3231268" y="3716799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FCF3A55-6FAF-4AE8-AE8B-F69B2F79DFF6}"/>
              </a:ext>
            </a:extLst>
          </p:cNvPr>
          <p:cNvSpPr txBox="1"/>
          <p:nvPr/>
        </p:nvSpPr>
        <p:spPr>
          <a:xfrm>
            <a:off x="5127012" y="1051792"/>
            <a:ext cx="533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D1A170-4751-43D5-8CE5-6AE5C9BB90F0}"/>
              </a:ext>
            </a:extLst>
          </p:cNvPr>
          <p:cNvSpPr txBox="1"/>
          <p:nvPr/>
        </p:nvSpPr>
        <p:spPr>
          <a:xfrm>
            <a:off x="5650619" y="4090660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1406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B36755-F278-4083-9D80-CAF99715C76A}"/>
              </a:ext>
            </a:extLst>
          </p:cNvPr>
          <p:cNvSpPr txBox="1"/>
          <p:nvPr/>
        </p:nvSpPr>
        <p:spPr>
          <a:xfrm>
            <a:off x="8501460" y="4101426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1051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E9F43D-FCA5-41B3-8084-1BE3DA58F546}"/>
              </a:ext>
            </a:extLst>
          </p:cNvPr>
          <p:cNvSpPr txBox="1"/>
          <p:nvPr/>
        </p:nvSpPr>
        <p:spPr>
          <a:xfrm>
            <a:off x="10098647" y="4155347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931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4FDBA7-D667-4656-B2A3-B15DF9E95372}"/>
              </a:ext>
            </a:extLst>
          </p:cNvPr>
          <p:cNvSpPr txBox="1"/>
          <p:nvPr/>
        </p:nvSpPr>
        <p:spPr>
          <a:xfrm>
            <a:off x="8042839" y="1579306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士师时期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59CD51-C8E7-4419-90C6-DE06101E2DD5}"/>
              </a:ext>
            </a:extLst>
          </p:cNvPr>
          <p:cNvSpPr txBox="1"/>
          <p:nvPr/>
        </p:nvSpPr>
        <p:spPr>
          <a:xfrm>
            <a:off x="6676862" y="1557513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争战时期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3D97EE3-47E1-4438-8184-62F5A83362CB}"/>
              </a:ext>
            </a:extLst>
          </p:cNvPr>
          <p:cNvSpPr txBox="1"/>
          <p:nvPr/>
        </p:nvSpPr>
        <p:spPr>
          <a:xfrm>
            <a:off x="7132574" y="4090660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1399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510FAA-AE4B-403C-BBBC-B56ECFCDD99D}"/>
              </a:ext>
            </a:extLst>
          </p:cNvPr>
          <p:cNvSpPr txBox="1"/>
          <p:nvPr/>
        </p:nvSpPr>
        <p:spPr>
          <a:xfrm>
            <a:off x="9600737" y="1600802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联合王国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A726B93-041D-47E8-8854-0357AFB92096}"/>
              </a:ext>
            </a:extLst>
          </p:cNvPr>
          <p:cNvCxnSpPr>
            <a:cxnSpLocks/>
          </p:cNvCxnSpPr>
          <p:nvPr/>
        </p:nvCxnSpPr>
        <p:spPr>
          <a:xfrm>
            <a:off x="9111515" y="3745475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24388A9-3FBA-43A2-818A-5BD6497E4F55}"/>
              </a:ext>
            </a:extLst>
          </p:cNvPr>
          <p:cNvCxnSpPr>
            <a:cxnSpLocks/>
          </p:cNvCxnSpPr>
          <p:nvPr/>
        </p:nvCxnSpPr>
        <p:spPr>
          <a:xfrm>
            <a:off x="10598710" y="3716798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37E8FC8-6FC5-4963-B37D-233C26CDFB3B}"/>
              </a:ext>
            </a:extLst>
          </p:cNvPr>
          <p:cNvSpPr txBox="1"/>
          <p:nvPr/>
        </p:nvSpPr>
        <p:spPr>
          <a:xfrm>
            <a:off x="2061011" y="4818915"/>
            <a:ext cx="697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0B0664-243B-4ED5-8CDF-5BFABD8DDDB8}"/>
              </a:ext>
            </a:extLst>
          </p:cNvPr>
          <p:cNvSpPr txBox="1"/>
          <p:nvPr/>
        </p:nvSpPr>
        <p:spPr>
          <a:xfrm>
            <a:off x="3566475" y="4800741"/>
            <a:ext cx="7640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创伯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F427CE-6972-4F9B-9B2A-F2FF5424E5EA}"/>
              </a:ext>
            </a:extLst>
          </p:cNvPr>
          <p:cNvSpPr txBox="1"/>
          <p:nvPr/>
        </p:nvSpPr>
        <p:spPr>
          <a:xfrm>
            <a:off x="670361" y="480074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29DF25-DB31-429F-A3F1-F34FDC38D2CC}"/>
              </a:ext>
            </a:extLst>
          </p:cNvPr>
          <p:cNvSpPr txBox="1"/>
          <p:nvPr/>
        </p:nvSpPr>
        <p:spPr>
          <a:xfrm>
            <a:off x="4901249" y="4688353"/>
            <a:ext cx="1212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出利民申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765697-4B24-4EC5-8447-C06C12101796}"/>
              </a:ext>
            </a:extLst>
          </p:cNvPr>
          <p:cNvSpPr txBox="1"/>
          <p:nvPr/>
        </p:nvSpPr>
        <p:spPr>
          <a:xfrm>
            <a:off x="6644487" y="475827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书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C58489-4F12-470F-9425-05B3C7FD6F00}"/>
              </a:ext>
            </a:extLst>
          </p:cNvPr>
          <p:cNvSpPr txBox="1"/>
          <p:nvPr/>
        </p:nvSpPr>
        <p:spPr>
          <a:xfrm>
            <a:off x="8044459" y="4688353"/>
            <a:ext cx="8151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士得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1FB8D5-68A8-4AA4-B0F0-DCF784D0F809}"/>
              </a:ext>
            </a:extLst>
          </p:cNvPr>
          <p:cNvSpPr txBox="1"/>
          <p:nvPr/>
        </p:nvSpPr>
        <p:spPr>
          <a:xfrm>
            <a:off x="9194435" y="4666509"/>
            <a:ext cx="17440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撒王代</a:t>
            </a:r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诗箴传歌 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811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AF1A-F623-4C61-B3AA-3A2654C6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舊</a:t>
            </a:r>
            <a:r>
              <a:rPr lang="zh-TW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約</a:t>
            </a:r>
            <a:r>
              <a:rPr lang="zh-CN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圣经的历史分期 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27815-E00F-4F51-8601-3DEB0B400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725" y="1455213"/>
            <a:ext cx="10877550" cy="5222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B18956B-2052-499A-94EC-78BDB60527B7}"/>
              </a:ext>
            </a:extLst>
          </p:cNvPr>
          <p:cNvCxnSpPr>
            <a:cxnSpLocks/>
          </p:cNvCxnSpPr>
          <p:nvPr/>
        </p:nvCxnSpPr>
        <p:spPr>
          <a:xfrm flipV="1">
            <a:off x="612557" y="4112058"/>
            <a:ext cx="10998418" cy="3962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73E5CC1-D4EE-49CF-901C-53059DEAFB02}"/>
              </a:ext>
            </a:extLst>
          </p:cNvPr>
          <p:cNvSpPr txBox="1"/>
          <p:nvPr/>
        </p:nvSpPr>
        <p:spPr>
          <a:xfrm>
            <a:off x="1160786" y="1600802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分裂王国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3E5661-A584-4414-9CAD-114BFD6C447B}"/>
              </a:ext>
            </a:extLst>
          </p:cNvPr>
          <p:cNvSpPr txBox="1"/>
          <p:nvPr/>
        </p:nvSpPr>
        <p:spPr>
          <a:xfrm>
            <a:off x="3143349" y="1673754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独存王国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174219-EA7B-470D-83D9-86C38E88C9A3}"/>
              </a:ext>
            </a:extLst>
          </p:cNvPr>
          <p:cNvSpPr txBox="1"/>
          <p:nvPr/>
        </p:nvSpPr>
        <p:spPr>
          <a:xfrm>
            <a:off x="1828497" y="4100383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722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197713-BE3B-4B9B-8EAC-45FF5B0FEC65}"/>
              </a:ext>
            </a:extLst>
          </p:cNvPr>
          <p:cNvSpPr txBox="1"/>
          <p:nvPr/>
        </p:nvSpPr>
        <p:spPr>
          <a:xfrm>
            <a:off x="4077907" y="4068397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586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F5F83F-EB6F-4EAC-A194-F8166CFBB5CC}"/>
              </a:ext>
            </a:extLst>
          </p:cNvPr>
          <p:cNvCxnSpPr>
            <a:cxnSpLocks/>
          </p:cNvCxnSpPr>
          <p:nvPr/>
        </p:nvCxnSpPr>
        <p:spPr>
          <a:xfrm>
            <a:off x="2348246" y="3724809"/>
            <a:ext cx="1" cy="38358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54BCC1-C72A-4953-9964-EE0CBDEB0433}"/>
              </a:ext>
            </a:extLst>
          </p:cNvPr>
          <p:cNvCxnSpPr>
            <a:cxnSpLocks/>
          </p:cNvCxnSpPr>
          <p:nvPr/>
        </p:nvCxnSpPr>
        <p:spPr>
          <a:xfrm>
            <a:off x="7726330" y="3716798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5C25A3-BFD2-4A34-B6F4-38E44BE6DED3}"/>
              </a:ext>
            </a:extLst>
          </p:cNvPr>
          <p:cNvCxnSpPr>
            <a:cxnSpLocks/>
          </p:cNvCxnSpPr>
          <p:nvPr/>
        </p:nvCxnSpPr>
        <p:spPr>
          <a:xfrm>
            <a:off x="6244375" y="3724077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883ED3-500F-483F-A4A7-4473F4FA6135}"/>
              </a:ext>
            </a:extLst>
          </p:cNvPr>
          <p:cNvCxnSpPr>
            <a:cxnSpLocks/>
          </p:cNvCxnSpPr>
          <p:nvPr/>
        </p:nvCxnSpPr>
        <p:spPr>
          <a:xfrm>
            <a:off x="4689506" y="3733800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FCF3A55-6FAF-4AE8-AE8B-F69B2F79DFF6}"/>
              </a:ext>
            </a:extLst>
          </p:cNvPr>
          <p:cNvSpPr txBox="1"/>
          <p:nvPr/>
        </p:nvSpPr>
        <p:spPr>
          <a:xfrm>
            <a:off x="5079583" y="1597138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被掳时期 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D1A170-4751-43D5-8CE5-6AE5C9BB90F0}"/>
              </a:ext>
            </a:extLst>
          </p:cNvPr>
          <p:cNvSpPr txBox="1"/>
          <p:nvPr/>
        </p:nvSpPr>
        <p:spPr>
          <a:xfrm>
            <a:off x="5735813" y="4068397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E9F43D-FCA5-41B3-8084-1BE3DA58F546}"/>
              </a:ext>
            </a:extLst>
          </p:cNvPr>
          <p:cNvSpPr txBox="1"/>
          <p:nvPr/>
        </p:nvSpPr>
        <p:spPr>
          <a:xfrm>
            <a:off x="10053584" y="4157131"/>
            <a:ext cx="10005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sz="4000" dirty="0">
                <a:solidFill>
                  <a:srgbClr val="FFC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4FDBA7-D667-4656-B2A3-B15DF9E95372}"/>
              </a:ext>
            </a:extLst>
          </p:cNvPr>
          <p:cNvSpPr txBox="1"/>
          <p:nvPr/>
        </p:nvSpPr>
        <p:spPr>
          <a:xfrm>
            <a:off x="8850055" y="1519638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两约之间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59CD51-C8E7-4419-90C6-DE06101E2DD5}"/>
              </a:ext>
            </a:extLst>
          </p:cNvPr>
          <p:cNvSpPr txBox="1"/>
          <p:nvPr/>
        </p:nvSpPr>
        <p:spPr>
          <a:xfrm>
            <a:off x="6676862" y="1557513"/>
            <a:ext cx="53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回归时期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3D97EE3-47E1-4438-8184-62F5A83362CB}"/>
              </a:ext>
            </a:extLst>
          </p:cNvPr>
          <p:cNvSpPr txBox="1"/>
          <p:nvPr/>
        </p:nvSpPr>
        <p:spPr>
          <a:xfrm>
            <a:off x="7209436" y="4090660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430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24388A9-3FBA-43A2-818A-5BD6497E4F55}"/>
              </a:ext>
            </a:extLst>
          </p:cNvPr>
          <p:cNvCxnSpPr>
            <a:cxnSpLocks/>
          </p:cNvCxnSpPr>
          <p:nvPr/>
        </p:nvCxnSpPr>
        <p:spPr>
          <a:xfrm>
            <a:off x="10598710" y="3716798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20B0664-243B-4ED5-8CDF-5BFABD8DDDB8}"/>
              </a:ext>
            </a:extLst>
          </p:cNvPr>
          <p:cNvSpPr txBox="1"/>
          <p:nvPr/>
        </p:nvSpPr>
        <p:spPr>
          <a:xfrm>
            <a:off x="2739259" y="4603873"/>
            <a:ext cx="17440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王代</a:t>
            </a:r>
            <a:endParaRPr lang="en-US" altLang="ja-JP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耶哀</a:t>
            </a:r>
            <a:endParaRPr lang="en-US" altLang="zh-CN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鸿哈番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F427CE-6972-4F9B-9B2A-F2FF5424E5EA}"/>
              </a:ext>
            </a:extLst>
          </p:cNvPr>
          <p:cNvSpPr txBox="1"/>
          <p:nvPr/>
        </p:nvSpPr>
        <p:spPr>
          <a:xfrm>
            <a:off x="266636" y="4682709"/>
            <a:ext cx="22429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王代</a:t>
            </a:r>
            <a:endParaRPr lang="en-US" altLang="ja-JP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何摩拿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赛珥俄弥</a:t>
            </a:r>
            <a:endParaRPr lang="en-US" sz="40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29DF25-DB31-429F-A3F1-F34FDC38D2CC}"/>
              </a:ext>
            </a:extLst>
          </p:cNvPr>
          <p:cNvSpPr txBox="1"/>
          <p:nvPr/>
        </p:nvSpPr>
        <p:spPr>
          <a:xfrm>
            <a:off x="4996448" y="4715777"/>
            <a:ext cx="9564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结但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765697-4B24-4EC5-8447-C06C12101796}"/>
              </a:ext>
            </a:extLst>
          </p:cNvPr>
          <p:cNvSpPr txBox="1"/>
          <p:nvPr/>
        </p:nvSpPr>
        <p:spPr>
          <a:xfrm>
            <a:off x="6165061" y="4756903"/>
            <a:ext cx="17283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拉尼斯</a:t>
            </a:r>
            <a:endParaRPr lang="en-US" altLang="zh-CN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该亚玛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1FB8D5-68A8-4AA4-B0F0-DCF784D0F809}"/>
              </a:ext>
            </a:extLst>
          </p:cNvPr>
          <p:cNvSpPr txBox="1"/>
          <p:nvPr/>
        </p:nvSpPr>
        <p:spPr>
          <a:xfrm>
            <a:off x="8099537" y="4603873"/>
            <a:ext cx="35114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波斯</a:t>
            </a:r>
            <a:r>
              <a:rPr lang="en-US" altLang="ja-JP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希腊</a:t>
            </a:r>
            <a:endParaRPr lang="en-US" altLang="ja-JP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多罗买</a:t>
            </a:r>
            <a:r>
              <a:rPr lang="en-US" altLang="zh-CN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西流古</a:t>
            </a:r>
            <a:endParaRPr lang="en-US" altLang="zh-CN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马喀比</a:t>
            </a:r>
            <a:r>
              <a:rPr lang="en-US" altLang="zh-CN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ja-JP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罗马</a:t>
            </a:r>
            <a:r>
              <a:rPr lang="zh-CN" altLang="en-US" sz="40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sz="40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8DB54CC-CA6D-4B1E-B238-BE30C0CFEFD7}"/>
              </a:ext>
            </a:extLst>
          </p:cNvPr>
          <p:cNvCxnSpPr>
            <a:cxnSpLocks/>
          </p:cNvCxnSpPr>
          <p:nvPr/>
        </p:nvCxnSpPr>
        <p:spPr>
          <a:xfrm>
            <a:off x="670361" y="3745474"/>
            <a:ext cx="0" cy="3665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8E1CD21-8827-495F-B4D3-D0C14B052DA6}"/>
              </a:ext>
            </a:extLst>
          </p:cNvPr>
          <p:cNvSpPr txBox="1"/>
          <p:nvPr/>
        </p:nvSpPr>
        <p:spPr>
          <a:xfrm>
            <a:off x="128336" y="4122269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931</a:t>
            </a:r>
          </a:p>
        </p:txBody>
      </p:sp>
    </p:spTree>
    <p:extLst>
      <p:ext uri="{BB962C8B-B14F-4D97-AF65-F5344CB8AC3E}">
        <p14:creationId xmlns:p14="http://schemas.microsoft.com/office/powerpoint/2010/main" val="1104142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2064B6A-B2F7-4CD9-AD3C-42E1C70C7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-11113"/>
            <a:ext cx="8229600" cy="1143001"/>
          </a:xfrm>
        </p:spPr>
        <p:txBody>
          <a:bodyPr/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聖經</a:t>
            </a:r>
            <a:r>
              <a:rPr lang="zh-TW" altLang="en-US" sz="7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譯本來源</a:t>
            </a:r>
            <a:endParaRPr lang="en-US" altLang="en-US" sz="7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A5129A8-67F7-4326-BC2C-EBA8F3E903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828800"/>
            <a:ext cx="9144000" cy="47244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主前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250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年，有稱為「七十士」的學者們，將舊約從希伯來文譯成希臘文。</a:t>
            </a:r>
          </a:p>
          <a:p>
            <a:pPr eaLnBrk="1" hangingPunct="1"/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主後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383-405</a:t>
            </a:r>
            <a:r>
              <a:rPr lang="zh-CN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拉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丁文譯本。</a:t>
            </a:r>
          </a:p>
          <a:p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主後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1382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英文譯本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 </a:t>
            </a:r>
            <a:r>
              <a:rPr lang="en-US" altLang="zh-TW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TW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威克利夫譯本</a:t>
            </a:r>
            <a:r>
              <a:rPr lang="en-US" altLang="zh-TW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主後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1611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钦定本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(KJV)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en-US" altLang="zh-TW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TW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 eaLnBrk="1" hangingPunct="1"/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主後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1534 </a:t>
            </a:r>
            <a:r>
              <a:rPr lang="en-US" altLang="zh-TW" sz="4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TW" altLang="en-US" sz="4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馬丁路德</a:t>
            </a:r>
            <a:r>
              <a:rPr lang="en-US" altLang="zh-TW" sz="4000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 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德文譯本。</a:t>
            </a:r>
            <a:endParaRPr lang="en-US" altLang="zh-TW" sz="40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主後</a:t>
            </a:r>
            <a:r>
              <a:rPr lang="en-US" altLang="ja-JP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1978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新國際版聖經</a:t>
            </a:r>
            <a:r>
              <a:rPr lang="en-US" altLang="zh-TW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(NIV)</a:t>
            </a:r>
            <a:r>
              <a:rPr lang="zh-TW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zh-TW" altLang="en-US" sz="40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72" name="Line 4">
            <a:extLst>
              <a:ext uri="{FF2B5EF4-FFF2-40B4-BE49-F238E27FC236}">
                <a16:creationId xmlns:a16="http://schemas.microsoft.com/office/drawing/2014/main" id="{BA67F0D5-0BD0-4060-9594-32E8588BB8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600200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Line 4">
            <a:extLst>
              <a:ext uri="{FF2B5EF4-FFF2-40B4-BE49-F238E27FC236}">
                <a16:creationId xmlns:a16="http://schemas.microsoft.com/office/drawing/2014/main" id="{FBDA96BB-F55E-4140-BE0F-2A2471E68D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295400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88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745" y="178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馬殊曼譯本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馬殊曼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Joshua </a:t>
            </a:r>
            <a:r>
              <a:rPr lang="en-US" sz="4400" b="1" dirty="0" err="1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Marshman</a:t>
            </a:r>
            <a:r>
              <a:rPr 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以文言文翻譯聖經，於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1811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有說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1816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譯成新約全書，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1816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年在印度出版，舊約全書於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1822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年譯成。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馬禮遜譯本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馬殊曼譯本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合稱爲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「二馬譯本」。</a:t>
            </a:r>
            <a:endParaRPr lang="en-US" sz="4400" b="1" dirty="0">
              <a:solidFill>
                <a:srgbClr val="00B0F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TW" dirty="0"/>
          </a:p>
          <a:p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45" y="134658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545" y="1570769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32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1" r="7679" b="21173"/>
          <a:stretch/>
        </p:blipFill>
        <p:spPr bwMode="auto">
          <a:xfrm>
            <a:off x="3362036" y="0"/>
            <a:ext cx="6539345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0873" y="729672"/>
            <a:ext cx="8589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馬殊曼譯本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145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5FDB-4265-4173-B6AC-6093A4E9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50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馬禮遜譯本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D893C-A396-4E49-90D1-F4CB68DA1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18" y="1810327"/>
            <a:ext cx="11314546" cy="456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1823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年在馬六甲以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神天聖書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之名出版。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舊約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稱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舊遺詔書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》,</a:t>
            </a:r>
          </a:p>
          <a:p>
            <a:pPr marL="0" indent="0">
              <a:buNone/>
            </a:pP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新約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新遺詔書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馬禮遜</a:t>
            </a:r>
            <a:r>
              <a:rPr lang="en-US" altLang="ja-JP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1807</a:t>
            </a:r>
            <a:r>
              <a:rPr lang="ja-JP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抵達廣州， 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1813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年將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新約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譯完，並於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1814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年出版。 與宣教士</a:t>
            </a:r>
            <a:r>
              <a:rPr lang="zh-TW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米憐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合作，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1819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年完成了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舊約全書</a:t>
            </a:r>
            <a:r>
              <a:rPr lang="en-US" altLang="zh-TW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的翻譯。</a:t>
            </a:r>
            <a:endParaRPr lang="en-US" altLang="zh-TW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0867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F4252C5-7A54-4DED-AC52-396F79748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15791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5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9" r="379" b="7037"/>
          <a:stretch/>
        </p:blipFill>
        <p:spPr>
          <a:xfrm>
            <a:off x="3759199" y="11204"/>
            <a:ext cx="6511636" cy="6846796"/>
          </a:xfrm>
        </p:spPr>
      </p:pic>
      <p:pic>
        <p:nvPicPr>
          <p:cNvPr id="5" name="Picture 4" descr="https://bible.fhl.net/new/gm.php?fn=b179/m43_003_003_003_01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6" r="94042" b="7517"/>
          <a:stretch/>
        </p:blipFill>
        <p:spPr bwMode="auto">
          <a:xfrm>
            <a:off x="1412442" y="11204"/>
            <a:ext cx="684212" cy="6846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7352145" y="4128655"/>
            <a:ext cx="36946" cy="25492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788727" y="240145"/>
            <a:ext cx="0" cy="4267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84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91DC1-BCBB-4B31-8914-28687BFD6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6" y="18255"/>
            <a:ext cx="1019175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國語和合本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A9577-14A5-4BCB-9E22-D0EF662BE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84476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1919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日出版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官話和合本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1939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年改名為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國語和合本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ja-JP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現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在稱為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48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和合本</a:t>
            </a:r>
            <a:r>
              <a:rPr lang="en-US" altLang="zh-TW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TW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TW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TW" sz="4000" b="1" baseline="300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译文必须为全国</a:t>
            </a:r>
            <a:r>
              <a:rPr lang="zh-CN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通用语言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，不可用地方</a:t>
            </a:r>
            <a:r>
              <a:rPr lang="zh-CN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土语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行文须简单，在</a:t>
            </a:r>
            <a:r>
              <a:rPr lang="zh-CN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礼拜堂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诵读时，各阶层人士都能明白。</a:t>
            </a: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字句必须忠於原文，同时又不失中文的韵气。</a:t>
            </a:r>
          </a:p>
          <a:p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暗喻应尽量</a:t>
            </a:r>
            <a:r>
              <a:rPr lang="zh-CN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直译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，而非</a:t>
            </a:r>
            <a:r>
              <a:rPr lang="zh-CN" altLang="en-US" sz="4400" b="1" dirty="0">
                <a:solidFill>
                  <a:srgbClr val="00B0F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意译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89BE5958-6077-4318-B767-F35AF7A3BB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45" y="1346580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2AFEA39-A524-49B1-97E0-E10EF4F8F1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545" y="1570769"/>
            <a:ext cx="12192000" cy="34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45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8E8FBC-4616-4949-9201-48B0C0049E5D}"/>
              </a:ext>
            </a:extLst>
          </p:cNvPr>
          <p:cNvSpPr txBox="1"/>
          <p:nvPr/>
        </p:nvSpPr>
        <p:spPr>
          <a:xfrm>
            <a:off x="795338" y="5410199"/>
            <a:ext cx="106013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  <a:hlinkClick r:id="rId2" tooltip="鮑康寧"/>
              </a:rPr>
              <a:t>鮑康寧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hlinkClick r:id="rId3" tooltip="刘大成（页面不存在）"/>
              </a:rPr>
              <a:t>刘大成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  <a:hlinkClick r:id="rId4" tooltip="富善"/>
              </a:rPr>
              <a:t>富善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  <a:hlinkClick r:id="rId5" tooltip="张洗心（页面不存在）"/>
              </a:rPr>
              <a:t>张洗心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  <a:hlinkClick r:id="rId6" tooltip="狄考文"/>
              </a:rPr>
              <a:t>狄考文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400" b="1" u="sng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王元德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  <a:hlinkClick r:id="rId7" tooltip="鹿依士（页面不存在）"/>
              </a:rPr>
              <a:t>鹿依士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、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  <a:hlinkClick r:id="rId8" tooltip="李春蕃（页面不存在）"/>
              </a:rPr>
              <a:t>李春蕃</a:t>
            </a:r>
            <a:endParaRPr lang="en-US" sz="44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" name="Content Placeholder 5" descr="https://upload.wikimedia.org/wikipedia/commons/thumb/b/b0/Bible_revision_China.jpg/450px-Bible_revision_China.jpg">
            <a:hlinkClick r:id="rId9"/>
            <a:extLst>
              <a:ext uri="{FF2B5EF4-FFF2-40B4-BE49-F238E27FC236}">
                <a16:creationId xmlns:a16="http://schemas.microsoft.com/office/drawing/2014/main" id="{108E31B9-901B-433F-B5AF-A306134BB8E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5" b="7414"/>
          <a:stretch/>
        </p:blipFill>
        <p:spPr bwMode="auto">
          <a:xfrm>
            <a:off x="981075" y="0"/>
            <a:ext cx="10306050" cy="54101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2673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12B18AA-579A-4793-B43F-08B20C26C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zh-CN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r>
              <a:rPr lang="zh-TW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  神的啟示</a:t>
            </a:r>
            <a:endParaRPr lang="en-US" altLang="en-US" sz="60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695019-093A-4A57-B49D-CC822B6109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19225" y="1600200"/>
            <a:ext cx="9248775" cy="4952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提後 </a:t>
            </a:r>
            <a:r>
              <a:rPr lang="en-US" altLang="zh-TW" sz="4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3:16,17</a:t>
            </a:r>
            <a:r>
              <a:rPr lang="zh-TW" altLang="en-US" sz="4000" b="1" dirty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圣经都是　神所默示的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〔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或作凡　神所默示的圣经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〕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于教训、督责、使人归正、教导人学义、都是有益的</a:t>
            </a:r>
            <a:r>
              <a:rPr lang="en-US" altLang="zh-TW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TW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叫属　神的人得以完全、预备行各样的善事。</a:t>
            </a:r>
            <a:endParaRPr lang="en-US" altLang="zh-TW" sz="40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en-US" sz="40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彼後1:20,22</a:t>
            </a:r>
            <a:r>
              <a:rPr lang="en-US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第一要紧的、该知道经上所有的预言、没有可随私意解说的．因为预言从来没有出于人意的、乃是</a:t>
            </a:r>
            <a:r>
              <a:rPr lang="en-US" altLang="en-US" sz="4000" b="1" dirty="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人被圣灵感动说出　</a:t>
            </a:r>
            <a:r>
              <a:rPr lang="en-US" altLang="en-US" sz="4000" b="1" dirty="0" err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神的话来</a:t>
            </a:r>
            <a:r>
              <a:rPr lang="en-US" altLang="en-US" sz="40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D1B1C353-7A07-4F1F-A6F4-2F04CEF795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371600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4">
            <a:extLst>
              <a:ext uri="{FF2B5EF4-FFF2-40B4-BE49-F238E27FC236}">
                <a16:creationId xmlns:a16="http://schemas.microsoft.com/office/drawing/2014/main" id="{9761623A-0223-40D5-9DC9-A3731BCF4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131888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63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BFCEB3F-D3C4-430D-A019-CA917C560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6462" y="228599"/>
            <a:ext cx="7839075" cy="1143001"/>
          </a:xfrm>
        </p:spPr>
        <p:txBody>
          <a:bodyPr/>
          <a:lstStyle/>
          <a:p>
            <a:pPr algn="ctr" eaLnBrk="1" hangingPunct="1"/>
            <a:r>
              <a:rPr lang="zh-TW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神</a:t>
            </a:r>
            <a:r>
              <a:rPr lang="zh-TW" altLang="en-US" sz="66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TW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啟示</a:t>
            </a:r>
            <a:r>
              <a:rPr lang="zh-CN" altLang="en-US" sz="6600" b="1" dirty="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TW" altLang="en-US" sz="6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默示</a:t>
            </a:r>
            <a:endParaRPr lang="en-US" altLang="en-US" sz="6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B381C17-FFBF-4058-B2D0-13C98ADCA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47825" y="1981200"/>
            <a:ext cx="8743950" cy="457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5400" b="1" dirty="0">
                <a:solidFill>
                  <a:srgbClr val="FF0000"/>
                </a:solidFill>
                <a:ea typeface="宋体" panose="02010600030101010101" pitchFamily="2" charset="-122"/>
              </a:rPr>
              <a:t>启示</a:t>
            </a:r>
            <a:r>
              <a:rPr lang="zh-CN" altLang="en-US" sz="5400" b="1" dirty="0">
                <a:solidFill>
                  <a:srgbClr val="FF9900"/>
                </a:solidFill>
                <a:ea typeface="宋体" panose="02010600030101010101" pitchFamily="2" charset="-122"/>
              </a:rPr>
              <a:t>是  神将人不知道的事直接或间接的告诉人</a:t>
            </a:r>
            <a:r>
              <a:rPr lang="zh-TW" altLang="en-US" sz="5400" b="1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zh-TW" altLang="en-US" sz="5400" b="1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	</a:t>
            </a:r>
            <a:endParaRPr lang="en-US" altLang="zh-CN" sz="5400" b="1" dirty="0">
              <a:solidFill>
                <a:srgbClr val="FFFF00"/>
              </a:solidFill>
              <a:ea typeface="宋体" panose="02010600030101010101" pitchFamily="2" charset="-122"/>
            </a:endParaRPr>
          </a:p>
          <a:p>
            <a:pPr>
              <a:buNone/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 普通启示		特殊启示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1400" b="1" dirty="0">
                <a:solidFill>
                  <a:srgbClr val="000066"/>
                </a:solidFill>
                <a:ea typeface="宋体" panose="02010600030101010101" pitchFamily="2" charset="-122"/>
              </a:rPr>
              <a:t>.</a:t>
            </a:r>
          </a:p>
          <a:p>
            <a:pPr>
              <a:buNone/>
            </a:pPr>
            <a:r>
              <a:rPr lang="zh-CN" altLang="en-US" sz="5400" b="1" dirty="0">
                <a:solidFill>
                  <a:srgbClr val="FF0000"/>
                </a:solidFill>
                <a:ea typeface="宋体" panose="02010600030101010101" pitchFamily="2" charset="-122"/>
              </a:rPr>
              <a:t>默示</a:t>
            </a:r>
            <a:r>
              <a:rPr lang="zh-CN" altLang="en-US" sz="5400" b="1" dirty="0">
                <a:solidFill>
                  <a:srgbClr val="FF9900"/>
                </a:solidFill>
                <a:ea typeface="宋体" panose="02010600030101010101" pitchFamily="2" charset="-122"/>
              </a:rPr>
              <a:t>是  神的灵感动人将  神的心意记录下来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zh-TW" altLang="en-US" sz="5400" b="1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r>
              <a:rPr lang="en-US" altLang="zh-CN" sz="5400" dirty="0">
                <a:solidFill>
                  <a:srgbClr val="FF9900"/>
                </a:solidFill>
                <a:ea typeface="宋体" panose="02010600030101010101" pitchFamily="2" charset="-122"/>
              </a:rPr>
              <a:t> </a:t>
            </a:r>
            <a:endParaRPr lang="en-US" altLang="zh-CN" sz="5400" b="1" dirty="0">
              <a:solidFill>
                <a:srgbClr val="FF99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5400" b="1" dirty="0">
              <a:solidFill>
                <a:srgbClr val="FFFF00"/>
              </a:solidFill>
              <a:ea typeface="宋体" panose="02010600030101010101" pitchFamily="2" charset="-122"/>
            </a:endParaRPr>
          </a:p>
        </p:txBody>
      </p:sp>
      <p:sp>
        <p:nvSpPr>
          <p:cNvPr id="9220" name="Line 4">
            <a:extLst>
              <a:ext uri="{FF2B5EF4-FFF2-40B4-BE49-F238E27FC236}">
                <a16:creationId xmlns:a16="http://schemas.microsoft.com/office/drawing/2014/main" id="{377ED96D-000F-451E-A475-A17663E2E6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371600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1" name="Line 4">
            <a:extLst>
              <a:ext uri="{FF2B5EF4-FFF2-40B4-BE49-F238E27FC236}">
                <a16:creationId xmlns:a16="http://schemas.microsoft.com/office/drawing/2014/main" id="{F61C2E4E-8377-4BA9-A6F3-9BDDE5EE52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666875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17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EACA824-3257-4EF9-9649-7FA359FDE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19077"/>
            <a:ext cx="8229600" cy="1143000"/>
          </a:xfrm>
        </p:spPr>
        <p:txBody>
          <a:bodyPr/>
          <a:lstStyle/>
          <a:p>
            <a:pPr algn="ctr" eaLnBrk="1" hangingPunct="1"/>
            <a:r>
              <a:rPr lang="zh-CN" altLang="en-US" sz="7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r>
              <a:rPr lang="zh-TW" altLang="en-US" sz="7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  神</a:t>
            </a:r>
            <a:r>
              <a:rPr lang="en-US" altLang="en-US" sz="72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的话</a:t>
            </a:r>
            <a:endParaRPr lang="en-US" altLang="en-US" sz="7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ABFB98E-3512-435D-9F06-FDE3FCF692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047874"/>
            <a:ext cx="8382000" cy="4505325"/>
          </a:xfrm>
        </p:spPr>
        <p:txBody>
          <a:bodyPr/>
          <a:lstStyle/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普遍性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适合所有的人</a:t>
            </a:r>
          </a:p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永久性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适合每一时代</a:t>
            </a:r>
          </a:p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完全性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包括全备道德</a:t>
            </a:r>
          </a:p>
          <a:p>
            <a:pPr eaLnBrk="1" hangingPunct="1"/>
            <a:r>
              <a:rPr lang="zh-CN" altLang="en-US" sz="6000" b="1" dirty="0">
                <a:solidFill>
                  <a:srgbClr val="FF9900"/>
                </a:solidFill>
                <a:ea typeface="宋体" panose="02010600030101010101" pitchFamily="2" charset="-122"/>
              </a:rPr>
              <a:t>一致性</a:t>
            </a:r>
            <a:r>
              <a:rPr lang="en-US" altLang="zh-CN" sz="6000" dirty="0">
                <a:solidFill>
                  <a:srgbClr val="FFFF00"/>
                </a:solidFill>
                <a:ea typeface="宋体" panose="02010600030101010101" pitchFamily="2" charset="-122"/>
              </a:rPr>
              <a:t>---</a:t>
            </a:r>
            <a:r>
              <a:rPr lang="zh-CN" altLang="en-US" sz="6000" b="1" dirty="0">
                <a:solidFill>
                  <a:srgbClr val="FFFF00"/>
                </a:solidFill>
                <a:ea typeface="宋体" panose="02010600030101010101" pitchFamily="2" charset="-122"/>
              </a:rPr>
              <a:t>启示前后一致</a:t>
            </a:r>
            <a:endParaRPr lang="en-US" altLang="en-US" sz="6000" b="1" dirty="0">
              <a:solidFill>
                <a:srgbClr val="FFFF00"/>
              </a:solidFill>
              <a:ea typeface="宋体" panose="02010600030101010101" pitchFamily="2" charset="-122"/>
            </a:endParaRPr>
          </a:p>
        </p:txBody>
      </p:sp>
      <p:sp>
        <p:nvSpPr>
          <p:cNvPr id="10244" name="Line 4">
            <a:extLst>
              <a:ext uri="{FF2B5EF4-FFF2-40B4-BE49-F238E27FC236}">
                <a16:creationId xmlns:a16="http://schemas.microsoft.com/office/drawing/2014/main" id="{2007EB5D-2552-4186-86F6-8742244EF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438275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Line 4">
            <a:extLst>
              <a:ext uri="{FF2B5EF4-FFF2-40B4-BE49-F238E27FC236}">
                <a16:creationId xmlns:a16="http://schemas.microsoft.com/office/drawing/2014/main" id="{0B5A724F-AD0E-440F-9650-36BF007456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704975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35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http://upload.wikimedia.org/wikipedia/commons/thumb/8/8a/Deadseascrolls.jpg/400px-Deadseascrolls.jpg">
            <a:hlinkClick r:id="rId3"/>
            <a:extLst>
              <a:ext uri="{FF2B5EF4-FFF2-40B4-BE49-F238E27FC236}">
                <a16:creationId xmlns:a16="http://schemas.microsoft.com/office/drawing/2014/main" id="{E5D53558-596A-4E51-8EB8-E5B8124A6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876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 descr="m_DSC_4614.jpg">
            <a:extLst>
              <a:ext uri="{FF2B5EF4-FFF2-40B4-BE49-F238E27FC236}">
                <a16:creationId xmlns:a16="http://schemas.microsoft.com/office/drawing/2014/main" id="{7CCD82F5-9383-4C50-9B65-E0C4A9D47D97}"/>
              </a:ext>
            </a:extLst>
          </p:cNvPr>
          <p:cNvPicPr>
            <a:picLocks noGrp="1" noChangeAspect="1" noChangeArrowheads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580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E172AB1-2E98-4D99-8EE5-53E42C540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6913" y="0"/>
            <a:ext cx="8229600" cy="1143000"/>
          </a:xfrm>
        </p:spPr>
        <p:txBody>
          <a:bodyPr/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信徒与</a:t>
            </a:r>
            <a:r>
              <a:rPr lang="zh-CN" altLang="en-US" sz="7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endParaRPr lang="en-US" altLang="en-US" sz="7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D28C80D-3041-42E8-B4E1-7DB701D0E0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858964"/>
            <a:ext cx="8229600" cy="4618037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圣经是信徒的灵粮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信徒的安慰与盼望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是行走天路的指标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是信徒能力的泉源</a:t>
            </a:r>
          </a:p>
          <a:p>
            <a:pPr algn="ctr">
              <a:lnSpc>
                <a:spcPct val="90000"/>
              </a:lnSpc>
            </a:pPr>
            <a:r>
              <a:rPr lang="zh-CN" altLang="en-US" sz="5400" b="1" dirty="0">
                <a:solidFill>
                  <a:srgbClr val="FFFF00"/>
                </a:solidFill>
                <a:ea typeface="宋体" panose="02010600030101010101" pitchFamily="2" charset="-122"/>
              </a:rPr>
              <a:t>使信徒能成为圣洁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endParaRPr lang="en-US" altLang="en-US" dirty="0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B3BA7309-BBCE-4C7F-8824-8FB21B4F97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295400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Line 4">
            <a:extLst>
              <a:ext uri="{FF2B5EF4-FFF2-40B4-BE49-F238E27FC236}">
                <a16:creationId xmlns:a16="http://schemas.microsoft.com/office/drawing/2014/main" id="{03BCAF67-B05F-4969-9E91-55BA8DDB78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576388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46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BBDF2A2-FCD2-4A7D-949B-9F939F45F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60325"/>
            <a:ext cx="8229600" cy="1143000"/>
          </a:xfrm>
        </p:spPr>
        <p:txBody>
          <a:bodyPr/>
          <a:lstStyle/>
          <a:p>
            <a:pPr algn="ctr"/>
            <a:r>
              <a:rPr lang="en-US" altLang="en-US" sz="72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明白</a:t>
            </a:r>
            <a:r>
              <a:rPr lang="zh-CN" altLang="en-US" sz="7200" b="1" dirty="0">
                <a:solidFill>
                  <a:srgbClr val="FF0000"/>
                </a:solidFill>
                <a:ea typeface="宋体" panose="02010600030101010101" pitchFamily="2" charset="-122"/>
              </a:rPr>
              <a:t>聖經</a:t>
            </a:r>
            <a:endParaRPr lang="en-US" altLang="en-US" sz="7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644AD0E-3AF2-48CA-81C1-7FAB08E04B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0"/>
            <a:ext cx="8229600" cy="4876800"/>
          </a:xfrm>
        </p:spPr>
        <p:txBody>
          <a:bodyPr/>
          <a:lstStyle/>
          <a:p>
            <a:r>
              <a:rPr lang="en-US" altLang="en-US" sz="4800" b="1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约 16:13</a:t>
            </a:r>
            <a:r>
              <a:rPr lang="en-US" altLang="en-US" sz="48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只等真理的圣灵来了、他要引导你们明白〔原文作进入〕 一切的真理．</a:t>
            </a:r>
          </a:p>
          <a:p>
            <a:pPr>
              <a:buFontTx/>
              <a:buNone/>
            </a:pPr>
            <a:r>
              <a:rPr lang="en-US" altLang="en-US" sz="1200" b="1">
                <a:solidFill>
                  <a:srgbClr val="00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en-US" sz="12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</a:p>
          <a:p>
            <a:r>
              <a:rPr lang="zh-CN" altLang="en-US" sz="4800" b="1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聖經</a:t>
            </a:r>
            <a:r>
              <a:rPr lang="zh-TW" altLang="en-US" sz="4800" b="1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前後一致要注重上下文 </a:t>
            </a:r>
            <a:r>
              <a:rPr lang="en-US" altLang="zh-TW" sz="4800" b="1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en-US" sz="4800" b="1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诗 14:1)</a:t>
            </a:r>
            <a:r>
              <a:rPr lang="en-US" altLang="en-US" sz="4800">
                <a:solidFill>
                  <a:srgbClr val="FF99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48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愚顽人心里说、</a:t>
            </a:r>
            <a:r>
              <a:rPr lang="zh-CN" altLang="en-US" sz="4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　神</a:t>
            </a:r>
            <a:r>
              <a:rPr lang="zh-CN" altLang="en-US" sz="48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en-US" sz="4800" b="1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364" name="Line 4">
            <a:extLst>
              <a:ext uri="{FF2B5EF4-FFF2-40B4-BE49-F238E27FC236}">
                <a16:creationId xmlns:a16="http://schemas.microsoft.com/office/drawing/2014/main" id="{BC965C92-A10F-4D9F-9425-3BE3D89A9C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295400"/>
            <a:ext cx="9144000" cy="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5" name="Line 4">
            <a:extLst>
              <a:ext uri="{FF2B5EF4-FFF2-40B4-BE49-F238E27FC236}">
                <a16:creationId xmlns:a16="http://schemas.microsoft.com/office/drawing/2014/main" id="{F31C9ECF-D35A-44F3-851B-682C31CFDD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524000"/>
            <a:ext cx="914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9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893</TotalTime>
  <Words>1309</Words>
  <Application>Microsoft Office PowerPoint</Application>
  <PresentationFormat>Widescreen</PresentationFormat>
  <Paragraphs>143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新細明體</vt:lpstr>
      <vt:lpstr>SimSun</vt:lpstr>
      <vt:lpstr>SimSun</vt:lpstr>
      <vt:lpstr>Arial</vt:lpstr>
      <vt:lpstr>Calibri</vt:lpstr>
      <vt:lpstr>Calibri Light</vt:lpstr>
      <vt:lpstr>Office Theme</vt:lpstr>
      <vt:lpstr>圣经概論</vt:lpstr>
      <vt:lpstr>聖經</vt:lpstr>
      <vt:lpstr>聖經</vt:lpstr>
      <vt:lpstr>聖經</vt:lpstr>
      <vt:lpstr>圣经分类合参</vt:lpstr>
      <vt:lpstr>路加福音 Luke</vt:lpstr>
      <vt:lpstr>PowerPoint Presentation</vt:lpstr>
      <vt:lpstr>聖經的时代</vt:lpstr>
      <vt:lpstr>舊約圣经的历史分期 </vt:lpstr>
      <vt:lpstr>舊約圣经的历史分期 </vt:lpstr>
      <vt:lpstr>聖經譯本來源</vt:lpstr>
      <vt:lpstr>馬殊曼譯本</vt:lpstr>
      <vt:lpstr>PowerPoint Presentation</vt:lpstr>
      <vt:lpstr>馬禮遜譯本</vt:lpstr>
      <vt:lpstr>PowerPoint Presentation</vt:lpstr>
      <vt:lpstr>國語和合本</vt:lpstr>
      <vt:lpstr>PowerPoint Presentation</vt:lpstr>
      <vt:lpstr>聖經是  神的啟示</vt:lpstr>
      <vt:lpstr>神的啟示和默示</vt:lpstr>
      <vt:lpstr>聖經是  神的话</vt:lpstr>
      <vt:lpstr>PowerPoint Presentation</vt:lpstr>
      <vt:lpstr>PowerPoint Presentation</vt:lpstr>
      <vt:lpstr>信徒与聖經</vt:lpstr>
      <vt:lpstr>明白聖經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</dc:title>
  <dc:creator>Race</dc:creator>
  <cp:lastModifiedBy>Race</cp:lastModifiedBy>
  <cp:revision>48</cp:revision>
  <dcterms:created xsi:type="dcterms:W3CDTF">2017-12-04T23:24:56Z</dcterms:created>
  <dcterms:modified xsi:type="dcterms:W3CDTF">2017-12-28T14:02:41Z</dcterms:modified>
</cp:coreProperties>
</file>