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75" r:id="rId4"/>
    <p:sldId id="276" r:id="rId5"/>
    <p:sldId id="274" r:id="rId6"/>
    <p:sldId id="260" r:id="rId7"/>
    <p:sldId id="258" r:id="rId8"/>
    <p:sldId id="259" r:id="rId9"/>
    <p:sldId id="268" r:id="rId10"/>
    <p:sldId id="270" r:id="rId11"/>
    <p:sldId id="271" r:id="rId12"/>
    <p:sldId id="279" r:id="rId13"/>
    <p:sldId id="278" r:id="rId14"/>
    <p:sldId id="280" r:id="rId15"/>
    <p:sldId id="282" r:id="rId16"/>
    <p:sldId id="283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1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7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0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5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6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8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42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8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5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02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0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9903F-45F2-4FC1-9789-ABEA906AE6A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D980D-4EBF-432B-B700-069879E34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82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352550"/>
          </a:xfrm>
        </p:spPr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02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425" y="2081212"/>
            <a:ext cx="9144000" cy="3648075"/>
          </a:xfrm>
        </p:spPr>
        <p:txBody>
          <a:bodyPr/>
          <a:lstStyle/>
          <a:p>
            <a:pPr algn="l"/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此課程引用馬有藻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賈玉銘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曾立華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滕近輝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陳終道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張乃千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于宏潔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呂鴻基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劉志雄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大卫鲍森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巴斯德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亨莉達米爾斯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等之著作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請尊重原作者版權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algn="l"/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9719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5204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6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7959462-D0BA-47C6-8984-9E9968BBA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42874"/>
            <a:ext cx="7239000" cy="10858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7C45C99-11DB-4752-B114-68BAD3F1E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1666880"/>
            <a:ext cx="8382000" cy="4895843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前後寫作時間約</a:t>
            </a:r>
            <a:r>
              <a:rPr lang="en-US" altLang="zh-TW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1600</a:t>
            </a:r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約四十位作者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是世界上印行最多的書</a:t>
            </a:r>
            <a:endParaRPr lang="en-US" altLang="zh-TW" sz="4800" b="1" dirty="0">
              <a:solidFill>
                <a:srgbClr val="FF99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也是</a:t>
            </a:r>
            <a:r>
              <a:rPr lang="ja-JP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被閱讀</a:t>
            </a:r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最多的書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也是翻譯成最多語文的書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預</a:t>
            </a:r>
            <a:r>
              <a:rPr lang="zh-CN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言甚多一一</a:t>
            </a:r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應驗</a:t>
            </a:r>
            <a:endParaRPr lang="en-US" altLang="en-US" sz="4800" b="1" dirty="0">
              <a:solidFill>
                <a:srgbClr val="FF99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00" name="Line 5">
            <a:extLst>
              <a:ext uri="{FF2B5EF4-FFF2-40B4-BE49-F238E27FC236}">
                <a16:creationId xmlns:a16="http://schemas.microsoft.com/office/drawing/2014/main" id="{E6DBE9FA-90A2-45A5-9FE0-43054B114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28725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4">
            <a:extLst>
              <a:ext uri="{FF2B5EF4-FFF2-40B4-BE49-F238E27FC236}">
                <a16:creationId xmlns:a16="http://schemas.microsoft.com/office/drawing/2014/main" id="{6D84F8C0-8733-403D-8C8E-1CA117EE7E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466850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EACA824-3257-4EF9-9649-7FA359FDE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19077"/>
            <a:ext cx="8229600" cy="1143000"/>
          </a:xfrm>
        </p:spPr>
        <p:txBody>
          <a:bodyPr/>
          <a:lstStyle/>
          <a:p>
            <a:pPr algn="ctr" eaLnBrk="1" hangingPunct="1"/>
            <a:r>
              <a:rPr lang="zh-CN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r>
              <a:rPr lang="zh-TW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  神</a:t>
            </a:r>
            <a:r>
              <a:rPr lang="en-US" altLang="en-US" sz="72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的话</a:t>
            </a:r>
            <a:endParaRPr lang="en-US" altLang="en-US" sz="7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ABFB98E-3512-435D-9F06-FDE3FCF692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047874"/>
            <a:ext cx="8382000" cy="4505325"/>
          </a:xfrm>
        </p:spPr>
        <p:txBody>
          <a:bodyPr/>
          <a:lstStyle/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普遍性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适合所有的人</a:t>
            </a: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永久性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适合每一时代</a:t>
            </a: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完全性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包括全备道德</a:t>
            </a: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一致性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启示前后一致</a:t>
            </a:r>
            <a:endParaRPr lang="en-US" altLang="en-US" sz="6000" b="1" dirty="0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2007EB5D-2552-4186-86F6-8742244EF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438275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4">
            <a:extLst>
              <a:ext uri="{FF2B5EF4-FFF2-40B4-BE49-F238E27FC236}">
                <a16:creationId xmlns:a16="http://schemas.microsoft.com/office/drawing/2014/main" id="{0B5A724F-AD0E-440F-9650-36BF007456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704975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E172AB1-2E98-4D99-8EE5-53E42C540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6913" y="0"/>
            <a:ext cx="8229600" cy="1143000"/>
          </a:xfrm>
        </p:spPr>
        <p:txBody>
          <a:bodyPr/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信徒与</a:t>
            </a:r>
            <a:r>
              <a:rPr lang="zh-CN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D28C80D-3041-42E8-B4E1-7DB701D0E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858964"/>
            <a:ext cx="8229600" cy="4618037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圣经是信徒的灵粮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信徒的安慰与盼望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是行走天路的指标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是信徒能力的泉源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使信徒能成为圣洁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endParaRPr lang="en-US" altLang="en-US" dirty="0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B3BA7309-BBCE-4C7F-8824-8FB21B4F9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95400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Line 4">
            <a:extLst>
              <a:ext uri="{FF2B5EF4-FFF2-40B4-BE49-F238E27FC236}">
                <a16:creationId xmlns:a16="http://schemas.microsoft.com/office/drawing/2014/main" id="{03BCAF67-B05F-4969-9E91-55BA8DDB78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576388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6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02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9C74-4482-4A00-9769-16DA2A5B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BFC57-8495-456A-93DA-2719046AD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2000249"/>
            <a:ext cx="10925175" cy="4371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律法書（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Torah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）＝ 五經（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Pentateuch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他勒目</a:t>
            </a:r>
            <a:r>
              <a:rPr lang="en-US" altLang="ja-JP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Talmud) = 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猶太教的</a:t>
            </a:r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法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典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米示拿（</a:t>
            </a:r>
            <a:r>
              <a:rPr lang="en-US" altLang="zh-TW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Mishnah) = 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法規彙編</a:t>
            </a:r>
            <a:endParaRPr lang="en-US" altLang="zh-TW" sz="48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革馬拉（</a:t>
            </a:r>
            <a:r>
              <a:rPr lang="en-US" altLang="zh-TW" sz="4800" b="1" dirty="0" err="1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Gemara</a:t>
            </a:r>
            <a:r>
              <a:rPr lang="en-US" altLang="zh-TW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 = 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</a:t>
            </a:r>
            <a:r>
              <a:rPr lang="en-US" altLang="zh-TW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〈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米示拿</a:t>
            </a:r>
            <a:r>
              <a:rPr lang="en-US" altLang="zh-TW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〉								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的註釋</a:t>
            </a:r>
            <a:endParaRPr lang="en-US" sz="48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B8F4A9DB-7833-4986-B1E0-84F77A9F2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393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D293F63-36DF-4DD3-A75E-232F4E9A05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9525" y="16994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4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595024"/>
              </p:ext>
            </p:extLst>
          </p:nvPr>
        </p:nvGraphicFramePr>
        <p:xfrm>
          <a:off x="342899" y="1133476"/>
          <a:ext cx="11458574" cy="5708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9943">
                  <a:extLst>
                    <a:ext uri="{9D8B030D-6E8A-4147-A177-3AD203B41FA5}">
                      <a16:colId xmlns:a16="http://schemas.microsoft.com/office/drawing/2014/main" val="406308617"/>
                    </a:ext>
                  </a:extLst>
                </a:gridCol>
                <a:gridCol w="2216799">
                  <a:extLst>
                    <a:ext uri="{9D8B030D-6E8A-4147-A177-3AD203B41FA5}">
                      <a16:colId xmlns:a16="http://schemas.microsoft.com/office/drawing/2014/main" val="1842726193"/>
                    </a:ext>
                  </a:extLst>
                </a:gridCol>
                <a:gridCol w="1947958">
                  <a:extLst>
                    <a:ext uri="{9D8B030D-6E8A-4147-A177-3AD203B41FA5}">
                      <a16:colId xmlns:a16="http://schemas.microsoft.com/office/drawing/2014/main" val="279966530"/>
                    </a:ext>
                  </a:extLst>
                </a:gridCol>
                <a:gridCol w="1947958">
                  <a:extLst>
                    <a:ext uri="{9D8B030D-6E8A-4147-A177-3AD203B41FA5}">
                      <a16:colId xmlns:a16="http://schemas.microsoft.com/office/drawing/2014/main" val="261175935"/>
                    </a:ext>
                  </a:extLst>
                </a:gridCol>
                <a:gridCol w="1947958">
                  <a:extLst>
                    <a:ext uri="{9D8B030D-6E8A-4147-A177-3AD203B41FA5}">
                      <a16:colId xmlns:a16="http://schemas.microsoft.com/office/drawing/2014/main" val="166718200"/>
                    </a:ext>
                  </a:extLst>
                </a:gridCol>
                <a:gridCol w="1947958">
                  <a:extLst>
                    <a:ext uri="{9D8B030D-6E8A-4147-A177-3AD203B41FA5}">
                      <a16:colId xmlns:a16="http://schemas.microsoft.com/office/drawing/2014/main" val="3797316154"/>
                    </a:ext>
                  </a:extLst>
                </a:gridCol>
              </a:tblGrid>
              <a:tr h="3939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創世記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出埃及記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利未記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民數記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申命記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555524"/>
                  </a:ext>
                </a:extLst>
              </a:tr>
              <a:tr h="3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作者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摩西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摩西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摩西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摩西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摩西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9783051"/>
                  </a:ext>
                </a:extLst>
              </a:tr>
              <a:tr h="3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日期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1420B.C.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1420B.C.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1420B.C.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1400B.C.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1400B.C.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4058812"/>
                  </a:ext>
                </a:extLst>
              </a:tr>
              <a:tr h="816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西乃山麓曠野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西乃山麓曠野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西乃山麓曠野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摩押的平原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摩押的平原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054916"/>
                  </a:ext>
                </a:extLst>
              </a:tr>
              <a:tr h="13025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救贖的地位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聖潔的國度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聖潔的標准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失敗之經過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24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記的訓誨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1525139"/>
                  </a:ext>
                </a:extLst>
              </a:tr>
              <a:tr h="11224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24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2894627"/>
                  </a:ext>
                </a:extLst>
              </a:tr>
              <a:tr h="8902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鑰節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1:1或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12:1-3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19:6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11:45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33:1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10:12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4224615"/>
                  </a:ext>
                </a:extLst>
              </a:tr>
              <a:tr h="3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6101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243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AF1A-F623-4C61-B3AA-3A2654C6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摩西五經的历史分期 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7815-E00F-4F51-8601-3DEB0B400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511837"/>
            <a:ext cx="10877550" cy="5222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B18956B-2052-499A-94EC-78BDB60527B7}"/>
              </a:ext>
            </a:extLst>
          </p:cNvPr>
          <p:cNvCxnSpPr>
            <a:cxnSpLocks/>
          </p:cNvCxnSpPr>
          <p:nvPr/>
        </p:nvCxnSpPr>
        <p:spPr>
          <a:xfrm flipH="1">
            <a:off x="476250" y="4133851"/>
            <a:ext cx="10658476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73E5CC1-D4EE-49CF-901C-53059DEAFB02}"/>
              </a:ext>
            </a:extLst>
          </p:cNvPr>
          <p:cNvSpPr txBox="1"/>
          <p:nvPr/>
        </p:nvSpPr>
        <p:spPr>
          <a:xfrm>
            <a:off x="838200" y="1511837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太古时期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E5661-A584-4414-9CAD-114BFD6C447B}"/>
              </a:ext>
            </a:extLst>
          </p:cNvPr>
          <p:cNvSpPr txBox="1"/>
          <p:nvPr/>
        </p:nvSpPr>
        <p:spPr>
          <a:xfrm>
            <a:off x="3396048" y="1579306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先祖时期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9AF80-7E95-4E3A-8777-48389EACCEC1}"/>
              </a:ext>
            </a:extLst>
          </p:cNvPr>
          <p:cNvSpPr txBox="1"/>
          <p:nvPr/>
        </p:nvSpPr>
        <p:spPr>
          <a:xfrm>
            <a:off x="5726585" y="1579306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埃及时期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174219-EA7B-470D-83D9-86C38E88C9A3}"/>
              </a:ext>
            </a:extLst>
          </p:cNvPr>
          <p:cNvSpPr txBox="1"/>
          <p:nvPr/>
        </p:nvSpPr>
        <p:spPr>
          <a:xfrm>
            <a:off x="1837915" y="4122296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2166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197713-BE3B-4B9B-8EAC-45FF5B0FEC65}"/>
              </a:ext>
            </a:extLst>
          </p:cNvPr>
          <p:cNvSpPr txBox="1"/>
          <p:nvPr/>
        </p:nvSpPr>
        <p:spPr>
          <a:xfrm>
            <a:off x="4380871" y="4092855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1876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4EF3B3-C011-4E2C-94CC-617F01981711}"/>
              </a:ext>
            </a:extLst>
          </p:cNvPr>
          <p:cNvSpPr txBox="1"/>
          <p:nvPr/>
        </p:nvSpPr>
        <p:spPr>
          <a:xfrm>
            <a:off x="6988583" y="4112059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1446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F5F83F-EB6F-4EAC-A194-F8166CFBB5CC}"/>
              </a:ext>
            </a:extLst>
          </p:cNvPr>
          <p:cNvCxnSpPr>
            <a:cxnSpLocks/>
          </p:cNvCxnSpPr>
          <p:nvPr/>
        </p:nvCxnSpPr>
        <p:spPr>
          <a:xfrm>
            <a:off x="2409824" y="3745475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5C25A3-BFD2-4A34-B6F4-38E44BE6DED3}"/>
              </a:ext>
            </a:extLst>
          </p:cNvPr>
          <p:cNvCxnSpPr>
            <a:cxnSpLocks/>
          </p:cNvCxnSpPr>
          <p:nvPr/>
        </p:nvCxnSpPr>
        <p:spPr>
          <a:xfrm>
            <a:off x="10406800" y="3767268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883ED3-500F-483F-A4A7-4473F4FA6135}"/>
              </a:ext>
            </a:extLst>
          </p:cNvPr>
          <p:cNvCxnSpPr>
            <a:cxnSpLocks/>
          </p:cNvCxnSpPr>
          <p:nvPr/>
        </p:nvCxnSpPr>
        <p:spPr>
          <a:xfrm>
            <a:off x="7642256" y="3745476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532934F-2E4A-41B4-92C2-8034B2B59298}"/>
              </a:ext>
            </a:extLst>
          </p:cNvPr>
          <p:cNvCxnSpPr>
            <a:cxnSpLocks/>
          </p:cNvCxnSpPr>
          <p:nvPr/>
        </p:nvCxnSpPr>
        <p:spPr>
          <a:xfrm>
            <a:off x="5031493" y="3765023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FCF3A55-6FAF-4AE8-AE8B-F69B2F79DFF6}"/>
              </a:ext>
            </a:extLst>
          </p:cNvPr>
          <p:cNvSpPr txBox="1"/>
          <p:nvPr/>
        </p:nvSpPr>
        <p:spPr>
          <a:xfrm>
            <a:off x="8229705" y="2649085"/>
            <a:ext cx="176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</a:t>
            </a:r>
            <a:endParaRPr lang="en-US" altLang="ja-JP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D1A170-4751-43D5-8CE5-6AE5C9BB90F0}"/>
              </a:ext>
            </a:extLst>
          </p:cNvPr>
          <p:cNvSpPr txBox="1"/>
          <p:nvPr/>
        </p:nvSpPr>
        <p:spPr>
          <a:xfrm>
            <a:off x="9734199" y="4066382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1406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7E8FC8-6FC5-4963-B37D-233C26CDFB3B}"/>
              </a:ext>
            </a:extLst>
          </p:cNvPr>
          <p:cNvSpPr txBox="1"/>
          <p:nvPr/>
        </p:nvSpPr>
        <p:spPr>
          <a:xfrm>
            <a:off x="3365873" y="4800741"/>
            <a:ext cx="697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0B0664-243B-4ED5-8CDF-5BFABD8DDDB8}"/>
              </a:ext>
            </a:extLst>
          </p:cNvPr>
          <p:cNvSpPr txBox="1"/>
          <p:nvPr/>
        </p:nvSpPr>
        <p:spPr>
          <a:xfrm>
            <a:off x="5821963" y="4726969"/>
            <a:ext cx="764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F427CE-6972-4F9B-9B2A-F2FF5424E5EA}"/>
              </a:ext>
            </a:extLst>
          </p:cNvPr>
          <p:cNvSpPr txBox="1"/>
          <p:nvPr/>
        </p:nvSpPr>
        <p:spPr>
          <a:xfrm>
            <a:off x="670361" y="480074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29DF25-DB31-429F-A3F1-F34FDC38D2CC}"/>
              </a:ext>
            </a:extLst>
          </p:cNvPr>
          <p:cNvSpPr txBox="1"/>
          <p:nvPr/>
        </p:nvSpPr>
        <p:spPr>
          <a:xfrm>
            <a:off x="8399246" y="4610966"/>
            <a:ext cx="1212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出利民申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811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4963669"/>
              </p:ext>
            </p:extLst>
          </p:nvPr>
        </p:nvGraphicFramePr>
        <p:xfrm>
          <a:off x="333376" y="1219201"/>
          <a:ext cx="11525248" cy="54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656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450182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431130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4627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0476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4835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1~2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3~5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6~9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10~11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12~24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25~27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28~36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27~60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741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741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6000" y="1219201"/>
            <a:ext cx="0" cy="547687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42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590B4-CA07-426A-A115-262E6B1A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3350"/>
            <a:ext cx="12192000" cy="6724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亞當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130			930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塞特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105			912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以挪士 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90		905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該南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70			910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瑪勒列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65		895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雅列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162			962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以諾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65			</a:t>
            </a:r>
            <a:r>
              <a:rPr lang="en-US" altLang="ja-JP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365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瑪土撒拉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187		</a:t>
            </a:r>
            <a:r>
              <a:rPr lang="en-US" altLang="ja-JP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969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拉麥  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182		777</a:t>
            </a:r>
          </a:p>
          <a:p>
            <a:pPr marL="0" indent="0">
              <a:buNone/>
            </a:pP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		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挪亞</a:t>
            </a:r>
            <a:endParaRPr lang="en-US" altLang="ja-JP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挪亞五百歲生了閃、含、雅弗</a:t>
            </a:r>
            <a:r>
              <a:rPr 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挪亚六百岁、二月十七日那一天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洪水泛滥在地上 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(1556)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94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124D5-D3BB-493C-A0A6-58B140E95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699"/>
            <a:ext cx="12192000" cy="6467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闪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102			600</a:t>
            </a:r>
          </a:p>
          <a:p>
            <a:pPr marL="457200" lvl="1" indent="0">
              <a:buNone/>
            </a:pP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亚法撒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			438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沙拉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			433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			464</a:t>
            </a:r>
          </a:p>
          <a:p>
            <a:pPr marL="457200" lvl="1" indent="0">
              <a:buNone/>
            </a:pP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法勒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			239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拉吴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			239</a:t>
            </a:r>
          </a:p>
          <a:p>
            <a:pPr marL="457200" lvl="1" indent="0">
              <a:buNone/>
            </a:pP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西鹿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			230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拿鹤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			148</a:t>
            </a:r>
          </a:p>
          <a:p>
            <a:pPr marL="457200" lvl="1" indent="0">
              <a:buNone/>
            </a:pP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他拉  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70			205</a:t>
            </a:r>
          </a:p>
          <a:p>
            <a:pPr marL="457200" lvl="1" indent="0"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亚伯兰、拿鹤、哈兰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buNone/>
            </a:pP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buNone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他拉活到七十岁、生了亚伯兰、拿鹤、哈兰。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創世記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11:10</a:t>
            </a: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中提到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:</a:t>
            </a: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閃一百歲生子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,</a:t>
            </a: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生的是以攔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(Gen 10:22);</a:t>
            </a: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亞法撒是第三個兒子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,</a:t>
            </a: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生於洪水後二年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(Gen 11:10);</a:t>
            </a:r>
            <a:r>
              <a:rPr lang="zh-CN" altLang="en-US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所以閃生亞法撒時是</a:t>
            </a:r>
            <a:r>
              <a:rPr lang="en-US" altLang="zh-CN" sz="30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102</a:t>
            </a:r>
            <a:r>
              <a:rPr lang="zh-CN" altLang="en-US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岁。</a:t>
            </a:r>
            <a:endParaRPr lang="en-US" altLang="zh-CN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8934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11:10</a:t>
            </a:r>
            <a:r>
              <a:rPr 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闪的后代记在下面．洪水以后二年、闪一百岁生了亚法撒。</a:t>
            </a:r>
            <a:endParaRPr 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" y="1744806"/>
            <a:ext cx="11125200" cy="50346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5:32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挪亚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五百岁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生了闪、含、雅弗。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7:10,11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过了那七天、洪水泛滥在地上。当挪亚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六百岁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、二月十七日那一天、大渊的泉源、都裂开了、天上的窗户、也敞开了。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9:22, 24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迦南的父亲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、看见他父亲赤身、就到外边告诉他两个弟兄。挪亚醒了酒、知道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小儿子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向他所作的事、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10:21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雅弗的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哥哥闪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、是希伯子孙之祖．他也生了儿子。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10;22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闪的儿子是以拦、亚述、亚法撒、路德、亚兰。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11:10 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闪的后代记在下面．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閃一百歲生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,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洪水後二年生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了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亞法撒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FD6ECCC-3F44-41FC-97E2-CA77726C5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393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32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5D4D-FDB1-4941-9B91-C4A0B8F9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3950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四位人物 创十二至五十章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9FB7451-2228-4967-8ADF-DBCC27DE68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684566"/>
              </p:ext>
            </p:extLst>
          </p:nvPr>
        </p:nvGraphicFramePr>
        <p:xfrm>
          <a:off x="414336" y="1336040"/>
          <a:ext cx="11363328" cy="5360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44">
                  <a:extLst>
                    <a:ext uri="{9D8B030D-6E8A-4147-A177-3AD203B41FA5}">
                      <a16:colId xmlns:a16="http://schemas.microsoft.com/office/drawing/2014/main" val="1184479886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52692325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3251516126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4090565970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126503487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834323815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128490144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2165813289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961914456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1894788973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140755769"/>
                    </a:ext>
                  </a:extLst>
                </a:gridCol>
                <a:gridCol w="946944">
                  <a:extLst>
                    <a:ext uri="{9D8B030D-6E8A-4147-A177-3AD203B41FA5}">
                      <a16:colId xmlns:a16="http://schemas.microsoft.com/office/drawing/2014/main" val="424239761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亚伯拉罕 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(12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25)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(21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(25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约瑟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(37</a:t>
                      </a:r>
                      <a:r>
                        <a:rPr lang="en-US" altLang="zh-CN" sz="36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6274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信心与顺服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柔和与谦卑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心志与坚决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爱心与盼望 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001927"/>
                  </a:ext>
                </a:extLst>
              </a:tr>
              <a:tr h="3134995"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信心的开始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信心的训练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信心的成功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顺从的儿子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忠信的丈夫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放任的父亲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作弟兄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作雇工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作圣徒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作儿子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作奴仆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作宰相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144932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12~13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14~21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22~25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21~24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24~25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26~36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25~28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29~31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32~50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37~38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39~41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42~50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86992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4D9551-8ED6-4AD6-BD69-4758063830B4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6096000" y="1336040"/>
            <a:ext cx="0" cy="536003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88E301-53D2-4659-893F-4343A20D5C9C}"/>
              </a:ext>
            </a:extLst>
          </p:cNvPr>
          <p:cNvCxnSpPr>
            <a:cxnSpLocks/>
          </p:cNvCxnSpPr>
          <p:nvPr/>
        </p:nvCxnSpPr>
        <p:spPr>
          <a:xfrm flipV="1">
            <a:off x="3248025" y="1336039"/>
            <a:ext cx="0" cy="5360035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057DF0-EDA6-4073-B5A3-383D8D2E9C5F}"/>
              </a:ext>
            </a:extLst>
          </p:cNvPr>
          <p:cNvCxnSpPr>
            <a:cxnSpLocks/>
          </p:cNvCxnSpPr>
          <p:nvPr/>
        </p:nvCxnSpPr>
        <p:spPr>
          <a:xfrm flipV="1">
            <a:off x="8953500" y="1336039"/>
            <a:ext cx="0" cy="533400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65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20F6F-DBE2-4725-9721-3C916005F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783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亚伯拉罕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7815-5B62-4F16-A5A9-EC12AA52F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474" y="1825625"/>
            <a:ext cx="10220325" cy="4667250"/>
          </a:xfrm>
        </p:spPr>
        <p:txBody>
          <a:bodyPr>
            <a:normAutofit/>
          </a:bodyPr>
          <a:lstStyle/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懂得走 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信心的開始 </a:t>
            </a:r>
            <a:r>
              <a:rPr lang="en-US" altLang="zh-TW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往迦南地去</a:t>
            </a:r>
            <a:r>
              <a:rPr lang="en-US" altLang="ja-JP" sz="4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懂得讓 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信心的延續 </a:t>
            </a:r>
            <a:r>
              <a:rPr lang="en-US" altLang="zh-TW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与罗得分离</a:t>
            </a:r>
            <a:r>
              <a:rPr lang="en-US" altLang="ja-JP" sz="4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懂得等 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信心的表現 </a:t>
            </a:r>
            <a:r>
              <a:rPr lang="en-US" altLang="zh-TW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亚伯兰信</a:t>
            </a:r>
            <a:r>
              <a:rPr lang="ja-JP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en-US" altLang="zh-CN" sz="4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懂得求 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信心的提升 </a:t>
            </a:r>
            <a:r>
              <a:rPr lang="en-US" altLang="zh-TW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为所多玛求</a:t>
            </a:r>
            <a:r>
              <a:rPr lang="en-US" altLang="ja-JP" sz="4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懂得給 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信心的高峰 </a:t>
            </a:r>
            <a:r>
              <a:rPr lang="en-US" altLang="zh-TW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献以撒为祭</a:t>
            </a:r>
            <a:r>
              <a:rPr lang="en-US" altLang="ja-JP" sz="4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懂得找</a:t>
            </a:r>
            <a:r>
              <a:rPr lang="zh-TW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信心的引導 </a:t>
            </a:r>
            <a:r>
              <a:rPr lang="en-US" altLang="zh-TW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>为以撒娶妻</a:t>
            </a:r>
            <a:r>
              <a:rPr lang="en-US" altLang="ja-JP" sz="4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4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B1BC5A9-5C6F-4EB9-AB2B-F089D2893AC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393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6E7EB85-528F-4BF2-A938-01D11EC79F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9525" y="16994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FA63-9B14-46CC-98D7-2B17DE078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神的名稱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A1F35-1751-4C7D-8962-9ABD0AC29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0275"/>
            <a:ext cx="10515600" cy="4543424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A.单名字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B.复名字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━━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与“神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（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EI）有关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神（El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			1.至高的神（EI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Elyon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神（Elohim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		2.全能的神（EI Shaddai）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(Jehovah)	3.永生的神（EI Olam）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主（Adonai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	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dirty="0"/>
              <a:t>			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6C48187-DDE5-4C4D-9A22-554CDB42A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393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494805-C204-4727-96FF-3AF05CAA85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9525" y="16994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2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C370F-557B-4876-B0B0-56F381E7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90625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神的名稱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5978C-EBFD-4F31-ADAF-22F96376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9300" y="1343818"/>
            <a:ext cx="9334500" cy="55141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C.复名字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━━与“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”（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Jehovah）有关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耶和华以勒（Jehovah-Jireh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耶和华华法（Jehovah-Rapha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耶和华尼西（Jehovah-Nissi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耶和华沙龙（Jehovah-Shalom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耶和华华亚（Jehovah-haah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耶和华齐根努（Jehovah-Tsidkenu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耶和华撒玛（Jehovah-Shammah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主耶和华（Jehovah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Adonai）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万军之耶和华（Jehovah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Sabaoth)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10. 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耶和华神（Jehovah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Elohim)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C09528C-B771-46DA-BCB1-EB4DCF68B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5625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49D5BDD-E4AA-4EF3-8F52-CF4897E95B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90625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1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78A6-3EEA-4B76-9F2A-1E7F94ED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9368"/>
            <a:ext cx="10515600" cy="99980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預表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B00FB6-3D72-4D37-A290-2F73B397D1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637531"/>
              </p:ext>
            </p:extLst>
          </p:nvPr>
        </p:nvGraphicFramePr>
        <p:xfrm>
          <a:off x="533400" y="1111249"/>
          <a:ext cx="11134724" cy="564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5900">
                  <a:extLst>
                    <a:ext uri="{9D8B030D-6E8A-4147-A177-3AD203B41FA5}">
                      <a16:colId xmlns:a16="http://schemas.microsoft.com/office/drawing/2014/main" val="3823660391"/>
                    </a:ext>
                  </a:extLst>
                </a:gridCol>
                <a:gridCol w="5838824">
                  <a:extLst>
                    <a:ext uri="{9D8B030D-6E8A-4147-A177-3AD203B41FA5}">
                      <a16:colId xmlns:a16="http://schemas.microsoft.com/office/drawing/2014/main" val="719681754"/>
                    </a:ext>
                  </a:extLst>
                </a:gridCol>
              </a:tblGrid>
              <a:tr h="623241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r>
                        <a:rPr lang="zh-CN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r>
                        <a:rPr lang="zh-TW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預言</a:t>
                      </a:r>
                      <a:endParaRPr lang="en-US" sz="32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r>
                        <a:rPr lang="zh-CN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r>
                        <a:rPr lang="zh-TW" altLang="en-US" sz="32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預表</a:t>
                      </a:r>
                      <a:endParaRPr lang="en-US" sz="32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37134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女人的後裔（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3:15-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1:21,22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亞當（林前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15:22,45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88640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皮衣（創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3:21-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3:27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010209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百姓的君王（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17:16-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2:2,6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羊羔（創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4:4-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08438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方舟（創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6:14-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6002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亞氏的後裔（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22:18-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3:16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麥基洗德（創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14:18-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來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6:20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1567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22:6/8-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2:23/24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79298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公羊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22:13-</a:t>
                      </a:r>
                      <a:r>
                        <a:rPr lang="ja-JP" altLang="en-US" sz="2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罗</a:t>
                      </a:r>
                      <a:r>
                        <a:rPr lang="en-US" altLang="ja-JP" sz="2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8:32)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56269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猶大的後裔（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49:9-10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，啟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5:5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altLang="zh-TW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天梯（創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28:12/13-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1:51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93864"/>
                  </a:ext>
                </a:extLst>
              </a:tr>
              <a:tr h="557637">
                <a:tc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約瑟（徒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7:9/10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，彼前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1:10/11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86698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9B0DDF-111F-4BEA-883A-75861A3753A3}"/>
              </a:ext>
            </a:extLst>
          </p:cNvPr>
          <p:cNvCxnSpPr>
            <a:cxnSpLocks/>
          </p:cNvCxnSpPr>
          <p:nvPr/>
        </p:nvCxnSpPr>
        <p:spPr>
          <a:xfrm flipV="1">
            <a:off x="5824537" y="1111249"/>
            <a:ext cx="0" cy="5641973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55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890</TotalTime>
  <Words>1065</Words>
  <Application>Microsoft Office PowerPoint</Application>
  <PresentationFormat>Widescreen</PresentationFormat>
  <Paragraphs>240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SimSun</vt:lpstr>
      <vt:lpstr>SimSun</vt:lpstr>
      <vt:lpstr>Arial</vt:lpstr>
      <vt:lpstr>Calibri</vt:lpstr>
      <vt:lpstr>Calibri Light</vt:lpstr>
      <vt:lpstr>Times New Roman</vt:lpstr>
      <vt:lpstr>Office Theme</vt:lpstr>
      <vt:lpstr>圣经概論 02</vt:lpstr>
      <vt:lpstr>聖經</vt:lpstr>
      <vt:lpstr>聖經是  神的话</vt:lpstr>
      <vt:lpstr>信徒与聖經</vt:lpstr>
      <vt:lpstr>圣经分类合参</vt:lpstr>
      <vt:lpstr>摩西五經</vt:lpstr>
      <vt:lpstr>摩西五經綜覽</vt:lpstr>
      <vt:lpstr>摩西五經的历史分期 </vt:lpstr>
      <vt:lpstr>創世記</vt:lpstr>
      <vt:lpstr>PowerPoint Presentation</vt:lpstr>
      <vt:lpstr>PowerPoint Presentation</vt:lpstr>
      <vt:lpstr>11:10 闪的后代记在下面．洪水以后二年、闪一百岁生了亚法撒。</vt:lpstr>
      <vt:lpstr>四位人物 创十二至五十章</vt:lpstr>
      <vt:lpstr>亚伯拉罕 </vt:lpstr>
      <vt:lpstr>神的名稱</vt:lpstr>
      <vt:lpstr>神的名稱</vt:lpstr>
      <vt:lpstr>基督的預言和預表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02</dc:title>
  <dc:creator>Race</dc:creator>
  <cp:lastModifiedBy>Race</cp:lastModifiedBy>
  <cp:revision>54</cp:revision>
  <dcterms:created xsi:type="dcterms:W3CDTF">2018-01-06T17:14:04Z</dcterms:created>
  <dcterms:modified xsi:type="dcterms:W3CDTF">2018-01-10T04:24:09Z</dcterms:modified>
</cp:coreProperties>
</file>