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31"/>
  </p:handoutMasterIdLst>
  <p:sldIdLst>
    <p:sldId id="257" r:id="rId2"/>
    <p:sldId id="274" r:id="rId3"/>
    <p:sldId id="275" r:id="rId4"/>
    <p:sldId id="276" r:id="rId5"/>
    <p:sldId id="277" r:id="rId6"/>
    <p:sldId id="279" r:id="rId7"/>
    <p:sldId id="278" r:id="rId8"/>
    <p:sldId id="280" r:id="rId9"/>
    <p:sldId id="281" r:id="rId10"/>
    <p:sldId id="283" r:id="rId11"/>
    <p:sldId id="267" r:id="rId12"/>
    <p:sldId id="264" r:id="rId13"/>
    <p:sldId id="258" r:id="rId14"/>
    <p:sldId id="260" r:id="rId15"/>
    <p:sldId id="300" r:id="rId16"/>
    <p:sldId id="301" r:id="rId17"/>
    <p:sldId id="302" r:id="rId18"/>
    <p:sldId id="303" r:id="rId19"/>
    <p:sldId id="305" r:id="rId20"/>
    <p:sldId id="265" r:id="rId21"/>
    <p:sldId id="282" r:id="rId22"/>
    <p:sldId id="304" r:id="rId23"/>
    <p:sldId id="271" r:id="rId24"/>
    <p:sldId id="299" r:id="rId25"/>
    <p:sldId id="273" r:id="rId26"/>
    <p:sldId id="266" r:id="rId27"/>
    <p:sldId id="307" r:id="rId28"/>
    <p:sldId id="309" r:id="rId29"/>
    <p:sldId id="272" r:id="rId30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CCFF"/>
    <a:srgbClr val="EDDF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4" autoAdjust="0"/>
    <p:restoredTop sz="94660"/>
  </p:normalViewPr>
  <p:slideViewPr>
    <p:cSldViewPr snapToGrid="0">
      <p:cViewPr varScale="1">
        <p:scale>
          <a:sx n="83" d="100"/>
          <a:sy n="83" d="100"/>
        </p:scale>
        <p:origin x="518" y="6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55" d="100"/>
        <a:sy n="55" d="100"/>
      </p:scale>
      <p:origin x="0" y="-152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9954F9DF-F756-47A6-AEB1-B5B7E5ED2E4D}" type="datetimeFigureOut">
              <a:rPr lang="en-US" smtClean="0"/>
              <a:t>02/21/2018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046B5658-CF28-4C1D-A035-B8F67D705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090389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61F1D-E5E8-4136-9853-3E70A45E1DC8}" type="datetimeFigureOut">
              <a:rPr lang="en-US" smtClean="0"/>
              <a:t>02/21/2018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EE14B-7185-439A-99D7-49C8A69C2E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12114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61F1D-E5E8-4136-9853-3E70A45E1DC8}" type="datetimeFigureOut">
              <a:rPr lang="en-US" smtClean="0"/>
              <a:t>02/21/2018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EE14B-7185-439A-99D7-49C8A69C2E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25514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61F1D-E5E8-4136-9853-3E70A45E1DC8}" type="datetimeFigureOut">
              <a:rPr lang="en-US" smtClean="0"/>
              <a:t>02/21/2018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EE14B-7185-439A-99D7-49C8A69C2E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33592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61F1D-E5E8-4136-9853-3E70A45E1DC8}" type="datetimeFigureOut">
              <a:rPr lang="en-US" smtClean="0"/>
              <a:t>02/21/2018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EE14B-7185-439A-99D7-49C8A69C2E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31027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61F1D-E5E8-4136-9853-3E70A45E1DC8}" type="datetimeFigureOut">
              <a:rPr lang="en-US" smtClean="0"/>
              <a:t>02/21/2018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EE14B-7185-439A-99D7-49C8A69C2E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96326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61F1D-E5E8-4136-9853-3E70A45E1DC8}" type="datetimeFigureOut">
              <a:rPr lang="en-US" smtClean="0"/>
              <a:t>02/21/2018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EE14B-7185-439A-99D7-49C8A69C2E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30674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61F1D-E5E8-4136-9853-3E70A45E1DC8}" type="datetimeFigureOut">
              <a:rPr lang="en-US" smtClean="0"/>
              <a:t>02/21/2018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EE14B-7185-439A-99D7-49C8A69C2E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60962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61F1D-E5E8-4136-9853-3E70A45E1DC8}" type="datetimeFigureOut">
              <a:rPr lang="en-US" smtClean="0"/>
              <a:t>02/21/2018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EE14B-7185-439A-99D7-49C8A69C2E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30493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61F1D-E5E8-4136-9853-3E70A45E1DC8}" type="datetimeFigureOut">
              <a:rPr lang="en-US" smtClean="0"/>
              <a:t>02/21/2018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EE14B-7185-439A-99D7-49C8A69C2E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12635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61F1D-E5E8-4136-9853-3E70A45E1DC8}" type="datetimeFigureOut">
              <a:rPr lang="en-US" smtClean="0"/>
              <a:t>02/21/2018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EE14B-7185-439A-99D7-49C8A69C2E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80034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61F1D-E5E8-4136-9853-3E70A45E1DC8}" type="datetimeFigureOut">
              <a:rPr lang="en-US" smtClean="0"/>
              <a:t>02/21/2018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EE14B-7185-439A-99D7-49C8A69C2E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3225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261F1D-E5E8-4136-9853-3E70A45E1DC8}" type="datetimeFigureOut">
              <a:rPr lang="en-US" smtClean="0"/>
              <a:t>02/21/2018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5EE14B-7185-439A-99D7-49C8A69C2E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236549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C505E9-146A-4106-9995-8BDBDCE3701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ja-JP" altLang="en-US" sz="72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圣经概論 </a:t>
            </a:r>
            <a:r>
              <a:rPr lang="en-US" altLang="ja-JP" sz="72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06a</a:t>
            </a:r>
            <a:endParaRPr lang="en-US" sz="7200" dirty="0"/>
          </a:p>
        </p:txBody>
      </p:sp>
    </p:spTree>
    <p:extLst>
      <p:ext uri="{BB962C8B-B14F-4D97-AF65-F5344CB8AC3E}">
        <p14:creationId xmlns:p14="http://schemas.microsoft.com/office/powerpoint/2010/main" val="25581186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97271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zh-CN" altLang="en-US" sz="60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圣经分类合参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3418" y="1939636"/>
            <a:ext cx="11434618" cy="4839854"/>
          </a:xfrm>
        </p:spPr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zh-CN" altLang="en-US" sz="63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旧约（卅九卷）</a:t>
            </a: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endParaRPr lang="en-US" altLang="zh-CN" sz="63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历史	</a:t>
            </a:r>
            <a:r>
              <a:rPr lang="en-US" altLang="zh-CN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</a:t>
            </a:r>
            <a:r>
              <a:rPr lang="zh-CN" altLang="en-US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训诲	</a:t>
            </a:r>
            <a:r>
              <a:rPr lang="en-US" altLang="zh-CN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</a:t>
            </a:r>
            <a:r>
              <a:rPr lang="zh-CN" altLang="en-US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预言</a:t>
            </a: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endParaRPr lang="en-US" altLang="zh-CN" sz="63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摩西的 其他的</a:t>
            </a: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			 </a:t>
            </a: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大先知</a:t>
            </a: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小先知</a:t>
            </a:r>
            <a:endParaRPr lang="en-US" altLang="zh-CN" sz="63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endParaRPr lang="en-US" altLang="zh-CN" sz="63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 algn="ctr">
              <a:buNone/>
            </a:pPr>
            <a:r>
              <a:rPr lang="zh-CN" altLang="en-US" sz="63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新约（廿七卷）</a:t>
            </a:r>
          </a:p>
          <a:p>
            <a:pPr marL="0" indent="0">
              <a:buNone/>
            </a:pP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历史	</a:t>
            </a:r>
            <a:r>
              <a:rPr lang="en-US" altLang="zh-CN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</a:t>
            </a:r>
            <a:r>
              <a:rPr lang="zh-CN" altLang="en-US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训诲	</a:t>
            </a:r>
            <a:r>
              <a:rPr lang="en-US" altLang="zh-CN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</a:t>
            </a:r>
            <a:r>
              <a:rPr lang="zh-CN" altLang="en-US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预言</a:t>
            </a:r>
          </a:p>
          <a:p>
            <a:pPr marL="0" indent="0">
              <a:buNone/>
            </a:pP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福音</a:t>
            </a: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教会</a:t>
            </a: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保罗的</a:t>
            </a: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其他的</a:t>
            </a:r>
          </a:p>
          <a:p>
            <a:pPr marL="0" indent="0">
              <a:buNone/>
            </a:pPr>
            <a:r>
              <a:rPr lang="zh-CN" altLang="en-US" sz="4300" b="1" dirty="0">
                <a:latin typeface="SimSun" panose="02010600030101010101" pitchFamily="2" charset="-122"/>
                <a:ea typeface="SimSun" panose="02010600030101010101" pitchFamily="2" charset="-122"/>
              </a:rPr>
              <a:t>											</a:t>
            </a:r>
            <a:r>
              <a:rPr lang="zh-CN" altLang="en-US" dirty="0">
                <a:latin typeface="SimSun" panose="02010600030101010101" pitchFamily="2" charset="-122"/>
                <a:ea typeface="SimSun" panose="02010600030101010101" pitchFamily="2" charset="-122"/>
              </a:rPr>
              <a:t>							</a:t>
            </a:r>
          </a:p>
        </p:txBody>
      </p:sp>
      <p:sp>
        <p:nvSpPr>
          <p:cNvPr id="4" name="Line 5">
            <a:extLst>
              <a:ext uri="{FF2B5EF4-FFF2-40B4-BE49-F238E27FC236}">
                <a16:creationId xmlns:a16="http://schemas.microsoft.com/office/drawing/2014/main" id="{BFFF6FC3-F407-4BA5-B34D-B69AFF6643E7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3823853"/>
            <a:ext cx="12192000" cy="9237"/>
          </a:xfrm>
          <a:prstGeom prst="line">
            <a:avLst/>
          </a:prstGeom>
          <a:noFill/>
          <a:ln w="57150">
            <a:solidFill>
              <a:srgbClr val="00B0F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" name="Line 4">
            <a:extLst>
              <a:ext uri="{FF2B5EF4-FFF2-40B4-BE49-F238E27FC236}">
                <a16:creationId xmlns:a16="http://schemas.microsoft.com/office/drawing/2014/main" id="{5EE713C4-1A02-48EB-9462-88D8F62C6CD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0" y="1585191"/>
            <a:ext cx="12192000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" name="Line 4">
            <a:extLst>
              <a:ext uri="{FF2B5EF4-FFF2-40B4-BE49-F238E27FC236}">
                <a16:creationId xmlns:a16="http://schemas.microsoft.com/office/drawing/2014/main" id="{3E948ADA-E6E0-4BB7-BD19-1D03941CCE66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376798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81820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8AEB7D-4087-43AD-B863-03BBDE79FA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04925"/>
          </a:xfrm>
        </p:spPr>
        <p:txBody>
          <a:bodyPr>
            <a:normAutofit/>
          </a:bodyPr>
          <a:lstStyle/>
          <a:p>
            <a:pPr algn="ctr"/>
            <a:r>
              <a:rPr lang="en-US" sz="6600" b="1" dirty="0" err="1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創世記</a:t>
            </a:r>
            <a:endParaRPr lang="en-US" sz="6600" dirty="0">
              <a:solidFill>
                <a:srgbClr val="FF0000"/>
              </a:solidFill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48BC3317-C3EA-4ABF-B5A8-FD2369D8774D}"/>
              </a:ext>
            </a:extLst>
          </p:cNvPr>
          <p:cNvGraphicFramePr>
            <a:graphicFrameLocks noGrp="1"/>
          </p:cNvGraphicFramePr>
          <p:nvPr>
            <p:ph idx="1"/>
            <p:extLst/>
          </p:nvPr>
        </p:nvGraphicFramePr>
        <p:xfrm>
          <a:off x="0" y="1219200"/>
          <a:ext cx="12191998" cy="56387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>
                  <a:extLst>
                    <a:ext uri="{9D8B030D-6E8A-4147-A177-3AD203B41FA5}">
                      <a16:colId xmlns:a16="http://schemas.microsoft.com/office/drawing/2014/main" val="3930624618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3299143347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4077065977"/>
                    </a:ext>
                  </a:extLst>
                </a:gridCol>
                <a:gridCol w="1534076">
                  <a:extLst>
                    <a:ext uri="{9D8B030D-6E8A-4147-A177-3AD203B41FA5}">
                      <a16:colId xmlns:a16="http://schemas.microsoft.com/office/drawing/2014/main" val="2814136163"/>
                    </a:ext>
                  </a:extLst>
                </a:gridCol>
                <a:gridCol w="1513922">
                  <a:extLst>
                    <a:ext uri="{9D8B030D-6E8A-4147-A177-3AD203B41FA5}">
                      <a16:colId xmlns:a16="http://schemas.microsoft.com/office/drawing/2014/main" val="2153046432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3440724764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411157284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1640375667"/>
                    </a:ext>
                  </a:extLst>
                </a:gridCol>
              </a:tblGrid>
              <a:tr h="1138596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4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太古時期</a:t>
                      </a:r>
                      <a:r>
                        <a:rPr lang="en-US" sz="44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（ 1-11）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4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先祖時期</a:t>
                      </a:r>
                      <a:r>
                        <a:rPr lang="en-US" sz="44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（ 12-50）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8598512"/>
                  </a:ext>
                </a:extLst>
              </a:tr>
              <a:tr h="227599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8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神創造</a:t>
                      </a:r>
                      <a:endParaRPr lang="en-US" sz="2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n-US" sz="2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4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萬物起始</a:t>
                      </a:r>
                      <a:endParaRPr lang="en-US" sz="2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algn="ctr"/>
                      <a:endParaRPr lang="en-US" sz="24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8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人墮落</a:t>
                      </a:r>
                      <a:endParaRPr lang="en-US" sz="2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n-US" sz="2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4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亞當受誘</a:t>
                      </a:r>
                      <a:endParaRPr lang="en-US" sz="2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algn="ctr"/>
                      <a:endParaRPr lang="en-US" sz="24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8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神審判</a:t>
                      </a:r>
                      <a:endParaRPr lang="en-US" sz="2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n-US" sz="2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4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洪水滅世</a:t>
                      </a:r>
                      <a:endParaRPr lang="en-US" sz="2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algn="ctr"/>
                      <a:endParaRPr lang="en-US" sz="24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8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人自大</a:t>
                      </a:r>
                      <a:endParaRPr lang="en-US" sz="2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n-US" sz="2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造巴別塔</a:t>
                      </a:r>
                      <a:endParaRPr lang="en-US" sz="2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algn="ctr"/>
                      <a:endParaRPr lang="en-US" sz="24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   </a:t>
                      </a:r>
                      <a:r>
                        <a:rPr lang="en-US" sz="32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亞伯拉罕</a:t>
                      </a:r>
                      <a:endParaRPr lang="en-US" sz="32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algn="l"/>
                      <a:r>
                        <a:rPr lang="en-US" sz="32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   </a:t>
                      </a:r>
                    </a:p>
                  </a:txBody>
                  <a:tcPr vert="wordArtVert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   </a:t>
                      </a:r>
                      <a:r>
                        <a:rPr lang="en-US" sz="32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以撒</a:t>
                      </a:r>
                      <a:endParaRPr lang="en-US" sz="32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algn="l"/>
                      <a:endParaRPr lang="en-US" sz="32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vert="wordArtVert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   </a:t>
                      </a:r>
                      <a:r>
                        <a:rPr lang="en-US" sz="32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雅各</a:t>
                      </a:r>
                      <a:endParaRPr lang="en-US" sz="32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algn="l"/>
                      <a:endParaRPr lang="en-US" sz="32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vert="wordArtVert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   </a:t>
                      </a:r>
                      <a:r>
                        <a:rPr lang="en-US" sz="32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約瑟</a:t>
                      </a:r>
                      <a:endParaRPr lang="en-US" sz="32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algn="l"/>
                      <a:endParaRPr lang="en-US" sz="32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vert="wordArtVert"/>
                </a:tc>
                <a:extLst>
                  <a:ext uri="{0D108BD9-81ED-4DB2-BD59-A6C34878D82A}">
                    <a16:rowId xmlns:a16="http://schemas.microsoft.com/office/drawing/2014/main" val="4052154186"/>
                  </a:ext>
                </a:extLst>
              </a:tr>
              <a:tr h="575935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</a:t>
                      </a:r>
                      <a:r>
                        <a:rPr lang="en-US" sz="2800" b="0" dirty="0"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~</a:t>
                      </a:r>
                      <a:r>
                        <a:rPr 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</a:t>
                      </a:r>
                      <a:endParaRPr lang="en-US" sz="2800" b="1" dirty="0">
                        <a:latin typeface="SimSun" panose="02010600030101010101" pitchFamily="2" charset="-122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3</a:t>
                      </a:r>
                      <a:r>
                        <a:rPr lang="en-US" sz="2800" b="0" dirty="0"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~</a:t>
                      </a:r>
                      <a:r>
                        <a:rPr 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5</a:t>
                      </a:r>
                      <a:endParaRPr lang="en-US" sz="2800" b="1" dirty="0">
                        <a:latin typeface="SimSun" panose="02010600030101010101" pitchFamily="2" charset="-122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6</a:t>
                      </a:r>
                      <a:r>
                        <a:rPr lang="en-US" sz="2800" b="0" dirty="0"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~</a:t>
                      </a:r>
                      <a:r>
                        <a:rPr 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9</a:t>
                      </a:r>
                      <a:endParaRPr lang="en-US" sz="2800" b="1" dirty="0">
                        <a:latin typeface="SimSun" panose="02010600030101010101" pitchFamily="2" charset="-122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10</a:t>
                      </a:r>
                      <a:r>
                        <a:rPr lang="en-US" sz="2800" b="0" dirty="0"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~</a:t>
                      </a:r>
                      <a:r>
                        <a:rPr 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11</a:t>
                      </a:r>
                      <a:endParaRPr lang="en-US" sz="2800" b="1" dirty="0">
                        <a:latin typeface="SimSun" panose="02010600030101010101" pitchFamily="2" charset="-122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12</a:t>
                      </a:r>
                      <a:r>
                        <a:rPr lang="en-US" sz="2800" b="0" dirty="0"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~</a:t>
                      </a:r>
                      <a:r>
                        <a:rPr 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24</a:t>
                      </a:r>
                      <a:endParaRPr lang="en-US" sz="2800" b="1" dirty="0">
                        <a:latin typeface="SimSun" panose="02010600030101010101" pitchFamily="2" charset="-122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25</a:t>
                      </a:r>
                      <a:r>
                        <a:rPr lang="en-US" sz="2800" b="0" dirty="0"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~</a:t>
                      </a:r>
                      <a:r>
                        <a:rPr 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27</a:t>
                      </a:r>
                      <a:endParaRPr lang="en-US" sz="2800" b="1" dirty="0">
                        <a:latin typeface="SimSun" panose="02010600030101010101" pitchFamily="2" charset="-122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28</a:t>
                      </a:r>
                      <a:r>
                        <a:rPr lang="en-US" sz="2800" b="0" dirty="0"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~</a:t>
                      </a:r>
                      <a:r>
                        <a:rPr 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36</a:t>
                      </a:r>
                      <a:endParaRPr lang="en-US" sz="2800" b="1" dirty="0">
                        <a:latin typeface="SimSun" panose="02010600030101010101" pitchFamily="2" charset="-122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27</a:t>
                      </a:r>
                      <a:r>
                        <a:rPr lang="en-US" sz="2800" b="0" dirty="0"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~</a:t>
                      </a:r>
                      <a:r>
                        <a:rPr 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50</a:t>
                      </a:r>
                      <a:endParaRPr lang="en-US" sz="2800" b="1" dirty="0">
                        <a:latin typeface="SimSun" panose="02010600030101010101" pitchFamily="2" charset="-122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9043950"/>
                  </a:ext>
                </a:extLst>
              </a:tr>
              <a:tr h="824134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四 件 事</a:t>
                      </a:r>
                      <a:endParaRPr lang="en-US" sz="4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四 人 物</a:t>
                      </a:r>
                      <a:endParaRPr lang="en-US" sz="4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6867765"/>
                  </a:ext>
                </a:extLst>
              </a:tr>
              <a:tr h="824134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有關全人類</a:t>
                      </a:r>
                      <a:endParaRPr lang="en-US" sz="4000" b="1" dirty="0">
                        <a:solidFill>
                          <a:srgbClr val="C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有關亞伯拉罕家族</a:t>
                      </a:r>
                      <a:endParaRPr lang="en-US" sz="4000" b="1" dirty="0">
                        <a:solidFill>
                          <a:srgbClr val="C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8066045"/>
                  </a:ext>
                </a:extLst>
              </a:tr>
            </a:tbl>
          </a:graphicData>
        </a:graphic>
      </p:graphicFrame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FA9B3A0-EDBB-4237-AF50-BAB63E9ABB49}"/>
              </a:ext>
            </a:extLst>
          </p:cNvPr>
          <p:cNvCxnSpPr>
            <a:cxnSpLocks/>
            <a:stCxn id="4" idx="2"/>
            <a:endCxn id="4" idx="0"/>
          </p:cNvCxnSpPr>
          <p:nvPr/>
        </p:nvCxnSpPr>
        <p:spPr>
          <a:xfrm flipV="1">
            <a:off x="6095999" y="1219200"/>
            <a:ext cx="0" cy="5638798"/>
          </a:xfrm>
          <a:prstGeom prst="line">
            <a:avLst/>
          </a:prstGeom>
          <a:ln w="571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588672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C94C2F-FD5E-4CB7-8BDC-E06D04045A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-16000"/>
            <a:ext cx="9144000" cy="1195576"/>
          </a:xfrm>
        </p:spPr>
        <p:txBody>
          <a:bodyPr>
            <a:normAutofit/>
          </a:bodyPr>
          <a:lstStyle/>
          <a:p>
            <a:r>
              <a:rPr 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出埃及記大綱</a:t>
            </a:r>
            <a:endParaRPr lang="en-US" sz="66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F812406-C418-4493-BC87-E6AF72FFD3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39696" y="1600200"/>
            <a:ext cx="9555480" cy="5257800"/>
          </a:xfrm>
        </p:spPr>
        <p:txBody>
          <a:bodyPr>
            <a:no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</a:pPr>
            <a:r>
              <a:rPr lang="en-US" sz="5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一、以色列在埃及（1-12）</a:t>
            </a:r>
            <a:r>
              <a:rPr lang="en-US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en-US" sz="54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.</a:t>
            </a:r>
          </a:p>
          <a:p>
            <a:pPr algn="l">
              <a:lnSpc>
                <a:spcPct val="110000"/>
              </a:lnSpc>
              <a:spcBef>
                <a:spcPts val="0"/>
              </a:spcBef>
            </a:pPr>
            <a:r>
              <a:rPr lang="en-US" sz="5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二、以色列出埃及（13-18）</a:t>
            </a:r>
            <a:r>
              <a:rPr lang="en-US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en-US" sz="54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.</a:t>
            </a:r>
          </a:p>
          <a:p>
            <a:pPr algn="l">
              <a:lnSpc>
                <a:spcPct val="110000"/>
              </a:lnSpc>
              <a:spcBef>
                <a:spcPts val="0"/>
              </a:spcBef>
            </a:pPr>
            <a:r>
              <a:rPr lang="en-US" sz="5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三、以色列在西乃（19-40）</a:t>
            </a:r>
            <a:r>
              <a:rPr lang="en-US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3E948ADA-E6E0-4BB7-BD19-1D03941CCE66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282921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1F4252C5-7A54-4DED-AC52-396F79748C7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0" y="1533783"/>
            <a:ext cx="12192000" cy="3464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76149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"/>
            <a:ext cx="9265920" cy="1152144"/>
          </a:xfrm>
        </p:spPr>
        <p:txBody>
          <a:bodyPr>
            <a:normAutofit/>
          </a:bodyPr>
          <a:lstStyle/>
          <a:p>
            <a:pPr algn="ctr"/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律法   </a:t>
            </a:r>
            <a:endParaRPr lang="en-US" sz="6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12264" y="1600200"/>
            <a:ext cx="9241536" cy="52578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zh-CN" alt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律法</a:t>
            </a:r>
            <a:r>
              <a:rPr lang="ja-JP" alt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与神的品格相似</a:t>
            </a:r>
            <a:r>
              <a:rPr lang="zh-CN" alt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endParaRPr lang="en-US" altLang="ja-JP" sz="48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zh-CN" alt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律法</a:t>
            </a:r>
            <a:r>
              <a:rPr lang="ja-JP" alt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是</a:t>
            </a:r>
            <a:r>
              <a:rPr lang="zh-CN" alt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圣洁、公义、良善的。 </a:t>
            </a:r>
            <a:endParaRPr lang="en-US" altLang="zh-CN" sz="48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zh-CN" alt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律法</a:t>
            </a:r>
            <a:r>
              <a:rPr lang="ja-JP" alt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是</a:t>
            </a:r>
            <a:r>
              <a:rPr lang="zh-CN" alt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训蒙的师傅。</a:t>
            </a:r>
            <a:endParaRPr lang="en-US" altLang="zh-CN" sz="48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zh-CN" alt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律法本是叫人知罪。</a:t>
            </a:r>
            <a:endParaRPr lang="en-US" altLang="zh-CN" sz="48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zh-CN" alt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律法不能废去、都要成全。</a:t>
            </a:r>
            <a:endParaRPr lang="en-US" altLang="zh-CN" sz="48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zh-CN" alt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律法的总结就是基督。</a:t>
            </a:r>
            <a:endParaRPr lang="en-US" altLang="zh-CN" sz="48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zh-CN" alt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爱就完全了律法。</a:t>
            </a:r>
            <a:endParaRPr lang="en-US" altLang="zh-CN" sz="48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3E948ADA-E6E0-4BB7-BD19-1D03941CCE66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127474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1F4252C5-7A54-4DED-AC52-396F79748C7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0" y="1329993"/>
            <a:ext cx="12192000" cy="3464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2242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245405"/>
          </a:xfrm>
        </p:spPr>
        <p:txBody>
          <a:bodyPr>
            <a:normAutofit/>
          </a:bodyPr>
          <a:lstStyle/>
          <a:p>
            <a:pPr algn="ctr"/>
            <a:r>
              <a:rPr lang="ja-JP" altLang="en-US" sz="72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十诫</a:t>
            </a:r>
            <a:endParaRPr lang="en-US" sz="72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825625"/>
            <a:ext cx="10771632" cy="435133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ja-JP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1. </a:t>
            </a:r>
            <a:r>
              <a:rPr lang="ja-JP" altLang="en-US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唯一真神。</a:t>
            </a:r>
            <a:r>
              <a:rPr lang="en-US" altLang="ja-JP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6. </a:t>
            </a:r>
            <a:r>
              <a:rPr lang="ja-JP" altLang="en-US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不可杀人。</a:t>
            </a:r>
            <a:endParaRPr lang="en-US" altLang="ja-JP" sz="54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2. </a:t>
            </a:r>
            <a:r>
              <a:rPr lang="ja-JP" altLang="en-US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禁诫偶像。</a:t>
            </a:r>
            <a:r>
              <a:rPr lang="en-US" altLang="ja-JP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7. </a:t>
            </a:r>
            <a:r>
              <a:rPr lang="ja-JP" altLang="en-US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不可奸淫。 </a:t>
            </a:r>
            <a:endParaRPr lang="en-US" altLang="ja-JP" sz="54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3. </a:t>
            </a:r>
            <a:r>
              <a:rPr lang="ja-JP" altLang="en-US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勿</a:t>
            </a:r>
            <a:r>
              <a:rPr lang="zh-CN" altLang="en-US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妄神名</a:t>
            </a:r>
            <a:r>
              <a:rPr lang="ja-JP" altLang="en-US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 </a:t>
            </a:r>
            <a:r>
              <a:rPr lang="en-US" altLang="zh-CN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8. </a:t>
            </a:r>
            <a:r>
              <a:rPr lang="ja-JP" altLang="en-US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不可偷盗。</a:t>
            </a:r>
            <a:endParaRPr lang="en-US" altLang="zh-CN" sz="54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4. </a:t>
            </a:r>
            <a:r>
              <a:rPr lang="ja-JP" altLang="en-US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守安息日。 </a:t>
            </a:r>
            <a:r>
              <a:rPr lang="en-US" altLang="ja-JP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9. </a:t>
            </a:r>
            <a:r>
              <a:rPr lang="ja-JP" altLang="en-US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勿作伪证。</a:t>
            </a:r>
            <a:endParaRPr lang="en-US" altLang="ja-JP" sz="54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5. </a:t>
            </a:r>
            <a:r>
              <a:rPr lang="ja-JP" altLang="en-US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孝敬父母。 </a:t>
            </a:r>
            <a:r>
              <a:rPr lang="en-US" altLang="ja-JP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10. </a:t>
            </a:r>
            <a:r>
              <a:rPr lang="ja-JP" altLang="en-US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不可贪婪。</a:t>
            </a:r>
            <a:endParaRPr lang="en-US" sz="54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3E948ADA-E6E0-4BB7-BD19-1D03941CCE66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282921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" name="Line 4">
            <a:extLst>
              <a:ext uri="{FF2B5EF4-FFF2-40B4-BE49-F238E27FC236}">
                <a16:creationId xmlns:a16="http://schemas.microsoft.com/office/drawing/2014/main" id="{1F4252C5-7A54-4DED-AC52-396F79748C7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0" y="1533783"/>
            <a:ext cx="12192000" cy="3464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68452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1EE20-45C8-400D-A098-AAB9C201B2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093299"/>
          </a:xfrm>
        </p:spPr>
        <p:txBody>
          <a:bodyPr>
            <a:normAutofit/>
          </a:bodyPr>
          <a:lstStyle/>
          <a:p>
            <a:pPr algn="ctr"/>
            <a:r>
              <a:rPr lang="zh-CN" altLang="en-US" sz="6600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律法 </a:t>
            </a:r>
            <a:r>
              <a:rPr lang="en-US" altLang="zh-CN" sz="6600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vs. </a:t>
            </a:r>
            <a:r>
              <a:rPr lang="zh-CN" altLang="en-US" sz="6600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恩典</a:t>
            </a:r>
            <a:endParaRPr lang="en-US" sz="6600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2D528C-BD3F-4852-9BE8-D21BF93037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405015"/>
            <a:ext cx="12192000" cy="545298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ja-JP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罗</a:t>
            </a:r>
            <a:r>
              <a:rPr lang="en-US" altLang="ja-JP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6:6 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因为知道我们的旧人、和他同钉十字架、使罪身灭绝、叫我们不再作罪的奴仆．</a:t>
            </a:r>
            <a:r>
              <a:rPr lang="en-US" altLang="zh-CN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14</a:t>
            </a:r>
            <a:r>
              <a:rPr lang="en-US" altLang="zh-CN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罪必不能作你们的主．因你们</a:t>
            </a:r>
            <a:r>
              <a:rPr lang="zh-CN" altLang="en-US" sz="4000" b="1" dirty="0">
                <a:solidFill>
                  <a:srgbClr val="66FFFF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不在律法之下、乃在恩典之下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endParaRPr lang="en-US" altLang="zh-CN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加3:24,25 </a:t>
            </a:r>
            <a:r>
              <a:rPr lang="en-US" sz="4000" b="1" dirty="0" err="1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这样、律法是我们</a:t>
            </a:r>
            <a:r>
              <a:rPr lang="en-US" sz="4000" b="1" dirty="0" err="1">
                <a:solidFill>
                  <a:srgbClr val="66FFFF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训蒙的师傅</a:t>
            </a:r>
            <a:r>
              <a:rPr lang="en-US" sz="4000" b="1" dirty="0" err="1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、引我们到基督那里、使我们因信称义。但这因信得救的理、既然来到、我们从此就</a:t>
            </a:r>
            <a:r>
              <a:rPr lang="en-US" sz="4000" b="1" dirty="0" err="1">
                <a:solidFill>
                  <a:srgbClr val="66FFFF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不在师傅的手下了</a:t>
            </a: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</a:p>
          <a:p>
            <a:pPr marL="0" indent="0">
              <a:buNone/>
            </a:pPr>
            <a:r>
              <a:rPr lang="ja-JP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来</a:t>
            </a:r>
            <a:r>
              <a:rPr lang="en-US" altLang="ja-JP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10:1 </a:t>
            </a:r>
            <a:r>
              <a:rPr lang="zh-CN" altLang="en-US" sz="4000" b="1" dirty="0">
                <a:solidFill>
                  <a:srgbClr val="66FFFF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律法既是将来美事的影儿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、不是本物的真像、</a:t>
            </a:r>
            <a:r>
              <a:rPr lang="ja-JP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林後</a:t>
            </a:r>
            <a:r>
              <a:rPr lang="en-US" altLang="ja-JP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3:6 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他叫我们能承当这新约的执事．不是凭着字句、乃是凭着精意．因为那</a:t>
            </a:r>
            <a:r>
              <a:rPr lang="zh-CN" altLang="en-US" sz="4000" b="1" dirty="0">
                <a:solidFill>
                  <a:srgbClr val="66FFFF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字句是叫人死、精意是叫人活。</a:t>
            </a:r>
            <a:r>
              <a:rPr lang="en-US" altLang="zh-CN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〔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精意或作圣灵</a:t>
            </a:r>
            <a:r>
              <a:rPr lang="en-US" altLang="zh-CN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〕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endParaRPr lang="en-US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endParaRPr lang="en-US" dirty="0"/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D08A1B8F-A2D4-4A49-BFA8-85CEB2205B21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176424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00308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9BFAD1-E632-4758-93D4-F85CB08492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310326"/>
          </a:xfrm>
        </p:spPr>
        <p:txBody>
          <a:bodyPr>
            <a:normAutofit/>
          </a:bodyPr>
          <a:lstStyle/>
          <a:p>
            <a:pPr algn="ctr"/>
            <a:r>
              <a:rPr lang="zh-TW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基督徒可否吃豬肉吃血</a:t>
            </a:r>
            <a:endParaRPr lang="en-US" sz="6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58AB44-0CE9-4F8F-81D7-7F2BE22911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602557"/>
            <a:ext cx="12192000" cy="525544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ja-JP" altLang="en-US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创</a:t>
            </a:r>
            <a:r>
              <a:rPr lang="en-US" altLang="ja-JP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9:3 </a:t>
            </a:r>
            <a:r>
              <a:rPr lang="zh-CN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凡活着的动物、都可以作你们的食物、这一切我都赐给你们如同菜蔬一样。</a:t>
            </a:r>
            <a:r>
              <a:rPr lang="en-US" altLang="zh-CN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4</a:t>
            </a:r>
            <a:r>
              <a:rPr lang="en-US" altLang="zh-CN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zh-CN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惟独肉带着血、那就是他的生命、你们不可吃。</a:t>
            </a:r>
            <a:r>
              <a:rPr lang="en-US" altLang="zh-CN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12</a:t>
            </a:r>
            <a:r>
              <a:rPr lang="en-US" altLang="zh-CN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zh-CN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神说、我与你们、并你们这里的各样活物所立的</a:t>
            </a:r>
            <a:r>
              <a:rPr lang="zh-CN" altLang="en-US" sz="4400" b="1" dirty="0">
                <a:solidFill>
                  <a:srgbClr val="99CCFF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永约</a:t>
            </a:r>
            <a:r>
              <a:rPr lang="zh-CN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、是有记号的。</a:t>
            </a:r>
            <a:endParaRPr lang="en-US" altLang="ja-JP" sz="44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ja-JP" altLang="en-US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徒</a:t>
            </a:r>
            <a:r>
              <a:rPr lang="en-US" altLang="ja-JP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15:29 </a:t>
            </a:r>
            <a:r>
              <a:rPr lang="zh-CN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就是禁戒祭偶像的物、和血、并勒死的牲畜、和奸淫．这几件你们若能自己禁戒不犯、就好了．愿你们平安。</a:t>
            </a:r>
            <a:endParaRPr lang="en-US" sz="44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0971AFA9-F642-4984-8933-37633164067E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160372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8232B24F-F0CF-4268-A1DA-C520ADD46D7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0" y="1390123"/>
            <a:ext cx="12192000" cy="3464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13664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2F7EBF-1CA2-493A-8327-33289C9B47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6"/>
            <a:ext cx="10515600" cy="1102470"/>
          </a:xfrm>
        </p:spPr>
        <p:txBody>
          <a:bodyPr>
            <a:normAutofit/>
          </a:bodyPr>
          <a:lstStyle/>
          <a:p>
            <a:pPr algn="ctr"/>
            <a:r>
              <a:rPr lang="ja-JP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不可论断弟兄</a:t>
            </a:r>
            <a:endParaRPr lang="en-US" sz="66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9C9EC4-E53D-416B-83FC-943985A1B0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54978"/>
            <a:ext cx="12192000" cy="498476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ja-JP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罗</a:t>
            </a:r>
            <a:r>
              <a:rPr lang="en-US" altLang="ja-JP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14:5 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有人看这日比那日强、有人看日日都是一样．只是各人心里要意见坚定。</a:t>
            </a:r>
            <a:r>
              <a:rPr lang="en-US" altLang="zh-CN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6 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守日的人、是为主守的．吃的人、是为主吃的、因他感谢　神．不吃的人、是为主不吃的、也感谢　神。</a:t>
            </a:r>
            <a:r>
              <a:rPr lang="en-US" altLang="ja-JP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altLang="zh-CN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21 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无论是吃肉、是喝酒、是甚么别的事、叫弟兄跌倒、一概不作才好。</a:t>
            </a:r>
            <a:endParaRPr lang="en-US" altLang="zh-CN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ja-JP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西</a:t>
            </a:r>
            <a:r>
              <a:rPr lang="en-US" altLang="ja-JP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2:16 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所以不拘在饮食上、或节期、月朔、安息日、都不可让人论断你们．</a:t>
            </a:r>
            <a:r>
              <a:rPr lang="en-US" altLang="zh-CN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17</a:t>
            </a:r>
            <a:r>
              <a:rPr lang="en-US" altLang="zh-CN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这些原是后事的影儿．那形体却是基督。 </a:t>
            </a:r>
            <a:endParaRPr lang="en-US" altLang="zh-CN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endParaRPr lang="en-US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E2AF9B31-5957-4D83-96D2-66470C0BA5E9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263480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AA3F4468-A991-4D01-A4E1-3C798E62034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0" y="1503662"/>
            <a:ext cx="12192000" cy="3464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03303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F8BAF4-3017-4C77-87EB-2F8BC9F52A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altLang="en-US" sz="6600" b="1" dirty="0" err="1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會幕</a:t>
            </a:r>
            <a:r>
              <a:rPr lang="en-US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altLang="en-US" sz="6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6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神与</a:t>
            </a:r>
            <a:r>
              <a:rPr lang="ja-JP" altLang="en-US" sz="6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人</a:t>
            </a:r>
            <a:r>
              <a:rPr lang="zh-CN" altLang="en-US" sz="6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同在</a:t>
            </a:r>
            <a:r>
              <a:rPr lang="en-US" altLang="zh-CN" sz="6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endParaRPr lang="en-US" sz="6600" b="1" dirty="0">
              <a:solidFill>
                <a:srgbClr val="FFC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E2DACD-3058-414C-A7BF-FF7D9E3705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95959" y="1825624"/>
            <a:ext cx="8957841" cy="4054315"/>
          </a:xfrm>
        </p:spPr>
        <p:txBody>
          <a:bodyPr>
            <a:normAutofit/>
          </a:bodyPr>
          <a:lstStyle/>
          <a:p>
            <a:r>
              <a:rPr lang="zh-TW" altLang="en-US" sz="6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獻祭</a:t>
            </a:r>
            <a:r>
              <a:rPr lang="en-US" altLang="zh-TW" sz="6000" b="1" dirty="0">
                <a:solidFill>
                  <a:srgbClr val="99CCFF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6000" b="1" dirty="0">
                <a:solidFill>
                  <a:srgbClr val="99CCFF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神的救赎</a:t>
            </a:r>
            <a:r>
              <a:rPr lang="en-US" altLang="zh-CN" sz="6000" b="1" dirty="0">
                <a:solidFill>
                  <a:srgbClr val="99CCFF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endParaRPr lang="en-US" altLang="zh-TW" sz="6000" b="1" dirty="0">
              <a:solidFill>
                <a:srgbClr val="99CCFF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zh-TW" altLang="en-US" sz="6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約會</a:t>
            </a:r>
            <a:r>
              <a:rPr lang="en-US" altLang="zh-TW" sz="6000" b="1" dirty="0">
                <a:solidFill>
                  <a:srgbClr val="99CCFF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6000" b="1" dirty="0">
                <a:solidFill>
                  <a:srgbClr val="99CCFF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神的</a:t>
            </a:r>
            <a:r>
              <a:rPr lang="ja-JP" altLang="en-US" sz="6000" b="1" dirty="0">
                <a:solidFill>
                  <a:srgbClr val="99CCFF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引領</a:t>
            </a:r>
            <a:r>
              <a:rPr lang="en-US" altLang="zh-CN" sz="6000" b="1" dirty="0">
                <a:solidFill>
                  <a:srgbClr val="99CCFF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</a:p>
          <a:p>
            <a:r>
              <a:rPr lang="zh-TW" altLang="en-US" sz="6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說話</a:t>
            </a:r>
            <a:r>
              <a:rPr lang="en-US" altLang="zh-TW" sz="6000" b="1" dirty="0">
                <a:solidFill>
                  <a:srgbClr val="99CCFF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6000" b="1" dirty="0">
                <a:solidFill>
                  <a:srgbClr val="99CCFF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神的</a:t>
            </a:r>
            <a:r>
              <a:rPr lang="ja-JP" altLang="en-US" sz="6000" b="1" dirty="0">
                <a:solidFill>
                  <a:srgbClr val="99CCFF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啟示</a:t>
            </a:r>
            <a:r>
              <a:rPr lang="en-US" altLang="zh-CN" sz="6000" b="1" dirty="0">
                <a:solidFill>
                  <a:srgbClr val="99CCFF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endParaRPr lang="en-US" altLang="zh-TW" sz="6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zh-CN" altLang="en-US" sz="6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同在</a:t>
            </a:r>
            <a:r>
              <a:rPr lang="en-US" altLang="zh-TW" sz="6000" b="1" dirty="0">
                <a:solidFill>
                  <a:srgbClr val="99CCFF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6000" b="1" dirty="0">
                <a:solidFill>
                  <a:srgbClr val="99CCFF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神的</a:t>
            </a:r>
            <a:r>
              <a:rPr lang="ja-JP" altLang="en-US" sz="6000" b="1" dirty="0">
                <a:solidFill>
                  <a:srgbClr val="99CCFF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保守</a:t>
            </a:r>
            <a:r>
              <a:rPr lang="en-US" altLang="zh-CN" sz="6000" b="1" dirty="0">
                <a:solidFill>
                  <a:srgbClr val="99CCFF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</a:p>
          <a:p>
            <a:pPr marL="0" indent="0">
              <a:buNone/>
            </a:pPr>
            <a:endParaRPr lang="en-US" sz="6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DC5AF16-163A-44B7-B33D-2674E572AA69}"/>
              </a:ext>
            </a:extLst>
          </p:cNvPr>
          <p:cNvSpPr txBox="1"/>
          <p:nvPr/>
        </p:nvSpPr>
        <p:spPr>
          <a:xfrm>
            <a:off x="474562" y="5592304"/>
            <a:ext cx="1108854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sz="4800" b="1" dirty="0" err="1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會幕</a:t>
            </a:r>
            <a:r>
              <a:rPr lang="zh-CN" altLang="en-US" sz="4800" b="1" dirty="0">
                <a:latin typeface="SimSun" panose="02010600030101010101" pitchFamily="2" charset="-122"/>
                <a:ea typeface="SimSun" panose="02010600030101010101" pitchFamily="2" charset="-122"/>
              </a:rPr>
              <a:t>本是天上事的形状和影像</a:t>
            </a:r>
            <a:r>
              <a:rPr lang="en-US" altLang="zh-CN" sz="4800" b="1" dirty="0">
                <a:latin typeface="SimSun" panose="02010600030101010101" pitchFamily="2" charset="-122"/>
                <a:ea typeface="SimSun" panose="02010600030101010101" pitchFamily="2" charset="-122"/>
              </a:rPr>
              <a:t>,</a:t>
            </a:r>
            <a:r>
              <a:rPr lang="ja-JP" altLang="en-US" sz="4800" b="1" dirty="0">
                <a:latin typeface="SimSun" panose="02010600030101010101" pitchFamily="2" charset="-122"/>
                <a:ea typeface="SimSun" panose="02010600030101010101" pitchFamily="2" charset="-122"/>
              </a:rPr>
              <a:t>預表基督</a:t>
            </a:r>
            <a:endParaRPr lang="en-US" sz="4800" b="1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18A32779-C5A9-4AB2-9A95-6FDFB31C164E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263480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" name="Line 4">
            <a:extLst>
              <a:ext uri="{FF2B5EF4-FFF2-40B4-BE49-F238E27FC236}">
                <a16:creationId xmlns:a16="http://schemas.microsoft.com/office/drawing/2014/main" id="{E944A8B5-2115-4342-B4DE-F53BA4AA47C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0" y="1503662"/>
            <a:ext cx="12192000" cy="3464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99900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5028" name="Picture 4" descr="tab">
            <a:extLst>
              <a:ext uri="{FF2B5EF4-FFF2-40B4-BE49-F238E27FC236}">
                <a16:creationId xmlns:a16="http://schemas.microsoft.com/office/drawing/2014/main" id="{502C76E4-F0CA-4D3C-B0FD-B4151BCD27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59" y="0"/>
            <a:ext cx="1215881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14718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12039569"/>
              </p:ext>
            </p:extLst>
          </p:nvPr>
        </p:nvGraphicFramePr>
        <p:xfrm>
          <a:off x="-6096" y="1"/>
          <a:ext cx="12192000" cy="72511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109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835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974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2511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2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名稱</a:t>
                      </a:r>
                      <a:endParaRPr lang="en-US" sz="3200" b="1" kern="100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2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參考經文</a:t>
                      </a:r>
                      <a:endParaRPr lang="en-US" sz="3200" b="1" kern="100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2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意義</a:t>
                      </a:r>
                      <a:endParaRPr lang="en-US" sz="3200" b="1" kern="100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0524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2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會幕</a:t>
                      </a:r>
                      <a:endParaRPr lang="en-US" sz="3200" b="1" kern="100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2800" b="1" kern="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來</a:t>
                      </a:r>
                      <a:r>
                        <a:rPr lang="en-US" sz="2800" b="1" kern="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8:1-2,</a:t>
                      </a:r>
                      <a:r>
                        <a:rPr lang="zh-TW" sz="2800" b="1" kern="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太</a:t>
                      </a:r>
                      <a:r>
                        <a:rPr lang="en-US" sz="2800" b="1" kern="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27:51</a:t>
                      </a:r>
                      <a:endParaRPr lang="en-US" sz="2800" b="1" kern="100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2800" b="1" kern="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林前</a:t>
                      </a:r>
                      <a:r>
                        <a:rPr lang="en-US" sz="2800" b="1" kern="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3:16 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2800" b="1" kern="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啟</a:t>
                      </a:r>
                      <a:r>
                        <a:rPr lang="en-US" sz="2800" b="1" kern="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21:22</a:t>
                      </a:r>
                      <a:endParaRPr lang="en-US" sz="2800" b="1" kern="100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28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耶穌</a:t>
                      </a:r>
                      <a:r>
                        <a:rPr lang="en-US" sz="28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 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2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神的殿</a:t>
                      </a:r>
                      <a:endParaRPr lang="en-US" altLang="zh-CN" sz="2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sz="28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神全能者和羔羊</a:t>
                      </a:r>
                      <a:endParaRPr lang="en-US" sz="2800" b="1" kern="100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2511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kern="100" dirty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A </a:t>
                      </a:r>
                      <a:r>
                        <a:rPr lang="zh-TW" sz="28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銅祭壇</a:t>
                      </a:r>
                      <a:r>
                        <a:rPr lang="en-US" sz="28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(27:1-8)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2800" b="1" kern="1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羅</a:t>
                      </a:r>
                      <a:r>
                        <a:rPr lang="en-US" sz="2800" b="1" kern="1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3:25,</a:t>
                      </a:r>
                      <a:r>
                        <a:rPr lang="zh-TW" sz="2800" b="1" kern="1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約壹</a:t>
                      </a:r>
                      <a:r>
                        <a:rPr lang="en-US" sz="2800" b="1" kern="1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2:2,</a:t>
                      </a:r>
                      <a:r>
                        <a:rPr lang="zh-TW" sz="2800" b="1" kern="1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利</a:t>
                      </a:r>
                      <a:r>
                        <a:rPr lang="en-US" sz="2800" b="1" kern="1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7:37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28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耶穌釘死在十架</a:t>
                      </a:r>
                      <a:endParaRPr lang="en-US" sz="2800" b="1" kern="100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2511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kern="100" dirty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B </a:t>
                      </a:r>
                      <a:r>
                        <a:rPr lang="zh-TW" sz="28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洗濯盆</a:t>
                      </a:r>
                      <a:r>
                        <a:rPr lang="en-US" sz="28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(30:17-21)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2800" b="1" kern="1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約</a:t>
                      </a:r>
                      <a:r>
                        <a:rPr lang="en-US" sz="2800" b="1" kern="1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13:8,</a:t>
                      </a:r>
                      <a:r>
                        <a:rPr lang="zh-TW" sz="2800" b="1" kern="1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來</a:t>
                      </a:r>
                      <a:r>
                        <a:rPr lang="en-US" sz="2800" b="1" kern="1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10:22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28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潔淨及成聖</a:t>
                      </a:r>
                      <a:endParaRPr lang="en-US" sz="2800" b="1" kern="100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2511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kern="100" dirty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C </a:t>
                      </a:r>
                      <a:r>
                        <a:rPr lang="zh-TW" sz="28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陳設</a:t>
                      </a:r>
                      <a:r>
                        <a:rPr lang="zh-CN" altLang="en-US" sz="2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饼桌</a:t>
                      </a:r>
                      <a:r>
                        <a:rPr lang="en-US" sz="28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(25:23-30)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2800" b="1" kern="1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約</a:t>
                      </a:r>
                      <a:r>
                        <a:rPr lang="en-US" sz="2800" b="1" kern="1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6:31-35,48-51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28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生命之糧</a:t>
                      </a:r>
                      <a:endParaRPr lang="en-US" sz="2800" b="1" kern="100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2511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kern="100" dirty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D </a:t>
                      </a:r>
                      <a:r>
                        <a:rPr lang="zh-TW" sz="28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金燈台</a:t>
                      </a:r>
                      <a:r>
                        <a:rPr lang="en-US" sz="28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(25:31-40)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2800" b="1" kern="1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約</a:t>
                      </a:r>
                      <a:r>
                        <a:rPr lang="en-US" sz="2800" b="1" kern="1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8:12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28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教會及主的榮光</a:t>
                      </a:r>
                      <a:endParaRPr lang="en-US" sz="2800" b="1" kern="100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2511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kern="100" dirty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E </a:t>
                      </a:r>
                      <a:r>
                        <a:rPr lang="zh-TW" sz="28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金香壇</a:t>
                      </a:r>
                      <a:r>
                        <a:rPr lang="en-US" sz="28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(30:1-8)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2800" b="1" kern="1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來</a:t>
                      </a:r>
                      <a:r>
                        <a:rPr lang="en-US" sz="2800" b="1" kern="1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7:25,</a:t>
                      </a:r>
                      <a:r>
                        <a:rPr lang="zh-TW" sz="2800" b="1" kern="1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詩</a:t>
                      </a:r>
                      <a:r>
                        <a:rPr lang="en-US" sz="2800" b="1" kern="1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141:2,</a:t>
                      </a:r>
                      <a:r>
                        <a:rPr lang="zh-TW" sz="2800" b="1" kern="1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啟</a:t>
                      </a:r>
                      <a:r>
                        <a:rPr lang="en-US" sz="2800" b="1" kern="1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5:8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28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祈禱</a:t>
                      </a:r>
                      <a:endParaRPr lang="en-US" sz="2800" b="1" kern="100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2511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kern="100" dirty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F </a:t>
                      </a:r>
                      <a:r>
                        <a:rPr lang="zh-TW" sz="28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幔子</a:t>
                      </a:r>
                      <a:r>
                        <a:rPr lang="en-US" altLang="zh-TW" sz="28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(25:31-33)</a:t>
                      </a:r>
                      <a:endParaRPr lang="en-US" sz="2800" b="1" kern="100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2800" b="1" kern="1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來</a:t>
                      </a:r>
                      <a:r>
                        <a:rPr lang="en-US" sz="2800" b="1" kern="1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10:20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28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基督的身體</a:t>
                      </a:r>
                      <a:endParaRPr lang="en-US" sz="2800" b="1" kern="100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87016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kern="100" dirty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G </a:t>
                      </a:r>
                      <a:r>
                        <a:rPr lang="zh-TW" sz="28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約櫃及施恩座</a:t>
                      </a:r>
                      <a:endParaRPr lang="en-US" altLang="zh-TW" sz="2800" b="1" kern="100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28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（</a:t>
                      </a:r>
                      <a:r>
                        <a:rPr lang="en-US" sz="28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25:10-22</a:t>
                      </a:r>
                      <a:r>
                        <a:rPr lang="zh-TW" sz="28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）</a:t>
                      </a:r>
                      <a:endParaRPr lang="en-US" sz="2800" b="1" kern="100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2800" b="1" kern="1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來</a:t>
                      </a:r>
                      <a:r>
                        <a:rPr lang="en-US" sz="2800" b="1" kern="1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4:16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28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律法／復活的主／</a:t>
                      </a:r>
                      <a:endParaRPr lang="en-US" altLang="zh-TW" sz="2800" b="1" kern="100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28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道成肉身</a:t>
                      </a:r>
                      <a:endParaRPr lang="en-US" sz="2800" b="1" kern="100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953860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64959294"/>
              </p:ext>
            </p:extLst>
          </p:nvPr>
        </p:nvGraphicFramePr>
        <p:xfrm>
          <a:off x="0" y="0"/>
          <a:ext cx="12192000" cy="68579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439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5617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044102"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4400" b="1" cap="all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圣  </a:t>
                      </a:r>
                      <a:r>
                        <a:rPr lang="ja-JP" altLang="en-US" sz="4400" b="1" cap="all" baseline="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</a:t>
                      </a:r>
                      <a:r>
                        <a:rPr lang="ja-JP" altLang="en-US" sz="4400" b="1" cap="all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物</a:t>
                      </a:r>
                      <a:endParaRPr lang="en-US" sz="4400" b="1" dirty="0">
                        <a:solidFill>
                          <a:schemeClr val="tx1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4400" b="1" cap="all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灵   意</a:t>
                      </a:r>
                      <a:endParaRPr lang="ja-JP" altLang="en-US" sz="4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endParaRPr lang="en-US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4400" b="1" cap="all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表   记</a:t>
                      </a:r>
                      <a:endParaRPr lang="en-US" sz="4400" b="1" dirty="0">
                        <a:solidFill>
                          <a:schemeClr val="tx1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4145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36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铜祭坛</a:t>
                      </a:r>
                      <a:endParaRPr lang="zh-CN" altLang="en-US" sz="3600" b="1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zh-CN" altLang="en-US" sz="36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藉献祭赎罪 </a:t>
                      </a:r>
                      <a:endParaRPr lang="zh-CN" altLang="en-US" sz="3600" b="1" dirty="0">
                        <a:solidFill>
                          <a:srgbClr val="C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zh-CN" altLang="en-US" sz="36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基督的救赎</a:t>
                      </a:r>
                      <a:endParaRPr lang="zh-CN" altLang="en-US" sz="3600" b="1" dirty="0">
                        <a:solidFill>
                          <a:srgbClr val="0070C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62421">
                <a:tc>
                  <a:txBody>
                    <a:bodyPr/>
                    <a:lstStyle/>
                    <a:p>
                      <a:pPr algn="just"/>
                      <a:r>
                        <a:rPr lang="zh-CN" altLang="en-US" sz="36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铜洗濯盆</a:t>
                      </a:r>
                      <a:endParaRPr lang="zh-CN" altLang="en-US" sz="3600" b="1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36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灵性重生</a:t>
                      </a:r>
                      <a:endParaRPr lang="zh-CN" altLang="en-US" sz="3600" b="1" dirty="0">
                        <a:solidFill>
                          <a:srgbClr val="C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36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圣灵的重生</a:t>
                      </a:r>
                      <a:endParaRPr lang="zh-CN" altLang="en-US" sz="3600" b="1" dirty="0">
                        <a:solidFill>
                          <a:srgbClr val="0070C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6242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36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陈设饼桌</a:t>
                      </a:r>
                      <a:endParaRPr lang="zh-CN" altLang="en-US" sz="3600" b="1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36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属灵粮食</a:t>
                      </a:r>
                      <a:endParaRPr lang="zh-CN" altLang="en-US" sz="3600" b="1" dirty="0">
                        <a:solidFill>
                          <a:srgbClr val="C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36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基督是生命的粮</a:t>
                      </a:r>
                      <a:endParaRPr lang="en-US" sz="3600" b="1" dirty="0">
                        <a:solidFill>
                          <a:srgbClr val="0070C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6242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36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金灯台</a:t>
                      </a:r>
                      <a:endParaRPr lang="zh-CN" altLang="en-US" sz="3600" b="1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36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属灵光照</a:t>
                      </a:r>
                      <a:endParaRPr lang="zh-CN" altLang="en-US" sz="3600" b="1" dirty="0">
                        <a:solidFill>
                          <a:srgbClr val="C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36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基督是世界的光</a:t>
                      </a:r>
                      <a:endParaRPr lang="en-US" sz="3600" b="1" dirty="0">
                        <a:solidFill>
                          <a:srgbClr val="0070C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62421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36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金香坛</a:t>
                      </a:r>
                      <a:endParaRPr lang="zh-CN" altLang="en-US" sz="3600" b="1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36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蒙悦纳的祷告</a:t>
                      </a:r>
                      <a:endParaRPr lang="zh-CN" altLang="en-US" sz="3600" b="1" dirty="0">
                        <a:solidFill>
                          <a:srgbClr val="C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36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奉耶稣的名祷告</a:t>
                      </a:r>
                      <a:endParaRPr lang="zh-CN" altLang="en-US" sz="3600" b="1" dirty="0">
                        <a:solidFill>
                          <a:srgbClr val="0070C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6242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36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约柜</a:t>
                      </a:r>
                      <a:endParaRPr lang="zh-CN" altLang="en-US" sz="3600" b="1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36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进入新约的关系</a:t>
                      </a:r>
                      <a:endParaRPr lang="zh-CN" altLang="en-US" sz="3600" b="1" dirty="0">
                        <a:solidFill>
                          <a:srgbClr val="C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36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藉基督进到父神面前</a:t>
                      </a:r>
                      <a:endParaRPr lang="zh-CN" altLang="en-US" sz="3600" b="1" dirty="0">
                        <a:solidFill>
                          <a:srgbClr val="0070C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19764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36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施恩座及荣光</a:t>
                      </a:r>
                    </a:p>
                    <a:p>
                      <a:endParaRPr lang="en-US" sz="3600" b="1" dirty="0">
                        <a:solidFill>
                          <a:schemeClr val="bg1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36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神的显现及神的生命</a:t>
                      </a:r>
                      <a:endParaRPr lang="zh-CN" altLang="en-US" sz="3600" b="1" dirty="0">
                        <a:solidFill>
                          <a:srgbClr val="C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zh-CN" altLang="en-US" sz="36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基督是施恩座，</a:t>
                      </a:r>
                      <a:endParaRPr lang="en-US" altLang="zh-CN" sz="36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algn="just"/>
                      <a:r>
                        <a:rPr lang="zh-CN" altLang="en-US" sz="36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圣灵赐下属神的生命</a:t>
                      </a:r>
                      <a:endParaRPr lang="zh-CN" altLang="en-US" sz="3600" b="1" dirty="0">
                        <a:solidFill>
                          <a:srgbClr val="0070C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840577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bubc.org.tw/user_uploads/111/upfiles/1303/f51448f6990651.jpg">
            <a:extLst>
              <a:ext uri="{FF2B5EF4-FFF2-40B4-BE49-F238E27FC236}">
                <a16:creationId xmlns:a16="http://schemas.microsoft.com/office/drawing/2014/main" id="{6F0FFA38-E1AF-4C7A-B79C-90377C7CF56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48989" y="1"/>
            <a:ext cx="12240989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7413066" y="3328416"/>
            <a:ext cx="1261884" cy="523220"/>
          </a:xfrm>
          <a:prstGeom prst="rect">
            <a:avLst/>
          </a:prstGeom>
          <a:solidFill>
            <a:srgbClr val="EDDFEA"/>
          </a:solidFill>
        </p:spPr>
        <p:txBody>
          <a:bodyPr wrap="none">
            <a:spAutoFit/>
          </a:bodyPr>
          <a:lstStyle/>
          <a:p>
            <a:r>
              <a:rPr lang="ja-JP" altLang="en-US" sz="2800" b="1" dirty="0">
                <a:solidFill>
                  <a:schemeClr val="bg1"/>
                </a:solidFill>
              </a:rPr>
              <a:t>陈设饼</a:t>
            </a:r>
            <a:endParaRPr lang="en-US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40910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899CFA-6E15-42DE-8C17-9ED35C63FF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4086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ja-JP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出 埃 及 记 </a:t>
            </a:r>
            <a:r>
              <a:rPr 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Exodus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6F4D3C-2621-4AAF-868B-9F051A2043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93399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altLang="zh-CN" sz="5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25:1</a:t>
            </a:r>
            <a:r>
              <a:rPr lang="en-US" altLang="zh-CN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zh-CN" altLang="en-US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耶和华晓谕摩西说、</a:t>
            </a:r>
            <a:r>
              <a:rPr lang="en-US" altLang="zh-CN" sz="5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25:2</a:t>
            </a:r>
            <a:r>
              <a:rPr lang="en-US" altLang="zh-CN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zh-CN" altLang="en-US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你告诉以色列人当为我送礼物来、凡</a:t>
            </a:r>
            <a:r>
              <a:rPr lang="zh-CN" altLang="en-US" sz="5400" b="1" dirty="0">
                <a:solidFill>
                  <a:srgbClr val="99CCFF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甘心乐意的</a:t>
            </a:r>
            <a:r>
              <a:rPr lang="zh-CN" altLang="en-US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、你们就可以收下归我。</a:t>
            </a:r>
            <a:r>
              <a:rPr lang="en-US" altLang="zh-CN" sz="5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25:3</a:t>
            </a:r>
            <a:r>
              <a:rPr lang="en-US" altLang="zh-CN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zh-CN" altLang="en-US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所要收的礼物、就是金、银、铜、</a:t>
            </a:r>
            <a:r>
              <a:rPr lang="en-US" altLang="zh-CN" sz="5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25:4</a:t>
            </a:r>
            <a:r>
              <a:rPr lang="en-US" altLang="zh-CN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zh-CN" altLang="en-US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蓝色紫色朱红色线、细麻、山羊毛、</a:t>
            </a:r>
            <a:r>
              <a:rPr lang="en-US" altLang="zh-CN" sz="5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25:5</a:t>
            </a:r>
            <a:r>
              <a:rPr lang="en-US" altLang="zh-CN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zh-CN" altLang="en-US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染红的公羊皮、海狗皮、皂荚木、 </a:t>
            </a:r>
            <a:endParaRPr lang="en-US" sz="54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A3032446-F9D2-454C-9883-D79C8C489015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263480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33A1E871-FCFF-4BA8-AB8B-3D0E7F3DB43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0" y="1503662"/>
            <a:ext cx="12192000" cy="3464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68395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D8CE11-EEC4-4CA1-8B27-2783AC85DA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34076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altLang="en-US" sz="7200" b="1" dirty="0" err="1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會幕的</a:t>
            </a:r>
            <a:r>
              <a:rPr lang="ja-JP" altLang="en-US" sz="72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材料</a:t>
            </a:r>
            <a:endParaRPr lang="en-US" sz="72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8B10FE-2AE7-4429-A0E2-7CCEA80234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08070" y="2264229"/>
            <a:ext cx="8845730" cy="3912733"/>
          </a:xfrm>
        </p:spPr>
        <p:txBody>
          <a:bodyPr>
            <a:normAutofit/>
          </a:bodyPr>
          <a:lstStyle/>
          <a:p>
            <a:r>
              <a:rPr lang="zh-CN" altLang="en-US" sz="6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金 </a:t>
            </a:r>
            <a:r>
              <a:rPr lang="en-US" altLang="zh-CN" sz="6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= </a:t>
            </a:r>
            <a:r>
              <a:rPr lang="zh-CN" altLang="en-US" sz="6600" b="1" dirty="0">
                <a:latin typeface="SimSun" panose="02010600030101010101" pitchFamily="2" charset="-122"/>
                <a:ea typeface="SimSun" panose="02010600030101010101" pitchFamily="2" charset="-122"/>
              </a:rPr>
              <a:t>基督的</a:t>
            </a:r>
            <a:r>
              <a:rPr lang="ja-JP" altLang="en-US" sz="6600" dirty="0">
                <a:latin typeface="SimSun" panose="02010600030101010101" pitchFamily="2" charset="-122"/>
                <a:ea typeface="SimSun" panose="02010600030101010101" pitchFamily="2" charset="-122"/>
              </a:rPr>
              <a:t>神性</a:t>
            </a:r>
            <a:endParaRPr lang="en-US" altLang="ja-JP" sz="6600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zh-CN" altLang="en-US" sz="6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银 </a:t>
            </a:r>
            <a:r>
              <a:rPr lang="en-US" altLang="zh-CN" sz="6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= </a:t>
            </a:r>
            <a:r>
              <a:rPr lang="zh-CN" altLang="en-US" sz="6600" b="1" dirty="0">
                <a:latin typeface="SimSun" panose="02010600030101010101" pitchFamily="2" charset="-122"/>
                <a:ea typeface="SimSun" panose="02010600030101010101" pitchFamily="2" charset="-122"/>
              </a:rPr>
              <a:t>基督的救赎</a:t>
            </a:r>
            <a:endParaRPr lang="en-US" altLang="zh-CN" sz="6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zh-CN" altLang="en-US" sz="6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铜 </a:t>
            </a:r>
            <a:r>
              <a:rPr lang="en-US" altLang="zh-CN" sz="6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= </a:t>
            </a:r>
            <a:r>
              <a:rPr lang="zh-CN" altLang="en-US" sz="6600" b="1" dirty="0">
                <a:latin typeface="SimSun" panose="02010600030101010101" pitchFamily="2" charset="-122"/>
                <a:ea typeface="SimSun" panose="02010600030101010101" pitchFamily="2" charset="-122"/>
              </a:rPr>
              <a:t>基督的</a:t>
            </a:r>
            <a:r>
              <a:rPr lang="ja-JP" altLang="en-US" sz="6600" dirty="0">
                <a:latin typeface="SimSun" panose="02010600030101010101" pitchFamily="2" charset="-122"/>
                <a:ea typeface="SimSun" panose="02010600030101010101" pitchFamily="2" charset="-122"/>
              </a:rPr>
              <a:t>審判</a:t>
            </a:r>
            <a:endParaRPr lang="en-US" altLang="zh-CN" sz="6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endParaRPr lang="en-US" sz="6000" dirty="0"/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E1B3447E-1544-4AE3-A81E-6CEDE201879B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759394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78DFCF7E-7246-4532-B5BA-5E076CDBD37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0" y="2061010"/>
            <a:ext cx="12192000" cy="3464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80047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092D4F-693F-470F-B3DA-FAA85E9BA5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386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altLang="en-US" sz="7200" b="1" dirty="0" err="1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會幕的</a:t>
            </a:r>
            <a:r>
              <a:rPr lang="ja-JP" altLang="en-US" sz="72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材料</a:t>
            </a:r>
            <a:endParaRPr lang="en-US" sz="7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720E8B-3D4A-4FC9-8F6B-3935E331DB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59429" y="1991088"/>
            <a:ext cx="9394371" cy="4531632"/>
          </a:xfrm>
        </p:spPr>
        <p:txBody>
          <a:bodyPr>
            <a:normAutofit/>
          </a:bodyPr>
          <a:lstStyle/>
          <a:p>
            <a:r>
              <a:rPr lang="zh-CN" altLang="en-US" sz="6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蓝色 </a:t>
            </a:r>
            <a:r>
              <a:rPr lang="en-US" altLang="zh-CN" sz="6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=</a:t>
            </a:r>
            <a:r>
              <a:rPr lang="zh-CN" altLang="en-US" sz="6600" b="1" dirty="0">
                <a:latin typeface="SimSun" panose="02010600030101010101" pitchFamily="2" charset="-122"/>
                <a:ea typeface="SimSun" panose="02010600030101010101" pitchFamily="2" charset="-122"/>
              </a:rPr>
              <a:t>基督</a:t>
            </a:r>
            <a:r>
              <a:rPr lang="ja-JP" altLang="en-US" sz="6600" b="1" dirty="0">
                <a:latin typeface="SimSun" panose="02010600030101010101" pitchFamily="2" charset="-122"/>
                <a:ea typeface="SimSun" panose="02010600030101010101" pitchFamily="2" charset="-122"/>
              </a:rPr>
              <a:t>是先知</a:t>
            </a:r>
            <a:endParaRPr lang="en-US" altLang="ja-JP" sz="66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zh-CN" altLang="en-US" sz="6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紫色 </a:t>
            </a:r>
            <a:r>
              <a:rPr lang="en-US" altLang="zh-CN" sz="6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=</a:t>
            </a:r>
            <a:r>
              <a:rPr lang="zh-CN" altLang="en-US" sz="6600" b="1" dirty="0">
                <a:latin typeface="SimSun" panose="02010600030101010101" pitchFamily="2" charset="-122"/>
                <a:ea typeface="SimSun" panose="02010600030101010101" pitchFamily="2" charset="-122"/>
              </a:rPr>
              <a:t>基督</a:t>
            </a:r>
            <a:r>
              <a:rPr lang="ja-JP" altLang="en-US" sz="6600" b="1" dirty="0">
                <a:latin typeface="SimSun" panose="02010600030101010101" pitchFamily="2" charset="-122"/>
                <a:ea typeface="SimSun" panose="02010600030101010101" pitchFamily="2" charset="-122"/>
              </a:rPr>
              <a:t>是君王</a:t>
            </a:r>
            <a:endParaRPr lang="en-US" altLang="zh-CN" sz="6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zh-CN" altLang="en-US" sz="6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朱红色 </a:t>
            </a:r>
            <a:r>
              <a:rPr lang="en-US" altLang="zh-CN" sz="6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=</a:t>
            </a:r>
            <a:r>
              <a:rPr lang="zh-CN" altLang="en-US" sz="6600" b="1" dirty="0">
                <a:latin typeface="SimSun" panose="02010600030101010101" pitchFamily="2" charset="-122"/>
                <a:ea typeface="SimSun" panose="02010600030101010101" pitchFamily="2" charset="-122"/>
              </a:rPr>
              <a:t>基督</a:t>
            </a:r>
            <a:r>
              <a:rPr lang="ja-JP" altLang="en-US" sz="6600" b="1" dirty="0">
                <a:latin typeface="SimSun" panose="02010600030101010101" pitchFamily="2" charset="-122"/>
                <a:ea typeface="SimSun" panose="02010600030101010101" pitchFamily="2" charset="-122"/>
              </a:rPr>
              <a:t>是祭司</a:t>
            </a:r>
            <a:endParaRPr lang="en-US" altLang="zh-CN" sz="6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zh-CN" altLang="en-US" sz="6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细麻</a:t>
            </a:r>
            <a:r>
              <a:rPr lang="en-US" altLang="zh-CN" sz="6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ja-JP" altLang="en-US" sz="6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白</a:t>
            </a:r>
            <a:r>
              <a:rPr lang="en-US" altLang="ja-JP" sz="6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)=</a:t>
            </a:r>
            <a:r>
              <a:rPr lang="zh-CN" altLang="en-US" sz="6600" b="1" dirty="0">
                <a:latin typeface="SimSun" panose="02010600030101010101" pitchFamily="2" charset="-122"/>
                <a:ea typeface="SimSun" panose="02010600030101010101" pitchFamily="2" charset="-122"/>
              </a:rPr>
              <a:t>基督的</a:t>
            </a:r>
            <a:r>
              <a:rPr lang="ja-JP" altLang="en-US" sz="6600" b="1" dirty="0">
                <a:latin typeface="SimSun" panose="02010600030101010101" pitchFamily="2" charset="-122"/>
                <a:ea typeface="SimSun" panose="02010600030101010101" pitchFamily="2" charset="-122"/>
              </a:rPr>
              <a:t>聖潔</a:t>
            </a:r>
            <a:endParaRPr lang="en-US" sz="6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003D7C25-5949-435D-B6B1-E48A21918C59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341383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52613C5D-9495-4D38-980F-D9C73C0E5B1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0" y="1630382"/>
            <a:ext cx="12192000" cy="3464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0554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9F2777-67BF-422F-A58E-887F05F077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7314" y="1825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altLang="en-US" sz="7200" b="1" dirty="0" err="1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會幕的</a:t>
            </a:r>
            <a:r>
              <a:rPr lang="ja-JP" altLang="en-US" sz="72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材料</a:t>
            </a:r>
            <a:endParaRPr lang="en-US" sz="7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4553FB-E563-4778-8A56-4A069D33A4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5760" y="2025922"/>
            <a:ext cx="11303726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6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山羊毛</a:t>
            </a:r>
            <a:r>
              <a:rPr lang="en-US" altLang="zh-CN" sz="6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=</a:t>
            </a:r>
            <a:r>
              <a:rPr lang="zh-CN" altLang="en-US" sz="6000" b="1" dirty="0">
                <a:latin typeface="SimSun" panose="02010600030101010101" pitchFamily="2" charset="-122"/>
                <a:ea typeface="SimSun" panose="02010600030101010101" pitchFamily="2" charset="-122"/>
              </a:rPr>
              <a:t>基督的</a:t>
            </a:r>
            <a:r>
              <a:rPr lang="ja-JP" altLang="en-US" sz="6000" b="1" dirty="0">
                <a:latin typeface="SimSun" panose="02010600030101010101" pitchFamily="2" charset="-122"/>
                <a:ea typeface="SimSun" panose="02010600030101010101" pitchFamily="2" charset="-122"/>
              </a:rPr>
              <a:t>聖潔與公義</a:t>
            </a:r>
            <a:endParaRPr lang="en-US" altLang="ja-JP" sz="60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zh-CN" altLang="en-US" sz="6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染红的公羊皮</a:t>
            </a:r>
            <a:r>
              <a:rPr lang="en-US" altLang="zh-CN" sz="6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=</a:t>
            </a:r>
            <a:r>
              <a:rPr lang="zh-CN" altLang="en-US" sz="6000" b="1" dirty="0">
                <a:latin typeface="SimSun" panose="02010600030101010101" pitchFamily="2" charset="-122"/>
                <a:ea typeface="SimSun" panose="02010600030101010101" pitchFamily="2" charset="-122"/>
              </a:rPr>
              <a:t>基督的</a:t>
            </a:r>
            <a:r>
              <a:rPr lang="ja-JP" altLang="en-US" sz="6000" b="1" dirty="0">
                <a:latin typeface="SimSun" panose="02010600030101010101" pitchFamily="2" charset="-122"/>
                <a:ea typeface="SimSun" panose="02010600030101010101" pitchFamily="2" charset="-122"/>
              </a:rPr>
              <a:t>順服與獻祭</a:t>
            </a:r>
            <a:endParaRPr lang="en-US" altLang="zh-CN" sz="6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zh-CN" altLang="en-US" sz="6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海狗皮</a:t>
            </a:r>
            <a:r>
              <a:rPr lang="en-US" altLang="zh-CN" sz="6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=</a:t>
            </a:r>
            <a:r>
              <a:rPr lang="zh-CN" altLang="en-US" sz="6000" b="1" dirty="0">
                <a:latin typeface="SimSun" panose="02010600030101010101" pitchFamily="2" charset="-122"/>
                <a:ea typeface="SimSun" panose="02010600030101010101" pitchFamily="2" charset="-122"/>
              </a:rPr>
              <a:t>基督的</a:t>
            </a:r>
            <a:r>
              <a:rPr lang="ja-JP" altLang="en-US" sz="6000" b="1" dirty="0">
                <a:latin typeface="SimSun" panose="02010600030101010101" pitchFamily="2" charset="-122"/>
                <a:ea typeface="SimSun" panose="02010600030101010101" pitchFamily="2" charset="-122"/>
              </a:rPr>
              <a:t>隱藏與謙卑</a:t>
            </a:r>
            <a:endParaRPr lang="en-US" altLang="ja-JP" sz="60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zh-CN" altLang="en-US" sz="6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皂荚木</a:t>
            </a:r>
            <a:r>
              <a:rPr lang="en-US" altLang="zh-CN" sz="6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=</a:t>
            </a:r>
            <a:r>
              <a:rPr lang="zh-CN" altLang="en-US" sz="6000" b="1" dirty="0">
                <a:latin typeface="SimSun" panose="02010600030101010101" pitchFamily="2" charset="-122"/>
                <a:ea typeface="SimSun" panose="02010600030101010101" pitchFamily="2" charset="-122"/>
              </a:rPr>
              <a:t>基督的</a:t>
            </a:r>
            <a:r>
              <a:rPr lang="ja-JP" altLang="en-US" sz="6000" b="1" dirty="0">
                <a:latin typeface="SimSun" panose="02010600030101010101" pitchFamily="2" charset="-122"/>
                <a:ea typeface="SimSun" panose="02010600030101010101" pitchFamily="2" charset="-122"/>
              </a:rPr>
              <a:t>永恆與人性</a:t>
            </a:r>
            <a:endParaRPr lang="en-US" sz="6000" b="1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2B7F626A-AE94-4B07-9BE9-8AEFA09C775D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309247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A9E5C4DC-BC34-4067-B1EA-3E720A1AF9F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-10886" y="1579525"/>
            <a:ext cx="12192000" cy="3464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8056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CF548E0-77FB-4E5A-94E4-9D90321FF95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697" y="0"/>
            <a:ext cx="10968605" cy="6858000"/>
          </a:xfr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58B79B6-418C-42E9-97D0-68C03E1F0421}"/>
              </a:ext>
            </a:extLst>
          </p:cNvPr>
          <p:cNvSpPr txBox="1"/>
          <p:nvPr/>
        </p:nvSpPr>
        <p:spPr>
          <a:xfrm>
            <a:off x="7123611" y="522514"/>
            <a:ext cx="8018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400" b="1" dirty="0">
                <a:solidFill>
                  <a:schemeClr val="bg1"/>
                </a:solidFill>
              </a:rPr>
              <a:t>帐幕</a:t>
            </a:r>
            <a:endParaRPr lang="en-US" sz="2400" b="1" dirty="0">
              <a:solidFill>
                <a:schemeClr val="bg1"/>
              </a:solidFill>
            </a:endParaRP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EA75C746-D650-4982-B448-79669394AB1F}"/>
              </a:ext>
            </a:extLst>
          </p:cNvPr>
          <p:cNvCxnSpPr>
            <a:cxnSpLocks/>
            <a:stCxn id="2" idx="2"/>
          </p:cNvCxnSpPr>
          <p:nvPr/>
        </p:nvCxnSpPr>
        <p:spPr>
          <a:xfrm flipH="1">
            <a:off x="7524522" y="984179"/>
            <a:ext cx="1" cy="853330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E202198C-D298-423C-A23C-FBE11C21B0A3}"/>
              </a:ext>
            </a:extLst>
          </p:cNvPr>
          <p:cNvSpPr txBox="1"/>
          <p:nvPr/>
        </p:nvSpPr>
        <p:spPr>
          <a:xfrm>
            <a:off x="8469164" y="357052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400" b="1" dirty="0">
                <a:solidFill>
                  <a:schemeClr val="bg1"/>
                </a:solidFill>
              </a:rPr>
              <a:t>罩棚</a:t>
            </a:r>
            <a:endParaRPr lang="en-US" sz="2400" b="1" dirty="0">
              <a:solidFill>
                <a:schemeClr val="bg1"/>
              </a:solidFill>
            </a:endParaRP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87737941-9277-48B3-94A3-8A19B0375D37}"/>
              </a:ext>
            </a:extLst>
          </p:cNvPr>
          <p:cNvCxnSpPr>
            <a:cxnSpLocks/>
            <a:stCxn id="10" idx="2"/>
          </p:cNvCxnSpPr>
          <p:nvPr/>
        </p:nvCxnSpPr>
        <p:spPr>
          <a:xfrm flipH="1">
            <a:off x="7886012" y="818717"/>
            <a:ext cx="983262" cy="1018792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F7E8DCE7-2E4D-4AE5-B188-A0C886F65865}"/>
              </a:ext>
            </a:extLst>
          </p:cNvPr>
          <p:cNvSpPr txBox="1"/>
          <p:nvPr/>
        </p:nvSpPr>
        <p:spPr>
          <a:xfrm>
            <a:off x="8920583" y="866448"/>
            <a:ext cx="14221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400" b="1" dirty="0">
                <a:solidFill>
                  <a:schemeClr val="bg1"/>
                </a:solidFill>
              </a:rPr>
              <a:t>罩棚的盖</a:t>
            </a:r>
            <a:endParaRPr lang="en-US" sz="2400" b="1" dirty="0">
              <a:solidFill>
                <a:schemeClr val="bg1"/>
              </a:solidFill>
            </a:endParaRP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87842C94-78B3-444D-B378-3079AAA2D4CD}"/>
              </a:ext>
            </a:extLst>
          </p:cNvPr>
          <p:cNvCxnSpPr>
            <a:cxnSpLocks/>
          </p:cNvCxnSpPr>
          <p:nvPr/>
        </p:nvCxnSpPr>
        <p:spPr>
          <a:xfrm flipH="1">
            <a:off x="8734697" y="1271729"/>
            <a:ext cx="826263" cy="861983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25C751A6-BB1E-4866-9ABB-B7360DA4C511}"/>
              </a:ext>
            </a:extLst>
          </p:cNvPr>
          <p:cNvSpPr txBox="1"/>
          <p:nvPr/>
        </p:nvSpPr>
        <p:spPr>
          <a:xfrm>
            <a:off x="9863115" y="1269247"/>
            <a:ext cx="17315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罩棚的顶盖</a:t>
            </a:r>
            <a:endParaRPr lang="en-US" sz="2400" b="1" dirty="0">
              <a:solidFill>
                <a:schemeClr val="bg1"/>
              </a:solidFill>
              <a:latin typeface="MS Gothic" panose="020B0609070205080204" pitchFamily="49" charset="-128"/>
              <a:ea typeface="MS Gothic" panose="020B0609070205080204" pitchFamily="49" charset="-128"/>
            </a:endParaRP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4F891087-66D0-4D71-BCAD-06850E541381}"/>
              </a:ext>
            </a:extLst>
          </p:cNvPr>
          <p:cNvCxnSpPr>
            <a:cxnSpLocks/>
          </p:cNvCxnSpPr>
          <p:nvPr/>
        </p:nvCxnSpPr>
        <p:spPr>
          <a:xfrm flipH="1">
            <a:off x="9863115" y="1694012"/>
            <a:ext cx="806999" cy="500549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8962693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AE525ED-673C-43F3-A26F-E0644F6E81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</p:spPr>
      </p:pic>
      <p:sp>
        <p:nvSpPr>
          <p:cNvPr id="2" name="TextBox 1"/>
          <p:cNvSpPr txBox="1"/>
          <p:nvPr/>
        </p:nvSpPr>
        <p:spPr>
          <a:xfrm>
            <a:off x="9875520" y="1810512"/>
            <a:ext cx="393192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9A50528-1509-4504-AD30-54700A7A1B56}"/>
              </a:ext>
            </a:extLst>
          </p:cNvPr>
          <p:cNvSpPr txBox="1"/>
          <p:nvPr/>
        </p:nvSpPr>
        <p:spPr>
          <a:xfrm>
            <a:off x="3471603" y="509285"/>
            <a:ext cx="32015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en-US" sz="3600" b="1" dirty="0" err="1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一百肘</a:t>
            </a:r>
            <a:r>
              <a:rPr lang="en-US" altLang="en-US" sz="3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(150')</a:t>
            </a:r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D159A5E-41E0-48CE-811F-F03DAFF16114}"/>
              </a:ext>
            </a:extLst>
          </p:cNvPr>
          <p:cNvSpPr txBox="1"/>
          <p:nvPr/>
        </p:nvSpPr>
        <p:spPr>
          <a:xfrm rot="5400000">
            <a:off x="-829821" y="3187332"/>
            <a:ext cx="266130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en-US" sz="3200" b="1" dirty="0" err="1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五十肘</a:t>
            </a:r>
            <a:r>
              <a:rPr lang="en-US" altLang="en-US" sz="32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(75')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72C3014-E0AF-42E2-9C7D-6389B4015B55}"/>
              </a:ext>
            </a:extLst>
          </p:cNvPr>
          <p:cNvSpPr txBox="1"/>
          <p:nvPr/>
        </p:nvSpPr>
        <p:spPr>
          <a:xfrm>
            <a:off x="2411858" y="4964261"/>
            <a:ext cx="296908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en-US" sz="3600" b="1" dirty="0" err="1">
                <a:solidFill>
                  <a:srgbClr val="0070C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三十肘</a:t>
            </a:r>
            <a:r>
              <a:rPr lang="en-US" altLang="en-US" sz="3600" b="1" dirty="0">
                <a:solidFill>
                  <a:srgbClr val="0070C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(45')</a:t>
            </a:r>
            <a:endParaRPr lang="en-US" sz="3600" b="1" dirty="0">
              <a:solidFill>
                <a:srgbClr val="0070C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341B6F3-6144-494F-9EB6-11D9EED35F02}"/>
              </a:ext>
            </a:extLst>
          </p:cNvPr>
          <p:cNvSpPr txBox="1"/>
          <p:nvPr/>
        </p:nvSpPr>
        <p:spPr>
          <a:xfrm>
            <a:off x="1001665" y="4441041"/>
            <a:ext cx="19928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en-US" sz="2800" b="1" dirty="0" err="1">
                <a:solidFill>
                  <a:srgbClr val="0070C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十肘</a:t>
            </a:r>
            <a:r>
              <a:rPr lang="en-US" altLang="en-US" sz="2800" b="1" dirty="0">
                <a:solidFill>
                  <a:srgbClr val="0070C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(15')</a:t>
            </a:r>
            <a:endParaRPr lang="en-US" sz="2800" b="1" dirty="0">
              <a:solidFill>
                <a:srgbClr val="0070C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076CABF-E0D6-42D4-B864-CE6D1D8E3461}"/>
              </a:ext>
            </a:extLst>
          </p:cNvPr>
          <p:cNvSpPr txBox="1"/>
          <p:nvPr/>
        </p:nvSpPr>
        <p:spPr>
          <a:xfrm>
            <a:off x="3896399" y="4441041"/>
            <a:ext cx="235192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800" dirty="0">
                <a:solidFill>
                  <a:srgbClr val="0070C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二</a:t>
            </a:r>
            <a:r>
              <a:rPr lang="en-US" altLang="en-US" sz="2800" b="1" dirty="0" err="1">
                <a:solidFill>
                  <a:srgbClr val="0070C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十肘</a:t>
            </a:r>
            <a:r>
              <a:rPr lang="en-US" altLang="en-US" sz="2800" b="1" dirty="0">
                <a:solidFill>
                  <a:srgbClr val="0070C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(30')</a:t>
            </a:r>
            <a:endParaRPr lang="en-US" sz="2800" b="1" dirty="0">
              <a:solidFill>
                <a:srgbClr val="0070C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57B1449-CDB5-4A45-A5DB-43CC18467924}"/>
              </a:ext>
            </a:extLst>
          </p:cNvPr>
          <p:cNvSpPr txBox="1"/>
          <p:nvPr/>
        </p:nvSpPr>
        <p:spPr>
          <a:xfrm rot="5400000">
            <a:off x="6379967" y="3218109"/>
            <a:ext cx="20636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sz="2800" b="1" dirty="0" err="1">
                <a:solidFill>
                  <a:srgbClr val="0070C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十肘</a:t>
            </a:r>
            <a:r>
              <a:rPr lang="en-US" altLang="en-US" sz="2800" b="1" dirty="0">
                <a:solidFill>
                  <a:srgbClr val="0070C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(15')</a:t>
            </a:r>
            <a:endParaRPr lang="en-US" sz="2800" b="1" dirty="0">
              <a:solidFill>
                <a:srgbClr val="0070C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2364624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8A69BEC3-1D1D-46A0-A5F6-A28F1F3E02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7663B2A9-14C2-4B6B-B226-09F2059AC6A7}"/>
              </a:ext>
            </a:extLst>
          </p:cNvPr>
          <p:cNvSpPr txBox="1"/>
          <p:nvPr/>
        </p:nvSpPr>
        <p:spPr>
          <a:xfrm>
            <a:off x="7801337" y="92597"/>
            <a:ext cx="2723823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en-US" sz="6600" b="1" dirty="0" err="1">
                <a:solidFill>
                  <a:schemeClr val="bg1"/>
                </a:solidFill>
                <a:latin typeface="全真楷書" pitchFamily="49" charset="-128"/>
                <a:ea typeface="全真楷書" pitchFamily="49" charset="-128"/>
              </a:rPr>
              <a:t>皂莢木</a:t>
            </a:r>
            <a:endParaRPr lang="en-US" altLang="zh-TW" sz="6600" b="1" dirty="0">
              <a:solidFill>
                <a:schemeClr val="bg1"/>
              </a:solidFill>
              <a:latin typeface="全真楷書" pitchFamily="49" charset="-128"/>
              <a:ea typeface="全真楷書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052755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751867-10FB-4288-BE63-3333C6FB11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9160" y="18256"/>
            <a:ext cx="10515600" cy="1081008"/>
          </a:xfrm>
        </p:spPr>
        <p:txBody>
          <a:bodyPr>
            <a:normAutofit/>
          </a:bodyPr>
          <a:lstStyle/>
          <a:p>
            <a:pPr algn="ctr"/>
            <a:r>
              <a:rPr lang="ja-JP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帐幕的院子</a:t>
            </a:r>
            <a:endParaRPr lang="en-US" sz="66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3AF180-2F6C-476A-95BF-FB3E4E2955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2846" y="1567543"/>
            <a:ext cx="11338560" cy="5111931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4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27:9</a:t>
            </a:r>
            <a:r>
              <a:rPr 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zh-CN" alt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你要作帐幕的院子．院子的南面、要用捻的细麻作帷子、长一百肘。</a:t>
            </a:r>
            <a:r>
              <a:rPr lang="en-US" altLang="zh-CN" sz="4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27:10</a:t>
            </a:r>
            <a:r>
              <a:rPr lang="en-US" altLang="zh-CN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zh-CN" alt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帷子的柱子要二十根．带卯的铜座二十个．柱子上的钩子、和杆子、都要用银子作。</a:t>
            </a:r>
            <a:r>
              <a:rPr lang="en-US" altLang="zh-CN" sz="4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27:11</a:t>
            </a:r>
            <a:r>
              <a:rPr lang="en-US" altLang="zh-CN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zh-CN" alt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北面也当有帷子、长一百肘、帷子的柱子二十根、带卯的铜座二十个．柱子上的钩子、和杆子、都要用银子作。 </a:t>
            </a:r>
            <a:r>
              <a:rPr lang="en-US" altLang="zh-CN" sz="4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27:12</a:t>
            </a:r>
            <a:r>
              <a:rPr lang="en-US" altLang="zh-CN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zh-CN" alt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院子的西面当有帷子、宽五十肘．帷子的柱子十根、带卯的座十个。 </a:t>
            </a:r>
            <a:endParaRPr lang="en-US" sz="48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79A4E8E8-2288-4BEB-A3E9-470EB3709EAE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224957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37851380-098A-4660-AD38-24311FDA85C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6126" y="1412994"/>
            <a:ext cx="12192000" cy="3464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4844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6008" y="1"/>
            <a:ext cx="10515600" cy="1060704"/>
          </a:xfrm>
        </p:spPr>
        <p:txBody>
          <a:bodyPr>
            <a:normAutofit/>
          </a:bodyPr>
          <a:lstStyle/>
          <a:p>
            <a:pPr algn="ctr"/>
            <a:r>
              <a:rPr lang="en-US" altLang="en-US" sz="6600" b="1" dirty="0" err="1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會幕的院子</a:t>
            </a:r>
            <a:endParaRPr lang="en-US" sz="66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8368" y="1335024"/>
            <a:ext cx="11533632" cy="552297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altLang="en-US" sz="4400" b="1" dirty="0" err="1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會幕的院子用白色細麻布的帷子圍住</a:t>
            </a:r>
            <a:r>
              <a:rPr lang="en-US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endParaRPr lang="en-US" altLang="zh-TW" sz="44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>
              <a:buNone/>
            </a:pPr>
            <a:r>
              <a:rPr lang="en-US" altLang="en-US" sz="4400" b="1" dirty="0" err="1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院子長一百肘</a:t>
            </a:r>
            <a:r>
              <a:rPr lang="en-US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(150</a:t>
            </a:r>
            <a:r>
              <a:rPr lang="en-US" altLang="en-US" sz="4400" dirty="0">
                <a:solidFill>
                  <a:srgbClr val="FFFF00"/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'</a:t>
            </a:r>
            <a:r>
              <a:rPr lang="en-US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)，</a:t>
            </a:r>
            <a:r>
              <a:rPr lang="en-US" altLang="en-US" sz="4400" b="1" dirty="0" err="1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闊五十肘</a:t>
            </a:r>
            <a:r>
              <a:rPr lang="en-US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(75</a:t>
            </a:r>
            <a:r>
              <a:rPr lang="en-US" altLang="en-US" sz="4400" dirty="0">
                <a:solidFill>
                  <a:srgbClr val="FFFF00"/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'</a:t>
            </a:r>
            <a:r>
              <a:rPr lang="en-US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)，</a:t>
            </a:r>
          </a:p>
          <a:p>
            <a:pPr>
              <a:buNone/>
            </a:pPr>
            <a:r>
              <a:rPr lang="en-US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  </a:t>
            </a:r>
            <a:r>
              <a:rPr lang="en-US" altLang="en-US" sz="4400" b="1" dirty="0" err="1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高五肘</a:t>
            </a:r>
            <a:r>
              <a:rPr lang="en-US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(7</a:t>
            </a:r>
            <a:r>
              <a:rPr lang="en-US" altLang="en-US" sz="4400" dirty="0">
                <a:solidFill>
                  <a:srgbClr val="FFFF00"/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'</a:t>
            </a:r>
            <a:r>
              <a:rPr lang="en-US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6")。</a:t>
            </a:r>
            <a:endParaRPr lang="en-US" altLang="zh-TW" sz="44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>
              <a:buNone/>
            </a:pPr>
            <a:r>
              <a:rPr lang="en-US" altLang="en-US" sz="4400" b="1" dirty="0" err="1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掛在六十根柱子上</a:t>
            </a:r>
            <a:r>
              <a:rPr lang="en-US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endParaRPr lang="en-US" altLang="zh-TW" sz="44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>
              <a:buNone/>
            </a:pPr>
            <a:r>
              <a:rPr lang="en-US" altLang="en-US" sz="4400" b="1" dirty="0" err="1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柱頂用銀包裹，柱底安在銅座上</a:t>
            </a:r>
            <a:r>
              <a:rPr lang="en-US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endParaRPr lang="en-US" altLang="zh-TW" sz="44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>
              <a:buNone/>
            </a:pPr>
            <a:r>
              <a:rPr lang="en-US" altLang="en-US" sz="4400" b="1" dirty="0" err="1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柱和柱之間用銀杆子連絡</a:t>
            </a:r>
            <a:r>
              <a:rPr lang="en-US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r>
              <a:rPr lang="en-US" altLang="zh-TW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</a:p>
          <a:p>
            <a:pPr>
              <a:buNone/>
            </a:pPr>
            <a:r>
              <a:rPr lang="en-US" altLang="en-US" sz="4800" b="1" dirty="0" err="1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每根柱用繩子將鉤子綁住插地的銅橛子</a:t>
            </a:r>
            <a:r>
              <a:rPr lang="en-US" alt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endParaRPr lang="en-US" altLang="zh-TW" sz="48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9BC35B0A-0EEF-4818-9061-404242F8B149}"/>
              </a:ext>
            </a:extLst>
          </p:cNvPr>
          <p:cNvSpPr>
            <a:spLocks noChangeShapeType="1"/>
          </p:cNvSpPr>
          <p:nvPr/>
        </p:nvSpPr>
        <p:spPr bwMode="auto">
          <a:xfrm>
            <a:off x="-12192" y="972837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A4662D6E-974A-463A-B727-AAEEA9151F4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0" y="1162589"/>
            <a:ext cx="12192000" cy="3464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864062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5632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altLang="en-US" sz="7200" b="1" dirty="0" err="1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會幕</a:t>
            </a:r>
            <a:endParaRPr lang="en-US" sz="72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42416"/>
            <a:ext cx="12185265" cy="5742432"/>
          </a:xfr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341B6F3-6144-494F-9EB6-11D9EED35F02}"/>
              </a:ext>
            </a:extLst>
          </p:cNvPr>
          <p:cNvSpPr txBox="1"/>
          <p:nvPr/>
        </p:nvSpPr>
        <p:spPr>
          <a:xfrm rot="5400000">
            <a:off x="1315071" y="3713577"/>
            <a:ext cx="1527046" cy="40011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altLang="en-US" sz="2000" b="1" dirty="0" err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十肘</a:t>
            </a:r>
            <a:r>
              <a:rPr lang="en-US" altLang="en-US" sz="20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(15')</a:t>
            </a:r>
            <a:endParaRPr lang="en-US" sz="2000" b="1" dirty="0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10735056" y="4105656"/>
            <a:ext cx="646176" cy="649224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2739767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altLang="en-US" sz="6600" b="1" dirty="0" err="1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會幕的院子</a:t>
            </a:r>
            <a:endParaRPr lang="en-US" sz="6600" dirty="0"/>
          </a:p>
        </p:txBody>
      </p:sp>
      <p:pic>
        <p:nvPicPr>
          <p:cNvPr id="4" name="Picture 6" descr="pillars">
            <a:extLst>
              <a:ext uri="{FF2B5EF4-FFF2-40B4-BE49-F238E27FC236}">
                <a16:creationId xmlns:a16="http://schemas.microsoft.com/office/drawing/2014/main" id="{64558C73-BB40-441B-B706-C5FA8BDD3D8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4861" y="1372030"/>
            <a:ext cx="9382278" cy="5485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81255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FD2CA11-0EE6-413E-9FAD-045F01BAABF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10" t="8574" r="7738" b="11794"/>
          <a:stretch/>
        </p:blipFill>
        <p:spPr>
          <a:xfrm>
            <a:off x="2033016" y="876"/>
            <a:ext cx="8846690" cy="6857124"/>
          </a:xfrm>
        </p:spPr>
      </p:pic>
      <p:sp>
        <p:nvSpPr>
          <p:cNvPr id="2" name="TextBox 1"/>
          <p:cNvSpPr txBox="1"/>
          <p:nvPr/>
        </p:nvSpPr>
        <p:spPr>
          <a:xfrm rot="16200000">
            <a:off x="-1088136" y="3099816"/>
            <a:ext cx="4432624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en-US" sz="6600" b="1" dirty="0" err="1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會幕的院子</a:t>
            </a:r>
            <a:endParaRPr lang="en-US" sz="6600" dirty="0"/>
          </a:p>
        </p:txBody>
      </p:sp>
    </p:spTree>
    <p:extLst>
      <p:ext uri="{BB962C8B-B14F-4D97-AF65-F5344CB8AC3E}">
        <p14:creationId xmlns:p14="http://schemas.microsoft.com/office/powerpoint/2010/main" val="77192371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5DE11C-E03B-44AF-89C4-54FA7CAF20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7240" y="1825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院子的门</a:t>
            </a:r>
            <a:endParaRPr lang="en-US" sz="66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50A312-2DE0-4065-A495-5084BF5FBD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67840"/>
            <a:ext cx="10515600" cy="465908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27:13</a:t>
            </a:r>
            <a:r>
              <a:rPr lang="en-US" altLang="zh-CN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zh-CN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院子的东面要宽五十肘。 </a:t>
            </a:r>
            <a:r>
              <a:rPr lang="en-US" altLang="zh-CN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27:14</a:t>
            </a:r>
            <a:r>
              <a:rPr lang="en-US" altLang="zh-CN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zh-CN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门这边的帷子要十五肘．帷子的柱子三根、带卯的座三个。</a:t>
            </a:r>
            <a:r>
              <a:rPr lang="en-US" altLang="zh-CN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27:15</a:t>
            </a:r>
            <a:r>
              <a:rPr lang="en-US" altLang="zh-CN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zh-CN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门那边的帷子也要十五肘．帷子的柱子三根、带卯的座三个。</a:t>
            </a:r>
            <a:r>
              <a:rPr lang="en-US" altLang="zh-CN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27:16</a:t>
            </a:r>
            <a:r>
              <a:rPr lang="en-US" altLang="zh-CN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zh-CN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院子的门当有帘子、长二十肘．要拿蓝色紫色朱红色线、和捻的细麻、用绣花的手工织成．柱子四根、带卯的座四个。 </a:t>
            </a:r>
            <a:endParaRPr lang="en-US" sz="44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C61E9965-C220-4415-A628-6A38DF4BADD2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243128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F8D5980B-57BA-47ED-B84D-C71AC79C90A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0" y="1513722"/>
            <a:ext cx="12192000" cy="3464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900228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28" y="164592"/>
            <a:ext cx="12164872" cy="6428231"/>
          </a:xfrm>
        </p:spPr>
      </p:pic>
    </p:spTree>
    <p:extLst>
      <p:ext uri="{BB962C8B-B14F-4D97-AF65-F5344CB8AC3E}">
        <p14:creationId xmlns:p14="http://schemas.microsoft.com/office/powerpoint/2010/main" val="108577432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023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altLang="en-US" sz="6600" b="1" dirty="0" err="1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會幕的入口</a:t>
            </a:r>
            <a:endParaRPr lang="en-US" sz="66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684903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en-US" altLang="en-US" sz="5400" b="1" dirty="0" err="1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東面有入口，入口的簾子是用藍色紫色朱紅色線</a:t>
            </a:r>
            <a:r>
              <a:rPr lang="zh-TW" altLang="en-US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和</a:t>
            </a:r>
            <a:r>
              <a:rPr lang="en-US" altLang="en-US" sz="5400" b="1" dirty="0" err="1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撚的細麻、用繡花的手工織成</a:t>
            </a:r>
            <a:r>
              <a:rPr lang="en-US" altLang="en-US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</a:p>
          <a:p>
            <a:pPr>
              <a:buNone/>
            </a:pPr>
            <a:r>
              <a:rPr lang="en-US" altLang="en-US" sz="5400" b="1" dirty="0" err="1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帷子將會幕和外</a:t>
            </a:r>
            <a:r>
              <a:rPr lang="zh-TW" altLang="en-US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界</a:t>
            </a:r>
            <a:r>
              <a:rPr lang="en-US" altLang="en-US" sz="5400" b="1" dirty="0" err="1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隔開，只有蒙救贖潔凈的人才可進入院子敬拜獻祭</a:t>
            </a:r>
            <a:r>
              <a:rPr lang="en-US" altLang="en-US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</a:p>
          <a:p>
            <a:pPr>
              <a:buNone/>
            </a:pPr>
            <a:r>
              <a:rPr lang="zh-CN" altLang="en-US" sz="5400" b="1" dirty="0">
                <a:solidFill>
                  <a:srgbClr val="99CCFF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救恩的门</a:t>
            </a:r>
            <a:r>
              <a:rPr lang="en-US" altLang="zh-CN" sz="5400" b="1" dirty="0">
                <a:solidFill>
                  <a:srgbClr val="99CCFF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; </a:t>
            </a:r>
            <a:r>
              <a:rPr lang="zh-CN" altLang="en-US" sz="5400" b="1" dirty="0">
                <a:solidFill>
                  <a:srgbClr val="99CCFF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唯一的门</a:t>
            </a:r>
            <a:r>
              <a:rPr lang="en-US" altLang="zh-CN" sz="5400" b="1" dirty="0">
                <a:solidFill>
                  <a:srgbClr val="99CCFF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; </a:t>
            </a:r>
            <a:r>
              <a:rPr lang="zh-CN" altLang="en-US" sz="5400" b="1" dirty="0">
                <a:solidFill>
                  <a:srgbClr val="99CCFF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宽大的门</a:t>
            </a:r>
            <a:r>
              <a:rPr lang="en-US" altLang="en-US" sz="5400" b="1" dirty="0">
                <a:solidFill>
                  <a:srgbClr val="99CCFF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215C10D4-9EAD-476E-BE00-F96DEA832AA2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243128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98B71E52-E446-487D-8DE9-A2F373F97BD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0" y="1513722"/>
            <a:ext cx="12192000" cy="3464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02245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765</TotalTime>
  <Words>1455</Words>
  <Application>Microsoft Office PowerPoint</Application>
  <PresentationFormat>Widescreen</PresentationFormat>
  <Paragraphs>183</Paragraphs>
  <Slides>29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8" baseType="lpstr">
      <vt:lpstr>MS Gothic</vt:lpstr>
      <vt:lpstr>ＭＳ Ｐゴシック</vt:lpstr>
      <vt:lpstr>全真楷書</vt:lpstr>
      <vt:lpstr>SimSun</vt:lpstr>
      <vt:lpstr>Arial</vt:lpstr>
      <vt:lpstr>Calibri</vt:lpstr>
      <vt:lpstr>Calibri Light</vt:lpstr>
      <vt:lpstr>Times New Roman</vt:lpstr>
      <vt:lpstr>Office Theme</vt:lpstr>
      <vt:lpstr>圣经概論 06a</vt:lpstr>
      <vt:lpstr>圣经分类合参</vt:lpstr>
      <vt:lpstr>創世記</vt:lpstr>
      <vt:lpstr> 出埃及記大綱</vt:lpstr>
      <vt:lpstr>律法   </vt:lpstr>
      <vt:lpstr>十诫</vt:lpstr>
      <vt:lpstr>律法 vs. 恩典</vt:lpstr>
      <vt:lpstr>基督徒可否吃豬肉吃血</vt:lpstr>
      <vt:lpstr>不可论断弟兄</vt:lpstr>
      <vt:lpstr>會幕 (神与人同在)</vt:lpstr>
      <vt:lpstr>PowerPoint Presentation</vt:lpstr>
      <vt:lpstr>PowerPoint Presentation</vt:lpstr>
      <vt:lpstr>PowerPoint Presentation</vt:lpstr>
      <vt:lpstr>PowerPoint Presentation</vt:lpstr>
      <vt:lpstr>出 埃 及 记 Exodus</vt:lpstr>
      <vt:lpstr>會幕的材料</vt:lpstr>
      <vt:lpstr>會幕的材料</vt:lpstr>
      <vt:lpstr>會幕的材料</vt:lpstr>
      <vt:lpstr>PowerPoint Presentation</vt:lpstr>
      <vt:lpstr>PowerPoint Presentation</vt:lpstr>
      <vt:lpstr>PowerPoint Presentation</vt:lpstr>
      <vt:lpstr>帐幕的院子</vt:lpstr>
      <vt:lpstr>會幕的院子</vt:lpstr>
      <vt:lpstr>會幕</vt:lpstr>
      <vt:lpstr>會幕的院子</vt:lpstr>
      <vt:lpstr>PowerPoint Presentation</vt:lpstr>
      <vt:lpstr>院子的门</vt:lpstr>
      <vt:lpstr>PowerPoint Presentation</vt:lpstr>
      <vt:lpstr>會幕的入口</vt:lpstr>
    </vt:vector>
  </TitlesOfParts>
  <Company>ETSU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圣经概論 06a</dc:title>
  <dc:creator>Kao, Race L.</dc:creator>
  <cp:lastModifiedBy>Shunbin Ning</cp:lastModifiedBy>
  <cp:revision>51</cp:revision>
  <cp:lastPrinted>2018-02-20T15:54:33Z</cp:lastPrinted>
  <dcterms:created xsi:type="dcterms:W3CDTF">2018-02-13T16:49:52Z</dcterms:created>
  <dcterms:modified xsi:type="dcterms:W3CDTF">2018-02-21T13:30:20Z</dcterms:modified>
</cp:coreProperties>
</file>