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  <p:sldId id="268" r:id="rId11"/>
    <p:sldId id="265" r:id="rId12"/>
    <p:sldId id="269" r:id="rId13"/>
    <p:sldId id="266" r:id="rId14"/>
    <p:sldId id="270" r:id="rId15"/>
    <p:sldId id="27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57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92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0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8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66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0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3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8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2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370AF-826B-455A-B169-8ADC0577898A}" type="datetimeFigureOut">
              <a:rPr lang="en-US" smtClean="0"/>
              <a:t>02/28/2018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4BD16-85AE-414B-A189-55FE95DD2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515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07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5811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8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1219200"/>
          <a:ext cx="12191998" cy="5638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534076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513922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1385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275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57593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5999" y="1219200"/>
            <a:ext cx="0" cy="563879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86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6000"/>
            <a:ext cx="9144000" cy="119557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出埃及記大綱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9696" y="1600200"/>
            <a:ext cx="9555480" cy="525780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一、以色列在埃及（1-12）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二、以色列出埃及（13-18）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三、以色列在西乃（19-40）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14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2C35-6C97-4EB2-882D-A9948EDA6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72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</a:t>
            </a:r>
            <a:endParaRPr lang="en-US" sz="7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A009F2-BA19-4B7E-9BBC-F9BE1F1FA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9385"/>
            <a:ext cx="12203069" cy="5125289"/>
          </a:xfr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E4D9AE-0A4A-45F1-8BBB-36ABC46B9008}"/>
              </a:ext>
            </a:extLst>
          </p:cNvPr>
          <p:cNvSpPr/>
          <p:nvPr/>
        </p:nvSpPr>
        <p:spPr>
          <a:xfrm>
            <a:off x="0" y="5817326"/>
            <a:ext cx="2638697" cy="5573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09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07B0-1BD7-4270-8E89-1E7D4B25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利未記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D0E8AC-DCCF-403A-85CE-E8A14AB46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7" y="1692166"/>
            <a:ext cx="11729546" cy="5013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地點和時間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神在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西乃曠野的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會幕中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吩咐摩西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從以色列人的正月一日，當會幕建立時，（出四十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:2,17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）至二月二十日，當他們離開西乃曠野時（民十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:11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endParaRPr lang="en-US" altLang="zh-CN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以色列成為神的聖潔國度後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需有聖潔的事奉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C35DA310-4DE7-4885-B663-A916C12FFB9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1A720ABA-F35F-45EE-A058-6ECD564E2A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8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094E-02E7-4751-9237-5DB94E410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0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馨香祭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" name="Content Placeholder 3" descr="http://xybk.fuyin.tv/Books/PI_Commentary-OTSurvey/images/IMAGE81.gif">
            <a:extLst>
              <a:ext uri="{FF2B5EF4-FFF2-40B4-BE49-F238E27FC236}">
                <a16:creationId xmlns:a16="http://schemas.microsoft.com/office/drawing/2014/main" id="{85C6EADB-4407-4859-ABD8-9834C7937E1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9407"/>
            <a:ext cx="11151476" cy="5234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6161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4A7EC05-CCF0-42E0-A594-2DCE14E788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570762"/>
              </p:ext>
            </p:extLst>
          </p:nvPr>
        </p:nvGraphicFramePr>
        <p:xfrm>
          <a:off x="0" y="0"/>
          <a:ext cx="12192000" cy="691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469">
                  <a:extLst>
                    <a:ext uri="{9D8B030D-6E8A-4147-A177-3AD203B41FA5}">
                      <a16:colId xmlns:a16="http://schemas.microsoft.com/office/drawing/2014/main" val="952798514"/>
                    </a:ext>
                  </a:extLst>
                </a:gridCol>
                <a:gridCol w="4004441">
                  <a:extLst>
                    <a:ext uri="{9D8B030D-6E8A-4147-A177-3AD203B41FA5}">
                      <a16:colId xmlns:a16="http://schemas.microsoft.com/office/drawing/2014/main" val="3295359613"/>
                    </a:ext>
                  </a:extLst>
                </a:gridCol>
                <a:gridCol w="3216166">
                  <a:extLst>
                    <a:ext uri="{9D8B030D-6E8A-4147-A177-3AD203B41FA5}">
                      <a16:colId xmlns:a16="http://schemas.microsoft.com/office/drawing/2014/main" val="2126460380"/>
                    </a:ext>
                  </a:extLst>
                </a:gridCol>
                <a:gridCol w="3478924">
                  <a:extLst>
                    <a:ext uri="{9D8B030D-6E8A-4147-A177-3AD203B41FA5}">
                      <a16:colId xmlns:a16="http://schemas.microsoft.com/office/drawing/2014/main" val="1461855174"/>
                    </a:ext>
                  </a:extLst>
                </a:gridCol>
              </a:tblGrid>
              <a:tr h="4488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祭名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燔 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素 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平 安 祭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1048273"/>
                  </a:ext>
                </a:extLst>
              </a:tr>
              <a:tr h="997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祭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無殘疾之公牛犢、公綿羊、公山羊、班鳩、雛鴿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細面、無酵餅或初熟之禾穗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無殘疾的公或母的牛，或綿羊、山羊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715381"/>
                  </a:ext>
                </a:extLst>
              </a:tr>
              <a:tr h="997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特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全燒在壇上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不流血祭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不可有蜜與酵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不可獻鳥,祭牲:神與人均有所享受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6445450"/>
                  </a:ext>
                </a:extLst>
              </a:tr>
              <a:tr h="228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預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表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基督為遵行神旨，甘心將自己無瑕疵、無玷污的完全獻上成為神悅納的祭物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 (來 10:10)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基督在世之品德、生活聖潔完全為神所悅納（太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3:17；17:5；彼前 2:22）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基督在十字架上流的血，成就了和平，使人得與神相交，享受主所賜的平安（羅5:10-11,西1:20-22）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8825354"/>
                  </a:ext>
                </a:extLst>
              </a:tr>
              <a:tr h="2190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靈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訓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信徒當將自己的身心靈完全獻上當作活祭，一生為主所用（羅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12:1）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信徒當過聖潔的生活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ja-JP" altLang="en-US" sz="28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凡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事榮耀神，為神而活（羅14:7-8; 林後5:14-15）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信徒當與神和好，與神相交，並向神謝恩及還願（林後5:17-18；傳5:4）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461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92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37993-93A8-4F7E-ABF2-88488B08C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3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贖罪祭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4" name="Content Placeholder 3" descr="http://xybk.fuyin.tv/Books/PI_Commentary-OTSurvey/images/IMAGE82.gif">
            <a:extLst>
              <a:ext uri="{FF2B5EF4-FFF2-40B4-BE49-F238E27FC236}">
                <a16:creationId xmlns:a16="http://schemas.microsoft.com/office/drawing/2014/main" id="{95A7750B-0268-4D6A-8617-31B63D32EB2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07" y="1439918"/>
            <a:ext cx="11603421" cy="54180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4715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1EA346-F59A-403D-80CE-0B673BAF7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04840"/>
              </p:ext>
            </p:extLst>
          </p:nvPr>
        </p:nvGraphicFramePr>
        <p:xfrm>
          <a:off x="0" y="-62049"/>
          <a:ext cx="12192000" cy="7153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262">
                  <a:extLst>
                    <a:ext uri="{9D8B030D-6E8A-4147-A177-3AD203B41FA5}">
                      <a16:colId xmlns:a16="http://schemas.microsoft.com/office/drawing/2014/main" val="570408815"/>
                    </a:ext>
                  </a:extLst>
                </a:gridCol>
                <a:gridCol w="5391807">
                  <a:extLst>
                    <a:ext uri="{9D8B030D-6E8A-4147-A177-3AD203B41FA5}">
                      <a16:colId xmlns:a16="http://schemas.microsoft.com/office/drawing/2014/main" val="4279746089"/>
                    </a:ext>
                  </a:extLst>
                </a:gridCol>
                <a:gridCol w="5517931">
                  <a:extLst>
                    <a:ext uri="{9D8B030D-6E8A-4147-A177-3AD203B41FA5}">
                      <a16:colId xmlns:a16="http://schemas.microsoft.com/office/drawing/2014/main" val="896089283"/>
                    </a:ext>
                  </a:extLst>
                </a:gridCol>
              </a:tblGrid>
              <a:tr h="439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祭名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贖 罪 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贖 衍 祭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333586"/>
                  </a:ext>
                </a:extLst>
              </a:tr>
              <a:tr h="15149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祭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祭司及全會眾獻無殘疾之公牛犢，官長獻公山羊，庶民獻母山羊及綿羊羔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無殘疾之公羊或母羊或羊羔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貧民可按力量而獻班鳩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雛鴿或細面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5077717"/>
                  </a:ext>
                </a:extLst>
              </a:tr>
              <a:tr h="14171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特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為祭司及全會眾獻之公牛除脂油腰子燒在壇上外，其他全燒在營外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為官長及庶民獻者肉給祭司吃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獻祭法與贖罪祭同，惟獻祭者當為其差錯賠償，並加上五分之一。獻細面不可加油和乳香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31111238"/>
                  </a:ext>
                </a:extLst>
              </a:tr>
              <a:tr h="1758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預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表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基督是神無罪羔羊，為我們的罪犧牲，成為我們的救贖（來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9:11-14），在營外為我們受苦（來13: 12-13）；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此祭著重人的罪性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基督在神面前補足我們一切的虧欠，使我們得成聖潔（西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2:13-14）；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此祭著重人的罪行，即人的本罪，特別指生活上某一樣罪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18470526"/>
                  </a:ext>
                </a:extLst>
              </a:tr>
              <a:tr h="1727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靈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訓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罪人悔改認罪，得蒙救贖，罪得赦免（彼前1:18-19）；基督替我們成為罪，使我們在他裡面成為義（林後5:21）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信徒承認自己的罪行，蒙神赦免外還須甘心賠償，實際對付，使成聖潔，與神與人建立更好的關係（約壹1:7,9；彼前2:24）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3389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839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4C93A17-D149-447B-90F7-C4A3156E6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445121"/>
              </p:ext>
            </p:extLst>
          </p:nvPr>
        </p:nvGraphicFramePr>
        <p:xfrm>
          <a:off x="0" y="-34619"/>
          <a:ext cx="12192000" cy="6892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37239457"/>
                    </a:ext>
                  </a:extLst>
                </a:gridCol>
                <a:gridCol w="2406869">
                  <a:extLst>
                    <a:ext uri="{9D8B030D-6E8A-4147-A177-3AD203B41FA5}">
                      <a16:colId xmlns:a16="http://schemas.microsoft.com/office/drawing/2014/main" val="414804530"/>
                    </a:ext>
                  </a:extLst>
                </a:gridCol>
                <a:gridCol w="1765737">
                  <a:extLst>
                    <a:ext uri="{9D8B030D-6E8A-4147-A177-3AD203B41FA5}">
                      <a16:colId xmlns:a16="http://schemas.microsoft.com/office/drawing/2014/main" val="1429967106"/>
                    </a:ext>
                  </a:extLst>
                </a:gridCol>
                <a:gridCol w="2911366">
                  <a:extLst>
                    <a:ext uri="{9D8B030D-6E8A-4147-A177-3AD203B41FA5}">
                      <a16:colId xmlns:a16="http://schemas.microsoft.com/office/drawing/2014/main" val="824441595"/>
                    </a:ext>
                  </a:extLst>
                </a:gridCol>
                <a:gridCol w="2984938">
                  <a:extLst>
                    <a:ext uri="{9D8B030D-6E8A-4147-A177-3AD203B41FA5}">
                      <a16:colId xmlns:a16="http://schemas.microsoft.com/office/drawing/2014/main" val="1180820745"/>
                    </a:ext>
                  </a:extLst>
                </a:gridCol>
              </a:tblGrid>
              <a:tr h="487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節 期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月 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歷 史 意 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預 表 將 來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8525500"/>
                  </a:ext>
                </a:extLst>
              </a:tr>
              <a:tr h="1592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逾越節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正月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14日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紀念出埃及時逾越之經過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基督為逾越節羔羊完成救恩（林前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5:7）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1830766"/>
                  </a:ext>
                </a:extLst>
              </a:tr>
              <a:tr h="1592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無酵節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正月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15-21日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紀念出埃及時脫離舊生活之行動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聖徒蒙贖後所要過聖潔的生活（林前5:8）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570059"/>
                  </a:ext>
                </a:extLst>
              </a:tr>
              <a:tr h="1592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初熟節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正月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16日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紀念神使農產初長成之恩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基督從死裡復活為初熟的果子（林前15:20,23)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2975067"/>
                  </a:ext>
                </a:extLst>
              </a:tr>
              <a:tr h="1592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五旬節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初熟節後第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50天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紀念神使農產全長成之恩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聖靈降臨內住聖徒（徒2:1-4）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421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241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F294CB-15C1-4617-A8CC-697D26837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09456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538">
                  <a:extLst>
                    <a:ext uri="{9D8B030D-6E8A-4147-A177-3AD203B41FA5}">
                      <a16:colId xmlns:a16="http://schemas.microsoft.com/office/drawing/2014/main" val="71659530"/>
                    </a:ext>
                  </a:extLst>
                </a:gridCol>
                <a:gridCol w="1996965">
                  <a:extLst>
                    <a:ext uri="{9D8B030D-6E8A-4147-A177-3AD203B41FA5}">
                      <a16:colId xmlns:a16="http://schemas.microsoft.com/office/drawing/2014/main" val="4129539849"/>
                    </a:ext>
                  </a:extLst>
                </a:gridCol>
                <a:gridCol w="2427890">
                  <a:extLst>
                    <a:ext uri="{9D8B030D-6E8A-4147-A177-3AD203B41FA5}">
                      <a16:colId xmlns:a16="http://schemas.microsoft.com/office/drawing/2014/main" val="396741756"/>
                    </a:ext>
                  </a:extLst>
                </a:gridCol>
                <a:gridCol w="3258207">
                  <a:extLst>
                    <a:ext uri="{9D8B030D-6E8A-4147-A177-3AD203B41FA5}">
                      <a16:colId xmlns:a16="http://schemas.microsoft.com/office/drawing/2014/main" val="249023902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48429410"/>
                    </a:ext>
                  </a:extLst>
                </a:gridCol>
              </a:tblGrid>
              <a:tr h="6711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節 期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 期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歷史回顧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3600" b="1" i="0" u="none" strike="noStrike" kern="1200" baseline="0" dirty="0">
                          <a:solidFill>
                            <a:schemeClr val="lt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瞭 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望 將 來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80034"/>
                  </a:ext>
                </a:extLst>
              </a:tr>
              <a:tr h="6711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 色 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教 會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6184763"/>
                  </a:ext>
                </a:extLst>
              </a:tr>
              <a:tr h="1378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逾越節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一月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紀念出埃及的救贖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彌賽亞的救贖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基督十架代死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8901933"/>
                  </a:ext>
                </a:extLst>
              </a:tr>
              <a:tr h="1378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無酵節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一月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紀念新生命的開始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新生活開始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新生活開始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1016217"/>
                  </a:ext>
                </a:extLst>
              </a:tr>
              <a:tr h="1378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初熟節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一月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紀念初熟之果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首批蒙恩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首次復活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769914"/>
                  </a:ext>
                </a:extLst>
              </a:tr>
              <a:tr h="1378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五旬節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三月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紀念豐收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聖靈澆灌（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亚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12:10;珥2:28）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聖靈降臨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（徒2:4）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13082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266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4C93A17-D149-447B-90F7-C4A3156E6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464407"/>
              </p:ext>
            </p:extLst>
          </p:nvPr>
        </p:nvGraphicFramePr>
        <p:xfrm>
          <a:off x="-10510" y="0"/>
          <a:ext cx="1221302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304">
                  <a:extLst>
                    <a:ext uri="{9D8B030D-6E8A-4147-A177-3AD203B41FA5}">
                      <a16:colId xmlns:a16="http://schemas.microsoft.com/office/drawing/2014/main" val="37239457"/>
                    </a:ext>
                  </a:extLst>
                </a:gridCol>
                <a:gridCol w="1599461">
                  <a:extLst>
                    <a:ext uri="{9D8B030D-6E8A-4147-A177-3AD203B41FA5}">
                      <a16:colId xmlns:a16="http://schemas.microsoft.com/office/drawing/2014/main" val="414804530"/>
                    </a:ext>
                  </a:extLst>
                </a:gridCol>
                <a:gridCol w="1896049">
                  <a:extLst>
                    <a:ext uri="{9D8B030D-6E8A-4147-A177-3AD203B41FA5}">
                      <a16:colId xmlns:a16="http://schemas.microsoft.com/office/drawing/2014/main" val="1429967106"/>
                    </a:ext>
                  </a:extLst>
                </a:gridCol>
                <a:gridCol w="2690484">
                  <a:extLst>
                    <a:ext uri="{9D8B030D-6E8A-4147-A177-3AD203B41FA5}">
                      <a16:colId xmlns:a16="http://schemas.microsoft.com/office/drawing/2014/main" val="824441595"/>
                    </a:ext>
                  </a:extLst>
                </a:gridCol>
                <a:gridCol w="4321722">
                  <a:extLst>
                    <a:ext uri="{9D8B030D-6E8A-4147-A177-3AD203B41FA5}">
                      <a16:colId xmlns:a16="http://schemas.microsoft.com/office/drawing/2014/main" val="1180820745"/>
                    </a:ext>
                  </a:extLst>
                </a:gridCol>
              </a:tblGrid>
              <a:tr h="5535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節 期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月 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為期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歷 史 意 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預 表 將 來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8525500"/>
                  </a:ext>
                </a:extLst>
              </a:tr>
              <a:tr h="2875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吹角節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七月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招聚百姓為贖罪日準備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基督號召教會，教會被提;也預表召回四散之百姓（帖前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4:16-17;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賽27:13; 太24: 31）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1830766"/>
                  </a:ext>
                </a:extLst>
              </a:tr>
              <a:tr h="221415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贖罪日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七月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紀念國民一年中之罪行需贖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以色列在災難期間認罪歸主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，「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全家得救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」（羅 11:26;亞13:1; 珥2:12）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570059"/>
                  </a:ext>
                </a:extLst>
              </a:tr>
              <a:tr h="121484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住棚節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七月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15-22日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紀念全年豐收之盛恩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千年國度的安息和歡樂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2975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759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F294CB-15C1-4617-A8CC-697D26837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36868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538">
                  <a:extLst>
                    <a:ext uri="{9D8B030D-6E8A-4147-A177-3AD203B41FA5}">
                      <a16:colId xmlns:a16="http://schemas.microsoft.com/office/drawing/2014/main" val="71659530"/>
                    </a:ext>
                  </a:extLst>
                </a:gridCol>
                <a:gridCol w="1996965">
                  <a:extLst>
                    <a:ext uri="{9D8B030D-6E8A-4147-A177-3AD203B41FA5}">
                      <a16:colId xmlns:a16="http://schemas.microsoft.com/office/drawing/2014/main" val="4129539849"/>
                    </a:ext>
                  </a:extLst>
                </a:gridCol>
                <a:gridCol w="2427890">
                  <a:extLst>
                    <a:ext uri="{9D8B030D-6E8A-4147-A177-3AD203B41FA5}">
                      <a16:colId xmlns:a16="http://schemas.microsoft.com/office/drawing/2014/main" val="396741756"/>
                    </a:ext>
                  </a:extLst>
                </a:gridCol>
                <a:gridCol w="3258207">
                  <a:extLst>
                    <a:ext uri="{9D8B030D-6E8A-4147-A177-3AD203B41FA5}">
                      <a16:colId xmlns:a16="http://schemas.microsoft.com/office/drawing/2014/main" val="249023902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48429410"/>
                    </a:ext>
                  </a:extLst>
                </a:gridCol>
              </a:tblGrid>
              <a:tr h="840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節 期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 期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歷史回顧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4400" b="1" i="0" u="none" strike="noStrike" kern="1200" baseline="0" dirty="0">
                          <a:solidFill>
                            <a:schemeClr val="lt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瞭 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望 將 來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80034"/>
                  </a:ext>
                </a:extLst>
              </a:tr>
              <a:tr h="840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 色 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教 會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6184763"/>
                  </a:ext>
                </a:extLst>
              </a:tr>
              <a:tr h="17259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吹角節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七月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召集悔罪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災難時期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聖徒被提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8901933"/>
                  </a:ext>
                </a:extLst>
              </a:tr>
              <a:tr h="17259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贖罪日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七月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全體悔罪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全家得救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（羅11:26）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基督台前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1016217"/>
                  </a:ext>
                </a:extLst>
              </a:tr>
              <a:tr h="17259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住棚節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七月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15-22日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紀念曠野時恩典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禧年國裡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天國筵席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769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915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09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xybk.fuyin.tv/Books/PI_Commentary-OTSurvey/images/IMAGE84.gif">
            <a:extLst>
              <a:ext uri="{FF2B5EF4-FFF2-40B4-BE49-F238E27FC236}">
                <a16:creationId xmlns:a16="http://schemas.microsoft.com/office/drawing/2014/main" id="{3D000500-E8C7-4EEF-A81E-4254A7241F4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8189"/>
          <a:stretch/>
        </p:blipFill>
        <p:spPr bwMode="auto">
          <a:xfrm rot="16200000">
            <a:off x="3271343" y="-2062655"/>
            <a:ext cx="6858003" cy="109833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1B1939-3A80-4557-9BFD-2DED95262EEB}"/>
              </a:ext>
            </a:extLst>
          </p:cNvPr>
          <p:cNvSpPr txBox="1"/>
          <p:nvPr/>
        </p:nvSpPr>
        <p:spPr>
          <a:xfrm rot="16200000">
            <a:off x="-2567767" y="2840808"/>
            <a:ext cx="63658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七個節期及其預表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2822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1023</TotalTime>
  <Words>554</Words>
  <Application>Microsoft Office PowerPoint</Application>
  <PresentationFormat>Widescreen</PresentationFormat>
  <Paragraphs>214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SimSun</vt:lpstr>
      <vt:lpstr>Arial</vt:lpstr>
      <vt:lpstr>Calibri</vt:lpstr>
      <vt:lpstr>Calibri Light</vt:lpstr>
      <vt:lpstr>Times New Roman</vt:lpstr>
      <vt:lpstr>Office Theme</vt:lpstr>
      <vt:lpstr>圣经概論 07</vt:lpstr>
      <vt:lpstr>圣经分类合参</vt:lpstr>
      <vt:lpstr>創世記</vt:lpstr>
      <vt:lpstr> 出埃及記大綱</vt:lpstr>
      <vt:lpstr>會幕</vt:lpstr>
      <vt:lpstr>利未記</vt:lpstr>
      <vt:lpstr>馨香祭</vt:lpstr>
      <vt:lpstr>PowerPoint Presentation</vt:lpstr>
      <vt:lpstr>贖罪祭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07</dc:title>
  <dc:creator>Race</dc:creator>
  <cp:lastModifiedBy>Shunbin Ning</cp:lastModifiedBy>
  <cp:revision>31</cp:revision>
  <dcterms:created xsi:type="dcterms:W3CDTF">2018-02-24T19:33:30Z</dcterms:created>
  <dcterms:modified xsi:type="dcterms:W3CDTF">2018-02-28T18:46:46Z</dcterms:modified>
</cp:coreProperties>
</file>