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7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7" r:id="rId10"/>
    <p:sldId id="268" r:id="rId11"/>
    <p:sldId id="270" r:id="rId12"/>
    <p:sldId id="269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4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B64C01-88BB-4AD4-907D-7EDA0B5D600B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FBC9E0-28BF-4217-A3E4-D19A79898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30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92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4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0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8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1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9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4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8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3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2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0897-CA5F-4095-96CD-25F963E1F642}" type="datetimeFigureOut">
              <a:rPr lang="en-US" smtClean="0"/>
              <a:t>03/06/2018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01E77-ED45-4DEF-9CB6-7DA9DA8B2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65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08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219200"/>
          <a:ext cx="12191998" cy="563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534076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513922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1385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275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57593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5999" y="1219200"/>
            <a:ext cx="0" cy="563879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6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9452" y="1600200"/>
            <a:ext cx="9555480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07B0-1BD7-4270-8E89-1E7D4B25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利未記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D0E8AC-DCCF-403A-85CE-E8A14AB4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7" y="1692166"/>
            <a:ext cx="11729546" cy="501343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聖潔的事奉</a:t>
            </a:r>
            <a:r>
              <a:rPr lang="en-US" altLang="ja-JP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獻祭的制度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祭司的按立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潔淨與不潔淨的規定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潔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的生活</a:t>
            </a:r>
            <a:r>
              <a:rPr lang="en-US" altLang="zh-TW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食物律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道德律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聖潔的標準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ja-JP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當守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的節期。</a:t>
            </a:r>
            <a:endParaRPr lang="en-US" altLang="zh-TW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成為聖潔</a:t>
            </a:r>
            <a:r>
              <a:rPr lang="zh-TW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5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35DA310-4DE7-4885-B663-A916C12FF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1A720ABA-F35F-45EE-A058-6ECD564E2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DA3D-81A5-44A2-8534-104F7F8B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262CC-17BC-4171-B76D-48171846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時間：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1400B.C.</a:t>
            </a: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摩押的平原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指出以色列離開西乃山後到迦南地途中，因不信而轉回，輾轉在曠野漂流四十年之經過。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以色列之失敗。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DA3D-81A5-44A2-8534-104F7F8B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262CC-17BC-4171-B76D-48171846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" y="1825624"/>
            <a:ext cx="12092609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一、西乃山至加低斯巴尼亞（一至十四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dirty="0"/>
              <a:t> 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舊的一代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二、曠野飄流（十五至二十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dirty="0"/>
              <a:t> 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過渡時期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三、加低斯至摩押平原（二十一至三十六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</a:rPr>
              <a:t>		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新的一代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2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E16927-25EE-4946-AD09-B6E61A74E7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354295"/>
              </p:ext>
            </p:extLst>
          </p:nvPr>
        </p:nvGraphicFramePr>
        <p:xfrm>
          <a:off x="0" y="457200"/>
          <a:ext cx="12191998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30">
                  <a:extLst>
                    <a:ext uri="{9D8B030D-6E8A-4147-A177-3AD203B41FA5}">
                      <a16:colId xmlns:a16="http://schemas.microsoft.com/office/drawing/2014/main" val="1261154138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154349944"/>
                    </a:ext>
                  </a:extLst>
                </a:gridCol>
                <a:gridCol w="844826">
                  <a:extLst>
                    <a:ext uri="{9D8B030D-6E8A-4147-A177-3AD203B41FA5}">
                      <a16:colId xmlns:a16="http://schemas.microsoft.com/office/drawing/2014/main" val="932490835"/>
                    </a:ext>
                  </a:extLst>
                </a:gridCol>
                <a:gridCol w="864705">
                  <a:extLst>
                    <a:ext uri="{9D8B030D-6E8A-4147-A177-3AD203B41FA5}">
                      <a16:colId xmlns:a16="http://schemas.microsoft.com/office/drawing/2014/main" val="2010320386"/>
                    </a:ext>
                  </a:extLst>
                </a:gridCol>
                <a:gridCol w="894522">
                  <a:extLst>
                    <a:ext uri="{9D8B030D-6E8A-4147-A177-3AD203B41FA5}">
                      <a16:colId xmlns:a16="http://schemas.microsoft.com/office/drawing/2014/main" val="1056672028"/>
                    </a:ext>
                  </a:extLst>
                </a:gridCol>
                <a:gridCol w="844826">
                  <a:extLst>
                    <a:ext uri="{9D8B030D-6E8A-4147-A177-3AD203B41FA5}">
                      <a16:colId xmlns:a16="http://schemas.microsoft.com/office/drawing/2014/main" val="1131947191"/>
                    </a:ext>
                  </a:extLst>
                </a:gridCol>
                <a:gridCol w="864704">
                  <a:extLst>
                    <a:ext uri="{9D8B030D-6E8A-4147-A177-3AD203B41FA5}">
                      <a16:colId xmlns:a16="http://schemas.microsoft.com/office/drawing/2014/main" val="1467629624"/>
                    </a:ext>
                  </a:extLst>
                </a:gridCol>
                <a:gridCol w="864704">
                  <a:extLst>
                    <a:ext uri="{9D8B030D-6E8A-4147-A177-3AD203B41FA5}">
                      <a16:colId xmlns:a16="http://schemas.microsoft.com/office/drawing/2014/main" val="483221558"/>
                    </a:ext>
                  </a:extLst>
                </a:gridCol>
                <a:gridCol w="884583">
                  <a:extLst>
                    <a:ext uri="{9D8B030D-6E8A-4147-A177-3AD203B41FA5}">
                      <a16:colId xmlns:a16="http://schemas.microsoft.com/office/drawing/2014/main" val="1744984917"/>
                    </a:ext>
                  </a:extLst>
                </a:gridCol>
                <a:gridCol w="854765">
                  <a:extLst>
                    <a:ext uri="{9D8B030D-6E8A-4147-A177-3AD203B41FA5}">
                      <a16:colId xmlns:a16="http://schemas.microsoft.com/office/drawing/2014/main" val="3610957737"/>
                    </a:ext>
                  </a:extLst>
                </a:gridCol>
                <a:gridCol w="864705">
                  <a:extLst>
                    <a:ext uri="{9D8B030D-6E8A-4147-A177-3AD203B41FA5}">
                      <a16:colId xmlns:a16="http://schemas.microsoft.com/office/drawing/2014/main" val="4145318629"/>
                    </a:ext>
                  </a:extLst>
                </a:gridCol>
                <a:gridCol w="824947">
                  <a:extLst>
                    <a:ext uri="{9D8B030D-6E8A-4147-A177-3AD203B41FA5}">
                      <a16:colId xmlns:a16="http://schemas.microsoft.com/office/drawing/2014/main" val="1010989788"/>
                    </a:ext>
                  </a:extLst>
                </a:gridCol>
                <a:gridCol w="924339">
                  <a:extLst>
                    <a:ext uri="{9D8B030D-6E8A-4147-A177-3AD203B41FA5}">
                      <a16:colId xmlns:a16="http://schemas.microsoft.com/office/drawing/2014/main" val="167173282"/>
                    </a:ext>
                  </a:extLst>
                </a:gridCol>
                <a:gridCol w="1030355">
                  <a:extLst>
                    <a:ext uri="{9D8B030D-6E8A-4147-A177-3AD203B41FA5}">
                      <a16:colId xmlns:a16="http://schemas.microsoft.com/office/drawing/2014/main" val="1315010350"/>
                    </a:ext>
                  </a:extLst>
                </a:gridCol>
              </a:tblGrid>
              <a:tr h="152179">
                <a:tc>
                  <a:txBody>
                    <a:bodyPr/>
                    <a:lstStyle/>
                    <a:p>
                      <a:r>
                        <a:rPr 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支 派</a:t>
                      </a:r>
                      <a:endParaRPr lang="en-US" sz="480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流 便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 緬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迦 得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猶 大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 薩 迦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 布 倫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 法 蓮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瑪 拿 西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便 雅 憫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但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 設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拿弗他利</a:t>
                      </a:r>
                      <a:endParaRPr lang="en-US" sz="4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總 計</a:t>
                      </a:r>
                      <a:endParaRPr lang="en-US" sz="4800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34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一次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603,550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6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二次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43,730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64,300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601,730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07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減 少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2,770</a:t>
                      </a:r>
                    </a:p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(6 %)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37,100(63 %)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5,150</a:t>
                      </a:r>
                    </a:p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(11 %)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(20 %)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(15 %)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61,020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8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0070C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增 加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(2½ 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9,900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(18 %)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(5½ 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20,500(63 %)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10,200(29 %)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1,700</a:t>
                      </a:r>
                    </a:p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(2½ 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11,900(28 %)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59,200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78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CFBEA3-7BC3-4CE3-B450-60F73647265C}"/>
              </a:ext>
            </a:extLst>
          </p:cNvPr>
          <p:cNvSpPr txBox="1"/>
          <p:nvPr/>
        </p:nvSpPr>
        <p:spPr>
          <a:xfrm>
            <a:off x="11102009" y="5201478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-1,820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327C1-07DA-4F74-BD04-AE0F21767E64}"/>
              </a:ext>
            </a:extLst>
          </p:cNvPr>
          <p:cNvSpPr txBox="1"/>
          <p:nvPr/>
        </p:nvSpPr>
        <p:spPr>
          <a:xfrm>
            <a:off x="300681" y="5421340"/>
            <a:ext cx="9221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第一章和廿六章二次数算以色列民的记载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</a:p>
          <a:p>
            <a:r>
              <a:rPr lang="en-US" sz="3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第一次在西乃山，第二次在摩押平原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34119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47064" y="3100251"/>
            <a:ext cx="914400" cy="61830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TextBox 2"/>
          <p:cNvSpPr txBox="1"/>
          <p:nvPr/>
        </p:nvSpPr>
        <p:spPr>
          <a:xfrm>
            <a:off x="5285457" y="311529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會幕</a:t>
            </a:r>
            <a:endParaRPr lang="en-US" sz="3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5113" y="3116145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9959" y="3765069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歌轄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6044" y="3125871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革順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9470" y="2452459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米拉利</a:t>
            </a:r>
            <a:endParaRPr lang="en-US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43405" y="325522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猶大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38903" y="11411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以薩迦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43405" y="5160985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西布倫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16850" y="591168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流便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3611" y="591168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西緬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8332" y="591168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迦得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6583" y="3195339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以法蓮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6914" y="51856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瑪拿西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06583" y="1141177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便雅憫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0889" y="35705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35086" y="35705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亞設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7554" y="35705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拿弗他利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52014" y="325522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(獅)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7064" y="5345400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(人)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6370" y="3163427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(牛)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7064" y="1019889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(鷹)</a:t>
            </a:r>
          </a:p>
        </p:txBody>
      </p:sp>
    </p:spTree>
    <p:extLst>
      <p:ext uri="{BB962C8B-B14F-4D97-AF65-F5344CB8AC3E}">
        <p14:creationId xmlns:p14="http://schemas.microsoft.com/office/powerpoint/2010/main" val="372829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11" y="1690688"/>
            <a:ext cx="10795519" cy="4766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5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10:35</a:t>
            </a:r>
            <a:r>
              <a:rPr lang="en-US" altLang="zh-CN" sz="5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约柜往前行的时候、摩西就说、耶和华阿、求你兴起、愿你的仇敌四散、愿恨你的人从你面前逃跑。</a:t>
            </a:r>
            <a:endParaRPr lang="en-US" altLang="zh-CN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5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10:36</a:t>
            </a:r>
            <a:r>
              <a:rPr lang="en-US" altLang="zh-CN" sz="5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约柜停住的时候、他就说、耶和华阿、求你回到以色列的千万人中。</a:t>
            </a:r>
            <a:endParaRPr lang="en-US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21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234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2350"/>
            <a:ext cx="12192000" cy="5775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众百姓发怨言、耶和华听见了就怒气发作、使火在他们中间焚烧、直烧到营的边界。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11:4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他们中间的闲杂人大起贪欲的心．以色列人又哭号说、谁给我们肉吃呢。 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12:8 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你们毁谤我的仆人摩西、为何不惧怕呢。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13:1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耶和华晓谕摩西说、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 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你打发人去窥探我所赐给以色列人的迦南地、他们每支派中要打发一个人、都要作首领的。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16:1,2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可拉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大坍</a:t>
            </a:r>
            <a:r>
              <a:rPr lang="en-US" altLang="ja-JP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亚比兰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并以色列会中的二百五十个首领、一同起来。聚集攻击摩西、亚伦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 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摩西在米利巴击打磐石出水</a:t>
            </a:r>
            <a:endParaRPr lang="en-US" altLang="ja-JP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 </a:t>
            </a:r>
            <a:r>
              <a:rPr lang="ja-JP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火蛇与铜蛇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238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74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45" y="1"/>
            <a:ext cx="10515600" cy="127829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歌林多前书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92898"/>
            <a:ext cx="12192000" cy="53651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弟兄们、我不愿意你们不晓得、我们的祖宗从前都在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云下、都从海中经过．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都在云里海里受洗归了摩西．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并且都吃了一样的灵食． 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也都喝了一样的灵水．所喝的是出于随着他们的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灵磐石．那磐石就是基督。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但他们中间、多半是　神不喜欢的人．所以在旷野倒毙。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这些事都是我们的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鉴戒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、叫我们不要贪恋恶事、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像他们那样贪恋的。 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55" y="114167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555" y="136576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3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126" y="419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547" y="2146041"/>
            <a:ext cx="11318033" cy="43107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6:24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愿耶和华赐福给你、保护你。 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6:25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愿耶和华使他的脸光照你、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赐恩给你。 </a:t>
            </a:r>
            <a:endParaRPr lang="en-US" altLang="zh-CN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6:26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愿耶和华向你仰脸、赐你平安。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4672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27018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79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715</Words>
  <Application>Microsoft Office PowerPoint</Application>
  <PresentationFormat>Widescreen</PresentationFormat>
  <Paragraphs>172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SimSun</vt:lpstr>
      <vt:lpstr>Arial</vt:lpstr>
      <vt:lpstr>Calibri</vt:lpstr>
      <vt:lpstr>Calibri Light</vt:lpstr>
      <vt:lpstr>Times New Roman</vt:lpstr>
      <vt:lpstr>Office Theme</vt:lpstr>
      <vt:lpstr>圣经概論 08</vt:lpstr>
      <vt:lpstr>創世記</vt:lpstr>
      <vt:lpstr> 出埃及記大綱</vt:lpstr>
      <vt:lpstr>利未記</vt:lpstr>
      <vt:lpstr>民 數 記</vt:lpstr>
      <vt:lpstr>民 數 記</vt:lpstr>
      <vt:lpstr>PowerPoint Presentation</vt:lpstr>
      <vt:lpstr>PowerPoint Presentation</vt:lpstr>
      <vt:lpstr>民 數 記</vt:lpstr>
      <vt:lpstr>民 數 記</vt:lpstr>
      <vt:lpstr>歌林多前书</vt:lpstr>
      <vt:lpstr>民 數 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08</dc:title>
  <dc:creator>Race</dc:creator>
  <cp:lastModifiedBy>Shunbin Ning</cp:lastModifiedBy>
  <cp:revision>20</cp:revision>
  <cp:lastPrinted>2018-03-06T18:58:18Z</cp:lastPrinted>
  <dcterms:created xsi:type="dcterms:W3CDTF">2018-03-03T18:59:41Z</dcterms:created>
  <dcterms:modified xsi:type="dcterms:W3CDTF">2018-03-06T19:08:45Z</dcterms:modified>
</cp:coreProperties>
</file>