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2" r:id="rId6"/>
    <p:sldId id="267" r:id="rId7"/>
    <p:sldId id="265" r:id="rId8"/>
    <p:sldId id="268" r:id="rId9"/>
    <p:sldId id="269" r:id="rId10"/>
    <p:sldId id="277" r:id="rId11"/>
    <p:sldId id="279" r:id="rId12"/>
    <p:sldId id="280" r:id="rId13"/>
    <p:sldId id="263" r:id="rId14"/>
    <p:sldId id="264" r:id="rId15"/>
    <p:sldId id="271" r:id="rId16"/>
    <p:sldId id="272" r:id="rId17"/>
    <p:sldId id="275" r:id="rId18"/>
    <p:sldId id="274" r:id="rId19"/>
    <p:sldId id="273" r:id="rId20"/>
    <p:sldId id="26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AD863-51FE-4932-B8A8-B67108A916EA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CAA3-C346-4B2F-B58D-9D8F8247C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34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86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21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74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42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9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96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03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27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45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05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83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50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24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97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96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62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54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537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0CAA3-C346-4B2F-B58D-9D8F8247CC8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83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0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5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3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4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45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5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17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2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1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6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70C6A-62FA-4C45-8EF8-3083D18203F8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BF0FF-3F6A-40CB-BEFE-4207850E6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2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jV4I_att_ZAhXO6FMKHXR9A6QQjRwIBg&amp;url=http://slidesplayer.com/slide/11229113/&amp;psig=AOvVaw0R9gxUnpPRIb0EwVKv78ds&amp;ust=152069094541362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09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5811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EB7D-4087-43AD-B863-03BBDE79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492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</a:t>
            </a:r>
            <a:endParaRPr lang="en-US" sz="6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C3317-C3EA-4ABF-B5A8-FD2369D8774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0" y="1219200"/>
          <a:ext cx="12191998" cy="5638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9306246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991433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77065977"/>
                    </a:ext>
                  </a:extLst>
                </a:gridCol>
                <a:gridCol w="1534076">
                  <a:extLst>
                    <a:ext uri="{9D8B030D-6E8A-4147-A177-3AD203B41FA5}">
                      <a16:colId xmlns:a16="http://schemas.microsoft.com/office/drawing/2014/main" val="2814136163"/>
                    </a:ext>
                  </a:extLst>
                </a:gridCol>
                <a:gridCol w="1513922">
                  <a:extLst>
                    <a:ext uri="{9D8B030D-6E8A-4147-A177-3AD203B41FA5}">
                      <a16:colId xmlns:a16="http://schemas.microsoft.com/office/drawing/2014/main" val="21530464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407247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11572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0375667"/>
                    </a:ext>
                  </a:extLst>
                </a:gridCol>
              </a:tblGrid>
              <a:tr h="113859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太古時期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1-11）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先祖時期</a:t>
                      </a:r>
                      <a:r>
                        <a:rPr lang="en-US" sz="44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 12-50）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8512"/>
                  </a:ext>
                </a:extLst>
              </a:tr>
              <a:tr h="2275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神創造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萬物起始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人墮落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亞當受誘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神審判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洪水滅世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人自大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造巴別塔</a:t>
                      </a:r>
                      <a:endParaRPr lang="en-US" sz="2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2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亞伯拉罕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r>
                        <a:rPr lang="en-US" sz="32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以撒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雅各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約瑟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l"/>
                      <a:endParaRPr lang="en-US" sz="32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vert="wordArtVert"/>
                </a:tc>
                <a:extLst>
                  <a:ext uri="{0D108BD9-81ED-4DB2-BD59-A6C34878D82A}">
                    <a16:rowId xmlns:a16="http://schemas.microsoft.com/office/drawing/2014/main" val="4052154186"/>
                  </a:ext>
                </a:extLst>
              </a:tr>
              <a:tr h="57593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28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</a:t>
                      </a:r>
                      <a:r>
                        <a:rPr lang="en-US" sz="2800" b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28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43950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件 事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四 人 物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67765"/>
                  </a:ext>
                </a:extLst>
              </a:tr>
              <a:tr h="8241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有關全人類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有關亞伯拉罕家族</a:t>
                      </a:r>
                      <a:endParaRPr lang="en-US" sz="4000" b="1" dirty="0">
                        <a:solidFill>
                          <a:srgbClr val="C0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66045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9B3A0-EDBB-4237-AF50-BAB63E9ABB49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6095999" y="1219200"/>
            <a:ext cx="0" cy="563879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86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6000"/>
            <a:ext cx="9144000" cy="119557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9452" y="1600200"/>
            <a:ext cx="9555480" cy="52578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一、以色列在埃及（1-12）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二、以色列出埃及（13-18）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54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三、以色列在西乃（19-40）</a:t>
            </a:r>
            <a:r>
              <a:rPr 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829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3783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1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07B0-1BD7-4270-8E89-1E7D4B25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利未記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D0E8AC-DCCF-403A-85CE-E8A14AB46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7" y="1692166"/>
            <a:ext cx="11729546" cy="501343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聖潔的事奉</a:t>
            </a:r>
            <a:r>
              <a:rPr lang="en-US" altLang="ja-JP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獻祭的制度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祭司的按立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潔淨與不潔淨的規定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ja-JP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潔</a:t>
            </a:r>
            <a:r>
              <a:rPr lang="zh-TW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的生活</a:t>
            </a:r>
            <a:r>
              <a:rPr lang="en-US" altLang="zh-TW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食物律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道德律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聖潔的標準</a:t>
            </a:r>
            <a:r>
              <a:rPr lang="en-US" altLang="zh-TW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 </a:t>
            </a:r>
            <a:r>
              <a:rPr lang="ja-JP" altLang="en-US" sz="5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當守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的節期。</a:t>
            </a:r>
            <a:endParaRPr lang="en-US" altLang="zh-TW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5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成為聖潔</a:t>
            </a:r>
            <a:r>
              <a:rPr lang="zh-TW" altLang="en-US" sz="5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5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C35DA310-4DE7-4885-B663-A916C12FFB9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1A720ABA-F35F-45EE-A058-6ECD564E2A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8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DA3D-81A5-44A2-8534-104F7F8B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民 數 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262CC-17BC-4171-B76D-48171846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" y="1825624"/>
            <a:ext cx="12092609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一、西乃山至加低斯巴尼亞（一至十四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dirty="0"/>
              <a:t> </a:t>
            </a:r>
            <a:r>
              <a:rPr lang="en-US" sz="4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舊的一代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二、曠野飄流（十五至二十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dirty="0"/>
              <a:t> </a:t>
            </a:r>
            <a:r>
              <a:rPr lang="en-US" sz="4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過渡時期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三、加低斯至摩押平原（二十一至三十六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</a:rPr>
              <a:t>		</a:t>
            </a:r>
            <a:r>
              <a:rPr lang="en-US" sz="48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新的一代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BD39AC-34F5-426C-A4F8-2E0B3E5E4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36D28A-4724-461B-9DB3-3FB0072D7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民 數 記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545" y="1"/>
            <a:ext cx="9171992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13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85"/>
          <p:cNvSpPr>
            <a:spLocks noChangeArrowheads="1"/>
          </p:cNvSpPr>
          <p:nvPr/>
        </p:nvSpPr>
        <p:spPr bwMode="auto">
          <a:xfrm>
            <a:off x="2939143" y="250060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8" name="Group 53"/>
          <p:cNvGrpSpPr>
            <a:grpSpLocks/>
          </p:cNvGrpSpPr>
          <p:nvPr/>
        </p:nvGrpSpPr>
        <p:grpSpPr bwMode="auto">
          <a:xfrm>
            <a:off x="53247" y="825475"/>
            <a:ext cx="12079659" cy="5954087"/>
            <a:chOff x="540" y="7255"/>
            <a:chExt cx="11088" cy="3776"/>
          </a:xfrm>
        </p:grpSpPr>
        <p:sp>
          <p:nvSpPr>
            <p:cNvPr id="39" name="Text Box 84"/>
            <p:cNvSpPr txBox="1">
              <a:spLocks noChangeArrowheads="1"/>
            </p:cNvSpPr>
            <p:nvPr/>
          </p:nvSpPr>
          <p:spPr bwMode="auto">
            <a:xfrm>
              <a:off x="2350" y="7344"/>
              <a:ext cx="900" cy="167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到達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西乃山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0" name="Text Box 83"/>
            <p:cNvSpPr txBox="1">
              <a:spLocks noChangeArrowheads="1"/>
            </p:cNvSpPr>
            <p:nvPr/>
          </p:nvSpPr>
          <p:spPr bwMode="auto">
            <a:xfrm>
              <a:off x="3528" y="7843"/>
              <a:ext cx="540" cy="10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立會幕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1" name="Text Box 82"/>
            <p:cNvSpPr txBox="1">
              <a:spLocks noChangeArrowheads="1"/>
            </p:cNvSpPr>
            <p:nvPr/>
          </p:nvSpPr>
          <p:spPr bwMode="auto">
            <a:xfrm>
              <a:off x="4778" y="7255"/>
              <a:ext cx="720" cy="18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第一次數點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2" name="Text Box 81"/>
            <p:cNvSpPr txBox="1">
              <a:spLocks noChangeArrowheads="1"/>
            </p:cNvSpPr>
            <p:nvPr/>
          </p:nvSpPr>
          <p:spPr bwMode="auto">
            <a:xfrm>
              <a:off x="5529" y="7255"/>
              <a:ext cx="679" cy="173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離開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西乃山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3" name="Text Box 80"/>
            <p:cNvSpPr txBox="1">
              <a:spLocks noChangeArrowheads="1"/>
            </p:cNvSpPr>
            <p:nvPr/>
          </p:nvSpPr>
          <p:spPr bwMode="auto">
            <a:xfrm>
              <a:off x="6249" y="8394"/>
              <a:ext cx="638" cy="68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38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年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4" name="Text Box 79"/>
            <p:cNvSpPr txBox="1">
              <a:spLocks noChangeArrowheads="1"/>
            </p:cNvSpPr>
            <p:nvPr/>
          </p:nvSpPr>
          <p:spPr bwMode="auto">
            <a:xfrm>
              <a:off x="7096" y="7263"/>
              <a:ext cx="636" cy="17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第二次數點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5" name="Text Box 78"/>
            <p:cNvSpPr txBox="1">
              <a:spLocks noChangeArrowheads="1"/>
            </p:cNvSpPr>
            <p:nvPr/>
          </p:nvSpPr>
          <p:spPr bwMode="auto">
            <a:xfrm>
              <a:off x="8235" y="7745"/>
              <a:ext cx="540" cy="10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亞倫死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6" name="Text Box 77"/>
            <p:cNvSpPr txBox="1">
              <a:spLocks noChangeArrowheads="1"/>
            </p:cNvSpPr>
            <p:nvPr/>
          </p:nvSpPr>
          <p:spPr bwMode="auto">
            <a:xfrm>
              <a:off x="9090" y="7729"/>
              <a:ext cx="540" cy="10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摩西死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7" name="Text Box 76"/>
            <p:cNvSpPr txBox="1">
              <a:spLocks noChangeArrowheads="1"/>
            </p:cNvSpPr>
            <p:nvPr/>
          </p:nvSpPr>
          <p:spPr bwMode="auto">
            <a:xfrm>
              <a:off x="10518" y="7628"/>
              <a:ext cx="540" cy="124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zh-TW" altLang="en-US" sz="3200" b="0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過約但</a:t>
              </a:r>
              <a:r>
                <a:rPr lang="ja-JP" altLang="en-US" sz="3200" b="1" dirty="0">
                  <a:solidFill>
                    <a:srgbClr val="FFFF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河</a:t>
              </a:r>
              <a:endPara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8" name="Text Box 75"/>
            <p:cNvSpPr txBox="1">
              <a:spLocks noChangeArrowheads="1"/>
            </p:cNvSpPr>
            <p:nvPr/>
          </p:nvSpPr>
          <p:spPr bwMode="auto">
            <a:xfrm>
              <a:off x="1170" y="7650"/>
              <a:ext cx="561" cy="135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離開埃及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49" name="Text Box 74"/>
            <p:cNvSpPr txBox="1">
              <a:spLocks noChangeArrowheads="1"/>
            </p:cNvSpPr>
            <p:nvPr/>
          </p:nvSpPr>
          <p:spPr bwMode="auto">
            <a:xfrm>
              <a:off x="540" y="9360"/>
              <a:ext cx="1867" cy="1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第一年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15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出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12:37)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民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33:3)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0" name="Text Box 73"/>
            <p:cNvSpPr txBox="1">
              <a:spLocks noChangeArrowheads="1"/>
            </p:cNvSpPr>
            <p:nvPr/>
          </p:nvSpPr>
          <p:spPr bwMode="auto">
            <a:xfrm>
              <a:off x="2227" y="9360"/>
              <a:ext cx="1193" cy="16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4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15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出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19:1)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1" name="Text Box 72"/>
            <p:cNvSpPr txBox="1">
              <a:spLocks noChangeArrowheads="1"/>
            </p:cNvSpPr>
            <p:nvPr/>
          </p:nvSpPr>
          <p:spPr bwMode="auto">
            <a:xfrm>
              <a:off x="3327" y="9360"/>
              <a:ext cx="1420" cy="16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第二年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出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40:2, 17)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2" name="Text Box 71"/>
            <p:cNvSpPr txBox="1">
              <a:spLocks noChangeArrowheads="1"/>
            </p:cNvSpPr>
            <p:nvPr/>
          </p:nvSpPr>
          <p:spPr bwMode="auto">
            <a:xfrm>
              <a:off x="4574" y="9365"/>
              <a:ext cx="949" cy="16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民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1:1)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3" name="Text Box 70"/>
            <p:cNvSpPr txBox="1">
              <a:spLocks noChangeArrowheads="1"/>
            </p:cNvSpPr>
            <p:nvPr/>
          </p:nvSpPr>
          <p:spPr bwMode="auto">
            <a:xfrm>
              <a:off x="5580" y="9360"/>
              <a:ext cx="1023" cy="162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20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民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10: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11)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4" name="Text Box 69"/>
            <p:cNvSpPr txBox="1">
              <a:spLocks noChangeArrowheads="1"/>
            </p:cNvSpPr>
            <p:nvPr/>
          </p:nvSpPr>
          <p:spPr bwMode="auto">
            <a:xfrm>
              <a:off x="6778" y="9358"/>
              <a:ext cx="1327" cy="162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第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40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年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民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26: </a:t>
              </a:r>
              <a:r>
                <a:rPr lang="en-US" altLang="zh-TW" sz="3200" b="1" dirty="0">
                  <a:solidFill>
                    <a:srgbClr val="FFFF00"/>
                  </a:solidFill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2, 4</a:t>
              </a:r>
              <a:r>
                <a:rPr kumimoji="0" lang="en-US" altLang="zh-TW" sz="3200" b="0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5" name="Text Box 68"/>
            <p:cNvSpPr txBox="1">
              <a:spLocks noChangeArrowheads="1"/>
            </p:cNvSpPr>
            <p:nvPr/>
          </p:nvSpPr>
          <p:spPr bwMode="auto">
            <a:xfrm>
              <a:off x="10250" y="9341"/>
              <a:ext cx="1378" cy="139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第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41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年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10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書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4:19)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6" name="Text Box 67"/>
            <p:cNvSpPr txBox="1">
              <a:spLocks noChangeArrowheads="1"/>
            </p:cNvSpPr>
            <p:nvPr/>
          </p:nvSpPr>
          <p:spPr bwMode="auto">
            <a:xfrm>
              <a:off x="8088" y="9346"/>
              <a:ext cx="1188" cy="168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40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年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5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日</a:t>
              </a:r>
              <a:endPara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民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33 :38</a:t>
              </a:r>
              <a:r>
                <a:rPr kumimoji="0" lang="en-US" altLang="zh-TW" sz="3200" b="0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kumimoji="0" lang="en-US" altLang="zh-TW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7" name="Text Box 66"/>
            <p:cNvSpPr txBox="1">
              <a:spLocks noChangeArrowheads="1"/>
            </p:cNvSpPr>
            <p:nvPr/>
          </p:nvSpPr>
          <p:spPr bwMode="auto">
            <a:xfrm>
              <a:off x="9128" y="9340"/>
              <a:ext cx="963" cy="169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11/ 12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月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zh-TW" altLang="en-US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申</a:t>
              </a:r>
              <a:r>
                <a:rPr kumimoji="0" lang="en-US" altLang="zh-TW" sz="3200" b="1" i="0" u="none" strike="noStrike" cap="none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Times New Roman" panose="02020603050405020304" pitchFamily="18" charset="0"/>
                </a:rPr>
                <a:t>1:3)</a:t>
              </a:r>
              <a:endParaRPr kumimoji="0" lang="en-US" altLang="zh-TW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  <p:sp>
          <p:nvSpPr>
            <p:cNvPr id="58" name="Line 65"/>
            <p:cNvSpPr>
              <a:spLocks noChangeShapeType="1"/>
            </p:cNvSpPr>
            <p:nvPr/>
          </p:nvSpPr>
          <p:spPr bwMode="auto">
            <a:xfrm>
              <a:off x="720" y="9180"/>
              <a:ext cx="10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64"/>
            <p:cNvSpPr>
              <a:spLocks noChangeShapeType="1"/>
            </p:cNvSpPr>
            <p:nvPr/>
          </p:nvSpPr>
          <p:spPr bwMode="auto">
            <a:xfrm>
              <a:off x="162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63"/>
            <p:cNvSpPr>
              <a:spLocks noChangeShapeType="1"/>
            </p:cNvSpPr>
            <p:nvPr/>
          </p:nvSpPr>
          <p:spPr bwMode="auto">
            <a:xfrm>
              <a:off x="288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2"/>
            <p:cNvSpPr>
              <a:spLocks noChangeShapeType="1"/>
            </p:cNvSpPr>
            <p:nvPr/>
          </p:nvSpPr>
          <p:spPr bwMode="auto">
            <a:xfrm>
              <a:off x="1062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936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0"/>
            <p:cNvSpPr>
              <a:spLocks noChangeShapeType="1"/>
            </p:cNvSpPr>
            <p:nvPr/>
          </p:nvSpPr>
          <p:spPr bwMode="auto">
            <a:xfrm>
              <a:off x="846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59"/>
            <p:cNvSpPr>
              <a:spLocks noChangeShapeType="1"/>
            </p:cNvSpPr>
            <p:nvPr/>
          </p:nvSpPr>
          <p:spPr bwMode="auto">
            <a:xfrm>
              <a:off x="6944" y="8825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58"/>
            <p:cNvSpPr>
              <a:spLocks noChangeShapeType="1"/>
            </p:cNvSpPr>
            <p:nvPr/>
          </p:nvSpPr>
          <p:spPr bwMode="auto">
            <a:xfrm>
              <a:off x="594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57"/>
            <p:cNvSpPr>
              <a:spLocks noChangeShapeType="1"/>
            </p:cNvSpPr>
            <p:nvPr/>
          </p:nvSpPr>
          <p:spPr bwMode="auto">
            <a:xfrm>
              <a:off x="6480" y="900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56"/>
            <p:cNvSpPr>
              <a:spLocks noChangeShapeType="1"/>
            </p:cNvSpPr>
            <p:nvPr/>
          </p:nvSpPr>
          <p:spPr bwMode="auto">
            <a:xfrm>
              <a:off x="6660" y="900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55"/>
            <p:cNvSpPr>
              <a:spLocks noChangeShapeType="1"/>
            </p:cNvSpPr>
            <p:nvPr/>
          </p:nvSpPr>
          <p:spPr bwMode="auto">
            <a:xfrm>
              <a:off x="504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54"/>
            <p:cNvSpPr>
              <a:spLocks noChangeShapeType="1"/>
            </p:cNvSpPr>
            <p:nvPr/>
          </p:nvSpPr>
          <p:spPr bwMode="auto">
            <a:xfrm>
              <a:off x="3960" y="882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71" name="Straight Connector 70"/>
          <p:cNvCxnSpPr/>
          <p:nvPr/>
        </p:nvCxnSpPr>
        <p:spPr>
          <a:xfrm flipV="1">
            <a:off x="345233" y="3890865"/>
            <a:ext cx="11457991" cy="18662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1063690" y="3433665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504985" y="3391073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5818219" y="3383073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990321" y="3414480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641116" y="3380081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2348981" y="3442080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303406" y="3698422"/>
            <a:ext cx="0" cy="4415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903675" y="3653299"/>
            <a:ext cx="0" cy="4415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6324812" y="3890864"/>
            <a:ext cx="578863" cy="67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11184076" y="3422445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9691501" y="3321694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8774652" y="3343963"/>
            <a:ext cx="9330" cy="422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60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872668"/>
              </p:ext>
            </p:extLst>
          </p:nvPr>
        </p:nvGraphicFramePr>
        <p:xfrm>
          <a:off x="0" y="459433"/>
          <a:ext cx="12192000" cy="65478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序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地點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記事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經文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蘭塞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rowSpan="1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從此站起行（正月</a:t>
                      </a:r>
                      <a:r>
                        <a:rPr lang="en-US" sz="2000" b="1" kern="100" dirty="0">
                          <a:effectLst/>
                        </a:rPr>
                        <a:t>15</a:t>
                      </a:r>
                      <a:r>
                        <a:rPr lang="zh-TW" sz="2000" b="1" kern="100" dirty="0">
                          <a:effectLst/>
                        </a:rPr>
                        <a:t>日）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第二站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 indent="1524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※出埃及記無記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 indent="1524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※不走非利士人之路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 indent="1524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※過紅海之處？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 indent="1524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※過紅海之處？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又名</a:t>
                      </a:r>
                      <a:r>
                        <a:rPr lang="en-US" sz="2000" b="1" kern="100" dirty="0">
                          <a:effectLst/>
                        </a:rPr>
                        <a:t>”</a:t>
                      </a:r>
                      <a:r>
                        <a:rPr lang="zh-TW" sz="2000" b="1" kern="100" dirty="0">
                          <a:effectLst/>
                        </a:rPr>
                        <a:t>伊坦曠野</a:t>
                      </a:r>
                      <a:r>
                        <a:rPr lang="en-US" sz="2000" b="1" kern="100" dirty="0">
                          <a:effectLst/>
                        </a:rPr>
                        <a:t>”</a:t>
                      </a:r>
                      <a:r>
                        <a:rPr lang="zh-TW" sz="2000" b="1" kern="100" dirty="0">
                          <a:effectLst/>
                        </a:rPr>
                        <a:t>走三天</a:t>
                      </a:r>
                      <a:r>
                        <a:rPr lang="en-US" sz="2000" b="1" kern="100" dirty="0">
                          <a:effectLst/>
                        </a:rPr>
                        <a:t>…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     </a:t>
                      </a:r>
                      <a:r>
                        <a:rPr lang="zh-TW" sz="2000" b="1" kern="100" dirty="0">
                          <a:effectLst/>
                        </a:rPr>
                        <a:t>苦水變甜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12</a:t>
                      </a:r>
                      <a:r>
                        <a:rPr lang="zh-TW" sz="2000" b="1" kern="100" dirty="0">
                          <a:effectLst/>
                        </a:rPr>
                        <a:t>股水泉，</a:t>
                      </a:r>
                      <a:r>
                        <a:rPr lang="en-US" sz="2000" b="1" kern="100" dirty="0">
                          <a:effectLst/>
                        </a:rPr>
                        <a:t>70</a:t>
                      </a:r>
                      <a:r>
                        <a:rPr lang="zh-TW" sz="2000" b="1" kern="100" dirty="0">
                          <a:effectLst/>
                        </a:rPr>
                        <a:t>棵棕樹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鵪鶉與嗎哪（</a:t>
                      </a:r>
                      <a:r>
                        <a:rPr lang="en-US" sz="2000" b="1" kern="100" dirty="0">
                          <a:effectLst/>
                        </a:rPr>
                        <a:t>2</a:t>
                      </a:r>
                      <a:r>
                        <a:rPr lang="zh-TW" sz="2000" b="1" kern="100" dirty="0">
                          <a:effectLst/>
                        </a:rPr>
                        <a:t>月</a:t>
                      </a:r>
                      <a:r>
                        <a:rPr lang="en-US" sz="2000" b="1" kern="100" dirty="0">
                          <a:effectLst/>
                        </a:rPr>
                        <a:t>15</a:t>
                      </a:r>
                      <a:r>
                        <a:rPr lang="zh-TW" sz="2000" b="1" kern="100" dirty="0">
                          <a:effectLst/>
                        </a:rPr>
                        <a:t>日）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TW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磐石流活水，與亞瑪力人戰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出埃及滿三個月，律法、會幕、數民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12:37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疏割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12:37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以倘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33:6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4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走紅海邊之路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13:17-18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比哈希</a:t>
                      </a:r>
                      <a:r>
                        <a:rPr lang="ja-JP" altLang="en-US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  <a:cs typeface="+mn-cs"/>
                        </a:rPr>
                        <a:t>录</a:t>
                      </a:r>
                      <a:endParaRPr lang="en-US" sz="2000" b="1" kern="100" dirty="0">
                        <a:effectLst/>
                        <a:latin typeface="PMingLiU" panose="02020500000000000000" pitchFamily="18" charset="-12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14:2, 9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33:7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密奪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33:7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7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書珥曠野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15:22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瑪拉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出</a:t>
                      </a:r>
                      <a:r>
                        <a:rPr lang="en-US" sz="2000" b="1" kern="100" dirty="0">
                          <a:effectLst/>
                        </a:rPr>
                        <a:t>15:23</a:t>
                      </a:r>
                      <a:r>
                        <a:rPr lang="zh-TW" sz="2000" b="1" kern="100" dirty="0">
                          <a:effectLst/>
                        </a:rPr>
                        <a:t>，民</a:t>
                      </a:r>
                      <a:r>
                        <a:rPr lang="en-US" sz="2000" b="1" kern="100" dirty="0">
                          <a:effectLst/>
                        </a:rPr>
                        <a:t>33:9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以琳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15:27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10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在紅海邊安營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33:10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11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汛的曠野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16:1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33:11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脫加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33:12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亞錄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33:12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14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利非訂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17:1-8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33:14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12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到達西乃曠野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出</a:t>
                      </a:r>
                      <a:r>
                        <a:rPr lang="en-US" sz="2000" b="1" kern="100">
                          <a:effectLst/>
                        </a:rPr>
                        <a:t>19:-40:</a:t>
                      </a:r>
                      <a:r>
                        <a:rPr lang="zh-TW" sz="2000" b="1" kern="100">
                          <a:effectLst/>
                        </a:rPr>
                        <a:t>，民</a:t>
                      </a:r>
                      <a:r>
                        <a:rPr lang="en-US" sz="2000" b="1" kern="100">
                          <a:effectLst/>
                        </a:rPr>
                        <a:t>33:15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他備拉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row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初次怨言，被火焚燒</a:t>
                      </a:r>
                      <a:endParaRPr lang="en-US" sz="2000" b="1" kern="100" dirty="0">
                        <a:effectLst/>
                        <a:latin typeface="PMingLiU" panose="02020500000000000000" pitchFamily="18" charset="-120"/>
                        <a:ea typeface="PMingLiU" panose="02020500000000000000" pitchFamily="18" charset="-12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貪慾人之墓：鵪鶉</a:t>
                      </a:r>
                      <a:r>
                        <a:rPr lang="zh-CN" altLang="en-US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  <a:cs typeface="+mn-cs"/>
                        </a:rPr>
                        <a:t>飞散在营的四围</a:t>
                      </a:r>
                      <a:endParaRPr lang="en-US" altLang="zh-CN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PMingLiU" panose="02020500000000000000" pitchFamily="18" charset="-120"/>
                        <a:ea typeface="PMingLiU" panose="02020500000000000000" pitchFamily="18" charset="-120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米利暗、亞倫毀謗摩西</a:t>
                      </a:r>
                      <a:endParaRPr lang="en-US" sz="2000" b="1" kern="100" dirty="0">
                        <a:effectLst/>
                        <a:latin typeface="PMingLiU" panose="02020500000000000000" pitchFamily="18" charset="-120"/>
                        <a:ea typeface="PMingLiU" panose="02020500000000000000" pitchFamily="18" charset="-12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不肯進入應許之地，</a:t>
                      </a:r>
                      <a:r>
                        <a:rPr lang="zh-TW" altLang="en-US" sz="2000" b="1" kern="100" dirty="0">
                          <a:effectLst/>
                        </a:rPr>
                        <a:t>被擊殺</a:t>
                      </a:r>
                      <a:r>
                        <a:rPr lang="en-US" altLang="zh-TW" sz="2000" b="1" kern="100" dirty="0">
                          <a:effectLst/>
                        </a:rPr>
                        <a:t>, </a:t>
                      </a:r>
                      <a:r>
                        <a:rPr lang="zh-TW" sz="2000" b="1" kern="100" dirty="0"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飄流</a:t>
                      </a:r>
                      <a:endParaRPr lang="en-US" sz="2000" b="1" kern="100" dirty="0">
                        <a:effectLst/>
                        <a:latin typeface="PMingLiU" panose="02020500000000000000" pitchFamily="18" charset="-12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10:33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11:1-3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17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基博羅哈他瓦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11:31-35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33:16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哈洗錄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11:35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12:1-33:17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8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19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加低斯巴尼亞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13:25-26</a:t>
                      </a:r>
                      <a:r>
                        <a:rPr lang="zh-TW" sz="2000" b="1" kern="100" dirty="0">
                          <a:effectLst/>
                        </a:rPr>
                        <a:t>，</a:t>
                      </a:r>
                      <a:r>
                        <a:rPr lang="en-US" sz="2000" b="1" kern="100" dirty="0">
                          <a:effectLst/>
                        </a:rPr>
                        <a:t>33:36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54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20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altLang="en-US" sz="2000" b="1" dirty="0"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利提玛</a:t>
                      </a:r>
                      <a:r>
                        <a:rPr lang="zh-TW" sz="2000" b="1" kern="100" dirty="0">
                          <a:effectLst/>
                        </a:rPr>
                        <a:t>→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繞行</a:t>
                      </a:r>
                      <a:r>
                        <a:rPr lang="en-US" sz="2000" b="1" kern="100" dirty="0">
                          <a:effectLst/>
                        </a:rPr>
                        <a:t>18</a:t>
                      </a:r>
                      <a:r>
                        <a:rPr lang="zh-TW" sz="2000" b="1" kern="100" dirty="0">
                          <a:effectLst/>
                        </a:rPr>
                        <a:t>站，多日</a:t>
                      </a:r>
                      <a:r>
                        <a:rPr lang="en-US" sz="2000" b="1" kern="100" dirty="0">
                          <a:effectLst/>
                        </a:rPr>
                        <a:t>(38</a:t>
                      </a:r>
                      <a:r>
                        <a:rPr lang="zh-TW" sz="2000" b="1" kern="100" dirty="0">
                          <a:effectLst/>
                        </a:rPr>
                        <a:t>年</a:t>
                      </a:r>
                      <a:r>
                        <a:rPr lang="en-US" sz="2000" b="1" kern="100" dirty="0">
                          <a:effectLst/>
                        </a:rPr>
                        <a:t>)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33:19/35</a:t>
                      </a:r>
                      <a:r>
                        <a:rPr lang="zh-TW" sz="2000" b="1" kern="100" dirty="0">
                          <a:effectLst/>
                        </a:rPr>
                        <a:t>，申</a:t>
                      </a:r>
                      <a:r>
                        <a:rPr lang="en-US" sz="2000" b="1" kern="100" dirty="0">
                          <a:effectLst/>
                        </a:rPr>
                        <a:t>1:42/46</a:t>
                      </a:r>
                      <a:r>
                        <a:rPr lang="zh-TW" sz="2000" b="1" kern="100" dirty="0">
                          <a:effectLst/>
                        </a:rPr>
                        <a:t>，</a:t>
                      </a:r>
                      <a:r>
                        <a:rPr lang="en-US" sz="2000" b="1" kern="100" dirty="0">
                          <a:effectLst/>
                        </a:rPr>
                        <a:t>2:1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63786"/>
            <a:ext cx="64940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2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以色列民出埃及去曠野飄流的行程</a:t>
            </a:r>
            <a:endParaRPr kumimoji="0" lang="zh-TW" altLang="en-US" sz="4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765110"/>
            <a:ext cx="12192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22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285323"/>
              </p:ext>
            </p:extLst>
          </p:nvPr>
        </p:nvGraphicFramePr>
        <p:xfrm>
          <a:off x="0" y="-6"/>
          <a:ext cx="12192000" cy="685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5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21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重返加低斯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rowSpan="20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米利暗死，摩西怒擊，向南繞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亞倫死，出埃及第</a:t>
                      </a:r>
                      <a:r>
                        <a:rPr lang="en-US" sz="2000" b="1" kern="100" dirty="0">
                          <a:effectLst/>
                        </a:rPr>
                        <a:t>40</a:t>
                      </a:r>
                      <a:r>
                        <a:rPr lang="zh-TW" sz="2000" b="1" kern="100" dirty="0">
                          <a:effectLst/>
                        </a:rPr>
                        <a:t>年</a:t>
                      </a:r>
                      <a:r>
                        <a:rPr lang="en-US" sz="2000" b="1" kern="100" dirty="0">
                          <a:effectLst/>
                        </a:rPr>
                        <a:t>5</a:t>
                      </a:r>
                      <a:r>
                        <a:rPr lang="zh-TW" sz="2000" b="1" kern="100" dirty="0">
                          <a:effectLst/>
                        </a:rPr>
                        <a:t>月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繞過以東地：申</a:t>
                      </a:r>
                      <a:r>
                        <a:rPr lang="en-US" sz="2000" b="1" kern="100" dirty="0">
                          <a:effectLst/>
                        </a:rPr>
                        <a:t>2:3-5”</a:t>
                      </a:r>
                      <a:r>
                        <a:rPr lang="zh-TW" sz="2000" b="1" kern="100" dirty="0">
                          <a:effectLst/>
                        </a:rPr>
                        <a:t>北上</a:t>
                      </a:r>
                      <a:r>
                        <a:rPr lang="en-US" sz="2000" b="1" kern="100" dirty="0">
                          <a:effectLst/>
                        </a:rPr>
                        <a:t>”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※剛滿</a:t>
                      </a:r>
                      <a:r>
                        <a:rPr lang="en-US" sz="2000" b="1" kern="100" dirty="0">
                          <a:effectLst/>
                        </a:rPr>
                        <a:t>38</a:t>
                      </a:r>
                      <a:r>
                        <a:rPr lang="zh-TW" sz="2000" b="1" kern="100" dirty="0">
                          <a:effectLst/>
                        </a:rPr>
                        <a:t>年：浪費光陰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摩押與亞捫之地界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“</a:t>
                      </a:r>
                      <a:r>
                        <a:rPr lang="zh-TW" sz="2000" b="1" kern="100" dirty="0">
                          <a:effectLst/>
                        </a:rPr>
                        <a:t>井</a:t>
                      </a:r>
                      <a:r>
                        <a:rPr lang="en-US" sz="2000" b="1" kern="100" dirty="0">
                          <a:effectLst/>
                        </a:rPr>
                        <a:t>”</a:t>
                      </a:r>
                      <a:r>
                        <a:rPr lang="zh-TW" sz="2000" b="1" kern="100" dirty="0">
                          <a:effectLst/>
                        </a:rPr>
                        <a:t>之意，唱</a:t>
                      </a:r>
                      <a:r>
                        <a:rPr lang="en-US" sz="2000" b="1" kern="100" dirty="0">
                          <a:effectLst/>
                        </a:rPr>
                        <a:t>”</a:t>
                      </a:r>
                      <a:r>
                        <a:rPr lang="zh-TW" sz="2000" b="1" kern="100" dirty="0">
                          <a:effectLst/>
                        </a:rPr>
                        <a:t>井歌</a:t>
                      </a:r>
                      <a:r>
                        <a:rPr lang="en-US" sz="2000" b="1" kern="100" dirty="0">
                          <a:effectLst/>
                        </a:rPr>
                        <a:t>”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經過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屬摩押地之山谷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攻佔</a:t>
                      </a:r>
                      <a:r>
                        <a:rPr lang="ja-JP" altLang="en-US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  <a:cs typeface="+mn-cs"/>
                        </a:rPr>
                        <a:t>希实本王</a:t>
                      </a:r>
                      <a:r>
                        <a:rPr lang="zh-TW" sz="2000" b="1" kern="100" dirty="0">
                          <a:effectLst/>
                        </a:rPr>
                        <a:t>西宏與巴珊</a:t>
                      </a:r>
                      <a:r>
                        <a:rPr lang="ja-JP" altLang="en-US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  <a:cs typeface="+mn-cs"/>
                        </a:rPr>
                        <a:t>王</a:t>
                      </a:r>
                      <a:r>
                        <a:rPr lang="zh-TW" sz="2000" b="1" kern="100" dirty="0">
                          <a:effectLst/>
                        </a:rPr>
                        <a:t>噩之地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</a:rPr>
                        <a:t>敗於巴</a:t>
                      </a:r>
                      <a:r>
                        <a:rPr lang="ja-JP" altLang="en-US" sz="2400" b="1" kern="1200" dirty="0">
                          <a:solidFill>
                            <a:schemeClr val="dk1"/>
                          </a:solidFill>
                          <a:latin typeface="PMingLiU" panose="02020500000000000000" pitchFamily="18" charset="-120"/>
                          <a:ea typeface="PMingLiU" panose="02020500000000000000" pitchFamily="18" charset="-120"/>
                          <a:cs typeface="+mn-cs"/>
                        </a:rPr>
                        <a:t>兰</a:t>
                      </a:r>
                      <a:r>
                        <a:rPr lang="zh-TW" sz="2400" b="1" kern="100" dirty="0">
                          <a:effectLst/>
                        </a:rPr>
                        <a:t>之惡計</a:t>
                      </a:r>
                      <a:endParaRPr lang="en-US" sz="24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摩押平原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數點百姓，最後遣派</a:t>
                      </a:r>
                      <a:endParaRPr lang="en-US" sz="2000" b="1" kern="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摩西看地，立後繼者，死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20:1-21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33:36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何珥山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20:22-29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33:37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撒摩拿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21:4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33:41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24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普嫩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21:4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33:42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阿伯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21:10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33:43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以耶</a:t>
                      </a:r>
                      <a:r>
                        <a:rPr lang="en-US" altLang="zh-TW" sz="2000" b="1" kern="100" dirty="0">
                          <a:effectLst/>
                        </a:rPr>
                        <a:t>, </a:t>
                      </a:r>
                      <a:r>
                        <a:rPr lang="zh-TW" sz="2000" b="1" kern="100" dirty="0">
                          <a:effectLst/>
                        </a:rPr>
                        <a:t>亞巴琳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21:11</a:t>
                      </a:r>
                      <a:r>
                        <a:rPr lang="zh-TW" sz="2000" b="1" kern="100">
                          <a:effectLst/>
                        </a:rPr>
                        <a:t>，</a:t>
                      </a:r>
                      <a:r>
                        <a:rPr lang="en-US" sz="2000" b="1" kern="100">
                          <a:effectLst/>
                        </a:rPr>
                        <a:t>33:45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27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撒烈谷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21:12</a:t>
                      </a:r>
                      <a:r>
                        <a:rPr lang="zh-TW" sz="2000" b="1" kern="100" dirty="0">
                          <a:effectLst/>
                        </a:rPr>
                        <a:t>，申</a:t>
                      </a:r>
                      <a:r>
                        <a:rPr lang="en-US" sz="2000" b="1" kern="100" dirty="0">
                          <a:effectLst/>
                        </a:rPr>
                        <a:t>2:13/14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亞嫩河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21:13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29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比珥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21:16-18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30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瑪他拿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21:18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31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拿哈列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21:19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32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巴末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21:20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33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底本迦得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33:46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34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亞門低比拉太音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33:46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35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毘斯迦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21:20-35</a:t>
                      </a:r>
                      <a:r>
                        <a:rPr lang="zh-TW" sz="2000" b="1" kern="100" dirty="0">
                          <a:effectLst/>
                        </a:rPr>
                        <a:t>，申</a:t>
                      </a:r>
                      <a:r>
                        <a:rPr lang="en-US" sz="2000" b="1" kern="100" dirty="0">
                          <a:effectLst/>
                        </a:rPr>
                        <a:t>2: ~ 3: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36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摩押</a:t>
                      </a:r>
                      <a:r>
                        <a:rPr lang="en-US" sz="2000" b="1" kern="100">
                          <a:effectLst/>
                        </a:rPr>
                        <a:t>”</a:t>
                      </a:r>
                      <a:r>
                        <a:rPr lang="zh-TW" sz="2000" b="1" kern="100">
                          <a:effectLst/>
                        </a:rPr>
                        <a:t>什亭</a:t>
                      </a:r>
                      <a:r>
                        <a:rPr lang="en-US" sz="2000" b="1" kern="100">
                          <a:effectLst/>
                        </a:rPr>
                        <a:t>”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22:-25: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37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伯</a:t>
                      </a:r>
                      <a:r>
                        <a:rPr lang="ja-JP" altLang="en-US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  <a:cs typeface="+mn-cs"/>
                        </a:rPr>
                        <a:t>耶</a:t>
                      </a:r>
                      <a:r>
                        <a:rPr lang="zh-TW" sz="2000" b="1" kern="100" dirty="0">
                          <a:effectLst/>
                        </a:rPr>
                        <a:t>施末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民</a:t>
                      </a:r>
                      <a:r>
                        <a:rPr lang="en-US" sz="2000" b="1" kern="100" dirty="0">
                          <a:effectLst/>
                        </a:rPr>
                        <a:t>33:49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38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亞伯什亭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</a:rPr>
                        <a:t>民</a:t>
                      </a:r>
                      <a:r>
                        <a:rPr lang="en-US" sz="2000" b="1" kern="100">
                          <a:effectLst/>
                        </a:rPr>
                        <a:t>33:49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39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亞拉巴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申</a:t>
                      </a:r>
                      <a:r>
                        <a:rPr lang="en-US" sz="2000" b="1" kern="100" dirty="0">
                          <a:effectLst/>
                        </a:rPr>
                        <a:t>1:1</a:t>
                      </a:r>
                      <a:r>
                        <a:rPr lang="zh-TW" sz="2000" b="1" kern="100" dirty="0">
                          <a:effectLst/>
                        </a:rPr>
                        <a:t>，民</a:t>
                      </a:r>
                      <a:r>
                        <a:rPr lang="en-US" sz="2000" b="1" kern="100" dirty="0">
                          <a:effectLst/>
                        </a:rPr>
                        <a:t>33:48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</a:rPr>
                        <a:t>40</a:t>
                      </a:r>
                      <a:endParaRPr lang="en-US" sz="2000" b="1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尼波山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</a:rPr>
                        <a:t>申</a:t>
                      </a:r>
                      <a:r>
                        <a:rPr lang="en-US" sz="2000" b="1" kern="100" dirty="0">
                          <a:effectLst/>
                        </a:rPr>
                        <a:t>32:48-52</a:t>
                      </a:r>
                      <a:r>
                        <a:rPr lang="zh-TW" sz="2000" b="1" kern="100" dirty="0">
                          <a:effectLst/>
                        </a:rPr>
                        <a:t>，</a:t>
                      </a:r>
                      <a:r>
                        <a:rPr lang="en-US" sz="2000" b="1" kern="100" dirty="0">
                          <a:effectLst/>
                        </a:rPr>
                        <a:t>34:1/6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03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12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b="1" dirty="0">
                <a:solidFill>
                  <a:srgbClr val="FF0000"/>
                </a:solidFill>
              </a:rPr>
              <a:t>以色列民出埃及進迦南的四十二站一覽表</a:t>
            </a:r>
            <a:endParaRPr lang="en-US" sz="48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015594"/>
              </p:ext>
            </p:extLst>
          </p:nvPr>
        </p:nvGraphicFramePr>
        <p:xfrm>
          <a:off x="-1" y="1147665"/>
          <a:ext cx="12192000" cy="5710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5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240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94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站 次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152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地   名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76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意     義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站 次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152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地    名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152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意   義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疏割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牲棚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以倘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他們的犂頭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密奪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塔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瑪拉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苦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以琳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棕樹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紅海邊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葦海，結束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汛的曠野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泥溝，荊棘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脫加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擊打，牛拉車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亞錄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野獸之地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利非訂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支持物，縮手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西乃的曠野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我的荊棘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基博羅哈他瓦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貪婪之葬地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727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哈洗錄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包圍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利提瑪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 err="1">
                          <a:effectLst/>
                        </a:rPr>
                        <a:t>叢林，紮捆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104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836307"/>
              </p:ext>
            </p:extLst>
          </p:nvPr>
        </p:nvGraphicFramePr>
        <p:xfrm>
          <a:off x="-3" y="0"/>
          <a:ext cx="12192002" cy="68613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5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9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865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21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站 次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 地     名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76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意     義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站 次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762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地    名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 意     義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282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臨門帕烈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石榴裂縫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16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立拿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潔白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17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勒撒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露水，濕潤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18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基希拉他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召集，會議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2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19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沙斐山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美善，光明，發光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20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哈拉大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恐怖之地，恐懼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2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21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瑪吉希錄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聚集地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22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他哈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謙遜，附屬，代替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98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23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他拉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回轉，你可呼吸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24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密加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甜蜜之地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5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25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哈摩拿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沃土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26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摩西錄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腳鐐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5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27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比尼亞干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聰慧之子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rgbClr val="FF0000"/>
                          </a:solidFill>
                          <a:effectLst/>
                        </a:rPr>
                        <a:t> 28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>
                          <a:effectLst/>
                        </a:rPr>
                        <a:t>曷哈及甲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 err="1">
                          <a:effectLst/>
                        </a:rPr>
                        <a:t>裂隙之丘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657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172510"/>
              </p:ext>
            </p:extLst>
          </p:nvPr>
        </p:nvGraphicFramePr>
        <p:xfrm>
          <a:off x="-3" y="-1"/>
          <a:ext cx="12192002" cy="685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5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9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865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95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站 次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 地     名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 意     義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站 次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 地    名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 意      義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29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約巴他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美善之地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30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阿博拿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橫過，岸灘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7156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31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以旬迦別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大力者之脊骨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32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尋的曠野</a:t>
                      </a:r>
                      <a:endParaRPr lang="en-US" sz="3200" b="1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──加低斯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 </a:t>
                      </a:r>
                      <a:endParaRPr lang="en-US" sz="3200" b="1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聖，分開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33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何珥山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山中之山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34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撒摩拿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登高上昇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35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普嫩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黑暗，困惑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36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阿伯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洞穴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37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以耶亞巴琳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通道之廢墟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38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底本迦得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迦得沼地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7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39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亞門低比拉太音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兩個無花果餅之隱藏地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40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亞巴琳山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通道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7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41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 err="1">
                          <a:effectLst/>
                        </a:rPr>
                        <a:t>摩押平原</a:t>
                      </a:r>
                      <a:r>
                        <a:rPr lang="en-US" sz="3200" b="1" kern="100" dirty="0">
                          <a:effectLst/>
                        </a:rPr>
                        <a:t>，</a:t>
                      </a:r>
                      <a:endParaRPr lang="en-US" sz="3200" b="1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 err="1">
                          <a:effectLst/>
                        </a:rPr>
                        <a:t>約但河边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（耶利哥對面）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 42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迦南</a:t>
                      </a:r>
                      <a:endParaRPr lang="en-US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3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10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8B7D-CCDD-4145-B7D7-8698305F2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 命 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A4F8D-0F9B-4D8D-A49C-040CC744F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825624"/>
            <a:ext cx="10942983" cy="5032375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時間：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1400B.C.</a:t>
            </a: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摩押的平原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勸勉第二代的以色列民在入迦南地前不可忘記神的律法、誡命與典章。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以色列的訓誨。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C18618-0131-42AF-A466-C5EE5B6DC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8990426-FE63-4EDF-BA40-DD744DA673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08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8B7D-CCDD-4145-B7D7-8698305F2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90854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申命記大綱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A4F8D-0F9B-4D8D-A49C-040CC744F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709026"/>
            <a:ext cx="10942983" cy="51489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一、往後看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 1－11)（神在歷史中之信實）</a:t>
            </a:r>
          </a:p>
          <a:p>
            <a:pPr marL="0" indent="0"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A、重溫歷史＝1－3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B、重溫律法＝4－11</a:t>
            </a:r>
          </a:p>
          <a:p>
            <a:pPr marL="0" indent="0">
              <a:buNone/>
            </a:pP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二、往前看（12－34）（</a:t>
            </a:r>
            <a:r>
              <a:rPr lang="en-US" sz="43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神在應許中之信實</a:t>
            </a:r>
            <a:r>
              <a:rPr lang="en-US" sz="4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A、對以色列民之信息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＝12－30</a:t>
            </a:r>
          </a:p>
          <a:p>
            <a:pPr marL="457200" lvl="1" indent="0"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	1.歷史性之信息＝12－26</a:t>
            </a:r>
          </a:p>
          <a:p>
            <a:pPr marL="457200" lvl="1" indent="0"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	2.預言性之信息＝27－30</a:t>
            </a:r>
          </a:p>
          <a:p>
            <a:pPr marL="0" indent="0">
              <a:buNone/>
            </a:pP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B、對神人摩西之附錄＝31－34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C18618-0131-42AF-A466-C5EE5B6DC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8990426-FE63-4EDF-BA40-DD744DA673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38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55" y="0"/>
            <a:ext cx="10515600" cy="1166327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申命記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的分段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1306286"/>
            <a:ext cx="11672596" cy="5551714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I.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摩西追憶往事（</a:t>
            </a: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1:-3: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8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飄流的原因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飄流的歷程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2,3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II.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摩西重述律法（</a:t>
            </a: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4:-11: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8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律法的宗旨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律法的誕生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 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律法的功用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en-US" sz="8600" dirty="0">
                <a:solidFill>
                  <a:srgbClr val="00FFFF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III.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摩西增補條例（</a:t>
            </a: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12:-26: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8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生活的條例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12,14,15,18,19,21,22,24,25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信仰的條例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13,16,17,23,26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打仗的條例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IV.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摩西重立盟約（</a:t>
            </a: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27:-30: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8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基立心山與以巴路山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27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守約蒙福與違約遭禍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28,29 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生死禍福任他們揀選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V.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摩西最終任務（</a:t>
            </a:r>
            <a:r>
              <a:rPr 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31:-34: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8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交棒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─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選派約書亞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作歌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─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勸勉眾百姓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32</a:t>
            </a:r>
            <a:r>
              <a:rPr lang="en-US" altLang="zh-TW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祝福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─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十二個支派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33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(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離世</a:t>
            </a:r>
            <a:r>
              <a:rPr lang="zh-TW" altLang="en-US" sz="8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─</a:t>
            </a:r>
            <a:r>
              <a:rPr lang="zh-TW" altLang="en-US" sz="8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登上尼波山</a:t>
            </a:r>
            <a:r>
              <a:rPr lang="en-US" sz="86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C18618-0131-42AF-A466-C5EE5B6DC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7636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07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40879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摩西平生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120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年分成三時期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67" y="1948073"/>
            <a:ext cx="11896531" cy="4909926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1-40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歲：在埃及王宮：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學作偉人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我能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41-80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歲：在米甸曠野：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學作凡人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我不能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81-120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歲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在飄流旅途：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 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學作神人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---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神能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C18618-0131-42AF-A466-C5EE5B6DC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4829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8990426-FE63-4EDF-BA40-DD744DA673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47504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68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D109-55A3-4755-BCC7-B05850E50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谨守遵诫命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蒙福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4C0B5-78F8-4849-95E8-13F5F727B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521"/>
            <a:ext cx="10515600" cy="4668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在城里、田间都蒙福，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所拥有的子女、出产、牲畜都蒙福， 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收成和食物都蒙福，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出和入都蒙福，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在战争时蒙福，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 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在神所赐的地上收成、作事都蒙福。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3C581DA-D3D1-4C01-A8CE-EB204054870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188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885F1A3-29D2-47F3-9CD8-B65D50ABF3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47504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93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E034C-4A47-4BD1-B14A-5D9BD4BF1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52330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勸導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16841-1445-4D8B-AEAA-8DA5D65A1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3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30:19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我今日呼天唤地向你作见证、我将生死、祸福、陈明在你面前、所以你要拣选生命、使你和你的后裔都得存活。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30:20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且爱耶和华你的　神、听从他的话、专靠他、因为他是你的生命．你的日子长久、也在乎他．这样、你就可以在耶和华向你列祖亚伯拉罕、以撒、雅各、起誓应许所赐的地上居住。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F7E7A6F3-36FA-499C-A36E-DE663BD1E7A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0966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7E159A2-E43C-41AF-B5F9-CF173AA841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8478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11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8B7D-CCDD-4145-B7D7-8698305F2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074256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 命 記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A4F8D-0F9B-4D8D-A49C-040CC744F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1999" cy="5032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6:5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尽心、尽性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、尽力、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耶和华你的神。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13:3 ---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你们是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尽心、尽性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耶和华你们的神不是。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30:6 ---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好叫你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尽心尽性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耶和华你的神、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使你可以存活。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10:12---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遵行他的道、爱他、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尽心尽性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事奉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他、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11:13---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爱耶和华你们的神、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尽心、尽性、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事奉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他、 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26:16---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律例典章、所以你要</a:t>
            </a:r>
            <a:r>
              <a:rPr lang="zh-CN" altLang="en-US" sz="4000" b="1" dirty="0">
                <a:solidFill>
                  <a:srgbClr val="00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尽心、尽性、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谨守遵行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C18618-0131-42AF-A466-C5EE5B6DC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8832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8990426-FE63-4EDF-BA40-DD744DA673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5906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82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8B7D-CCDD-4145-B7D7-8698305F2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申 命 記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A4F8D-0F9B-4D8D-A49C-040CC744F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2107098"/>
            <a:ext cx="10942983" cy="4750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6:4 </a:t>
            </a: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以色列阿、你要听．耶和华我们　神是独一的主。</a:t>
            </a:r>
            <a:endParaRPr lang="en-US" altLang="zh-CN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6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6:5</a:t>
            </a:r>
            <a:r>
              <a:rPr 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你要尽心、尽性、尽力、</a:t>
            </a:r>
            <a:endParaRPr lang="en-US" altLang="zh-CN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爱耶和华你的　神。</a:t>
            </a:r>
            <a:endParaRPr lang="en-US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DC18618-0131-42AF-A466-C5EE5B6DC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223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8990426-FE63-4EDF-BA40-DD744DA673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3797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85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663</TotalTime>
  <Words>1537</Words>
  <Application>Microsoft Office PowerPoint</Application>
  <PresentationFormat>Widescreen</PresentationFormat>
  <Paragraphs>479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新細明體</vt:lpstr>
      <vt:lpstr>新細明體</vt:lpstr>
      <vt:lpstr>SimSun</vt:lpstr>
      <vt:lpstr>Arial</vt:lpstr>
      <vt:lpstr>Calibri</vt:lpstr>
      <vt:lpstr>Calibri Light</vt:lpstr>
      <vt:lpstr>Times New Roman</vt:lpstr>
      <vt:lpstr>Office Theme</vt:lpstr>
      <vt:lpstr>圣经概論 09</vt:lpstr>
      <vt:lpstr>創世記</vt:lpstr>
      <vt:lpstr> 出埃及記大綱</vt:lpstr>
      <vt:lpstr>利未記</vt:lpstr>
      <vt:lpstr>民 數 記</vt:lpstr>
      <vt:lpstr>PowerPoint Presentation</vt:lpstr>
      <vt:lpstr>PowerPoint Presentation</vt:lpstr>
      <vt:lpstr>PowerPoint Presentation</vt:lpstr>
      <vt:lpstr>PowerPoint Presentation</vt:lpstr>
      <vt:lpstr>以色列民出埃及進迦南的四十二站一覽表</vt:lpstr>
      <vt:lpstr>PowerPoint Presentation</vt:lpstr>
      <vt:lpstr>PowerPoint Presentation</vt:lpstr>
      <vt:lpstr>申 命 記</vt:lpstr>
      <vt:lpstr>申命記大綱</vt:lpstr>
      <vt:lpstr>申命記的分段</vt:lpstr>
      <vt:lpstr>摩西平生120年分成三時期</vt:lpstr>
      <vt:lpstr>谨守遵诫命蒙福</vt:lpstr>
      <vt:lpstr>摩西的勸導</vt:lpstr>
      <vt:lpstr>申 命 記</vt:lpstr>
      <vt:lpstr>申 命 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09</dc:title>
  <dc:creator>Race</dc:creator>
  <cp:lastModifiedBy>Shunbin Ning</cp:lastModifiedBy>
  <cp:revision>42</cp:revision>
  <dcterms:created xsi:type="dcterms:W3CDTF">2018-03-08T23:28:29Z</dcterms:created>
  <dcterms:modified xsi:type="dcterms:W3CDTF">2018-03-13T23:58:45Z</dcterms:modified>
</cp:coreProperties>
</file>