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6"/>
  </p:handoutMasterIdLst>
  <p:sldIdLst>
    <p:sldId id="257" r:id="rId2"/>
    <p:sldId id="259" r:id="rId3"/>
    <p:sldId id="260" r:id="rId4"/>
    <p:sldId id="261" r:id="rId5"/>
    <p:sldId id="258" r:id="rId6"/>
    <p:sldId id="262" r:id="rId7"/>
    <p:sldId id="263" r:id="rId8"/>
    <p:sldId id="265" r:id="rId9"/>
    <p:sldId id="274" r:id="rId10"/>
    <p:sldId id="264" r:id="rId11"/>
    <p:sldId id="272" r:id="rId12"/>
    <p:sldId id="269" r:id="rId13"/>
    <p:sldId id="270" r:id="rId14"/>
    <p:sldId id="273" r:id="rId15"/>
    <p:sldId id="278" r:id="rId16"/>
    <p:sldId id="285" r:id="rId17"/>
    <p:sldId id="287" r:id="rId18"/>
    <p:sldId id="279" r:id="rId19"/>
    <p:sldId id="286" r:id="rId20"/>
    <p:sldId id="275" r:id="rId21"/>
    <p:sldId id="276" r:id="rId22"/>
    <p:sldId id="280" r:id="rId23"/>
    <p:sldId id="309" r:id="rId24"/>
    <p:sldId id="282" r:id="rId25"/>
    <p:sldId id="277" r:id="rId26"/>
    <p:sldId id="290" r:id="rId27"/>
    <p:sldId id="288" r:id="rId28"/>
    <p:sldId id="283" r:id="rId29"/>
    <p:sldId id="289" r:id="rId30"/>
    <p:sldId id="291" r:id="rId31"/>
    <p:sldId id="292" r:id="rId32"/>
    <p:sldId id="294" r:id="rId33"/>
    <p:sldId id="268" r:id="rId34"/>
    <p:sldId id="284" r:id="rId3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2" d="100"/>
        <a:sy n="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A3DAC53-561C-4A25-BDFD-8B5DD0284BEF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1D0387B-900A-4B48-97C8-59BC2E93B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52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0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8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1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4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9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4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6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6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8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3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6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70439-7C27-49AB-8E7A-9698CBB50964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0BA3A-9ED9-4B0B-AB80-96C15AB9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81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rct=j&amp;q=&amp;esrc=s&amp;source=images&amp;cd=&amp;ved=0ahUKEwjV4I_att_ZAhXO6FMKHXR9A6QQjRwIBg&amp;url=https://royal-chosen-race.com/archives/50084&amp;psig=AOvVaw0R9gxUnpPRIb0EwVKv78ds&amp;ust=152069094541362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google.com/url?sa=i&amp;rct=j&amp;q=&amp;esrc=s&amp;source=images&amp;cd=&amp;cad=rja&amp;uact=8&amp;ved=2ahUKEwj3htSKnoXaAhXP2VMKHTFcCaQQjRx6BAgAEAU&amp;url=http://zhsw.org/wap3/bencandy.php?fid%3D54%26id%3D722&amp;psig=AOvVaw02YUewce8K4Af_IPHxHDSE&amp;ust=152199032943952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gif"/><Relationship Id="rId4" Type="http://schemas.openxmlformats.org/officeDocument/2006/relationships/hyperlink" Target="https://www.google.com/url?sa=i&amp;rct=j&amp;q=&amp;esrc=s&amp;source=images&amp;cd=&amp;ved=2ahUKEwjClZffoIXaAhWQ7VMKHbK3C5oQjRx6BAgAEAU&amp;url=http://biblegeography.holylight.org.tw/index/condensedbible_map_detail?m_id%3D004&amp;psig=AOvVaw02YUewce8K4Af_IPHxHDSE&amp;ust=1521990329439525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7449692"/>
              </p:ext>
            </p:extLst>
          </p:nvPr>
        </p:nvGraphicFramePr>
        <p:xfrm>
          <a:off x="2" y="1610553"/>
          <a:ext cx="12191998" cy="4840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=""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=""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=""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=""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=""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="" xmlns:a16="http://schemas.microsoft.com/office/drawing/2014/main" val="3797316154"/>
                    </a:ext>
                  </a:extLst>
                </a:gridCol>
              </a:tblGrid>
              <a:tr h="592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創世記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出埃及記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利未記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民數記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申命記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0555524"/>
                  </a:ext>
                </a:extLst>
              </a:tr>
              <a:tr h="118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828054916"/>
                  </a:ext>
                </a:extLst>
              </a:tr>
              <a:tr h="1315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3600" b="1" i="0" u="none" strike="noStrike" kern="1200" baseline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525139"/>
                  </a:ext>
                </a:extLst>
              </a:tr>
              <a:tr h="1133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36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2894627"/>
                  </a:ext>
                </a:extLst>
              </a:tr>
              <a:tr h="592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3600" b="1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3600" b="1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3600" b="1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>
            <a:off x="15604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>
            <a:off x="3780182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>
            <a:off x="5970104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0" cy="484054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2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505232"/>
              </p:ext>
            </p:extLst>
          </p:nvPr>
        </p:nvGraphicFramePr>
        <p:xfrm>
          <a:off x="0" y="1219200"/>
          <a:ext cx="12192000" cy="5613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591">
                  <a:extLst>
                    <a:ext uri="{9D8B030D-6E8A-4147-A177-3AD203B41FA5}">
                      <a16:colId xmlns="" xmlns:a16="http://schemas.microsoft.com/office/drawing/2014/main" val="3930624618"/>
                    </a:ext>
                  </a:extLst>
                </a:gridCol>
                <a:gridCol w="1679713">
                  <a:extLst>
                    <a:ext uri="{9D8B030D-6E8A-4147-A177-3AD203B41FA5}">
                      <a16:colId xmlns="" xmlns:a16="http://schemas.microsoft.com/office/drawing/2014/main" val="3299143347"/>
                    </a:ext>
                  </a:extLst>
                </a:gridCol>
                <a:gridCol w="1749287">
                  <a:extLst>
                    <a:ext uri="{9D8B030D-6E8A-4147-A177-3AD203B41FA5}">
                      <a16:colId xmlns="" xmlns:a16="http://schemas.microsoft.com/office/drawing/2014/main" val="4077065977"/>
                    </a:ext>
                  </a:extLst>
                </a:gridCol>
                <a:gridCol w="1649896">
                  <a:extLst>
                    <a:ext uri="{9D8B030D-6E8A-4147-A177-3AD203B41FA5}">
                      <a16:colId xmlns="" xmlns:a16="http://schemas.microsoft.com/office/drawing/2014/main" val="2814136163"/>
                    </a:ext>
                  </a:extLst>
                </a:gridCol>
                <a:gridCol w="1272209">
                  <a:extLst>
                    <a:ext uri="{9D8B030D-6E8A-4147-A177-3AD203B41FA5}">
                      <a16:colId xmlns="" xmlns:a16="http://schemas.microsoft.com/office/drawing/2014/main" val="2153046432"/>
                    </a:ext>
                  </a:extLst>
                </a:gridCol>
                <a:gridCol w="1500808">
                  <a:extLst>
                    <a:ext uri="{9D8B030D-6E8A-4147-A177-3AD203B41FA5}">
                      <a16:colId xmlns="" xmlns:a16="http://schemas.microsoft.com/office/drawing/2014/main" val="3440724764"/>
                    </a:ext>
                  </a:extLst>
                </a:gridCol>
                <a:gridCol w="1321905">
                  <a:extLst>
                    <a:ext uri="{9D8B030D-6E8A-4147-A177-3AD203B41FA5}">
                      <a16:colId xmlns="" xmlns:a16="http://schemas.microsoft.com/office/drawing/2014/main" val="411157284"/>
                    </a:ext>
                  </a:extLst>
                </a:gridCol>
                <a:gridCol w="1318591">
                  <a:extLst>
                    <a:ext uri="{9D8B030D-6E8A-4147-A177-3AD203B41FA5}">
                      <a16:colId xmlns="" xmlns:a16="http://schemas.microsoft.com/office/drawing/2014/main" val="1640375667"/>
                    </a:ext>
                  </a:extLst>
                </a:gridCol>
              </a:tblGrid>
              <a:tr h="12954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8598512"/>
                  </a:ext>
                </a:extLst>
              </a:tr>
              <a:tr h="21082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="" xmlns:a16="http://schemas.microsoft.com/office/drawing/2014/main" val="4052154186"/>
                  </a:ext>
                </a:extLst>
              </a:tr>
              <a:tr h="49785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1~2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3~5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6~9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10~11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12~24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25~27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28~36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27~60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9043950"/>
                  </a:ext>
                </a:extLst>
              </a:tr>
              <a:tr h="76338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6867765"/>
                  </a:ext>
                </a:extLst>
              </a:tr>
              <a:tr h="76338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3FA9B3A0-EDBB-4237-AF50-BAB63E9ABB49}"/>
              </a:ext>
            </a:extLst>
          </p:cNvPr>
          <p:cNvCxnSpPr>
            <a:cxnSpLocks/>
          </p:cNvCxnSpPr>
          <p:nvPr/>
        </p:nvCxnSpPr>
        <p:spPr>
          <a:xfrm flipV="1">
            <a:off x="6771861" y="1219201"/>
            <a:ext cx="0" cy="5638799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4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5"/>
          <a:stretch/>
        </p:blipFill>
        <p:spPr bwMode="auto">
          <a:xfrm>
            <a:off x="1791478" y="0"/>
            <a:ext cx="8350898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148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193190"/>
              </p:ext>
            </p:extLst>
          </p:nvPr>
        </p:nvGraphicFramePr>
        <p:xfrm>
          <a:off x="221974" y="1460404"/>
          <a:ext cx="11748051" cy="5205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=""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=""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=""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70521203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43888578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053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312E5C-0EC8-402A-8A26-ECF8DC5D9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09105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書 亞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F1C4EEC-B140-4BBB-801C-44CDF5A67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65" y="1784645"/>
            <a:ext cx="11549270" cy="490438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約書亞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（部份是非尼哈或以利亞撒所補記）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1375B.C.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迦南的示劍（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24:25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神帶領以色列民進入迦南地得產業的信實。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以色列的產業。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鑰節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至于我、和我家、我们必定事奉耶和华。 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D6AB298D-916D-499F-932E-FF2060F4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60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515EFBE8-C684-4EB9-BC92-5CFF62E964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02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3ADC4A-2EA3-45B6-81E4-73AEF869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2939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約書亞其人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5436584-B363-4F7A-A84E-A3592B704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1" y="1639956"/>
            <a:ext cx="11350487" cy="514846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以法蓮支派，嫩的兒子（民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13:8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摩西就称嫩的儿子何西阿为约书亚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（民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13:16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軍隊的隊長，與亞瑪力人交戰（出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17:8-10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摩西的幫手，同登西乃山（出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24:12-14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十二探子中，與迦勒同有信心（民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14:6, 30, 38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摩西的繼任者（民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27:18, 22-23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領導百姓進入迦南地（申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31:23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平定迦南，分配土地（書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11:11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活到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110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歲死，葬於亭拿西拉（書</a:t>
            </a:r>
            <a:r>
              <a:rPr 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24:29</a:t>
            </a:r>
            <a:r>
              <a:rPr lang="zh-TW" altLang="en-US" sz="4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87ADE303-3CAD-433B-A1E7-900AF5D68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6560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0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xybk.fuyin.tv/Books/PI_Commentary-OTSurvey/images/IMAGE95.gif">
            <a:extLst>
              <a:ext uri="{FF2B5EF4-FFF2-40B4-BE49-F238E27FC236}">
                <a16:creationId xmlns="" xmlns:a16="http://schemas.microsoft.com/office/drawing/2014/main" id="{30E09C7E-BEBF-425B-AAF9-D6EA4E8E6F4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9"/>
          <a:stretch/>
        </p:blipFill>
        <p:spPr bwMode="auto">
          <a:xfrm>
            <a:off x="1510748" y="0"/>
            <a:ext cx="8716617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851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ericho13a">
            <a:extLst>
              <a:ext uri="{FF2B5EF4-FFF2-40B4-BE49-F238E27FC236}">
                <a16:creationId xmlns="" xmlns:a16="http://schemas.microsoft.com/office/drawing/2014/main" id="{F2CA9293-B8EE-414B-9F37-C06B8F65E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8"/>
          <a:stretch/>
        </p:blipFill>
        <p:spPr bwMode="auto">
          <a:xfrm>
            <a:off x="1043609" y="0"/>
            <a:ext cx="10078278" cy="62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>
            <a:extLst>
              <a:ext uri="{FF2B5EF4-FFF2-40B4-BE49-F238E27FC236}">
                <a16:creationId xmlns="" xmlns:a16="http://schemas.microsoft.com/office/drawing/2014/main" id="{70301008-06E8-4978-AD40-C96D0968F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7" y="6257926"/>
            <a:ext cx="119827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4000" dirty="0">
                <a:solidFill>
                  <a:srgbClr val="FFFF00"/>
                </a:solidFill>
                <a:ea typeface="SimHei" panose="02010609060101010101" pitchFamily="49" charset="-122"/>
              </a:rPr>
              <a:t>從耶利哥遺址眺望西山，兩探子曾至山上躲藏三天。</a:t>
            </a:r>
          </a:p>
        </p:txBody>
      </p:sp>
    </p:spTree>
    <p:extLst>
      <p:ext uri="{BB962C8B-B14F-4D97-AF65-F5344CB8AC3E}">
        <p14:creationId xmlns:p14="http://schemas.microsoft.com/office/powerpoint/2010/main" val="487723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A33FCC-BC10-4B12-A7A8-E52E3F21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兩種基督徒的分別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F10DD1D9-34A2-4B4D-A5BD-7D6C5F5FD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75297"/>
              </p:ext>
            </p:extLst>
          </p:nvPr>
        </p:nvGraphicFramePr>
        <p:xfrm>
          <a:off x="0" y="1431235"/>
          <a:ext cx="12192000" cy="5061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304">
                  <a:extLst>
                    <a:ext uri="{9D8B030D-6E8A-4147-A177-3AD203B41FA5}">
                      <a16:colId xmlns="" xmlns:a16="http://schemas.microsoft.com/office/drawing/2014/main" val="473066688"/>
                    </a:ext>
                  </a:extLst>
                </a:gridCol>
                <a:gridCol w="4661453">
                  <a:extLst>
                    <a:ext uri="{9D8B030D-6E8A-4147-A177-3AD203B41FA5}">
                      <a16:colId xmlns="" xmlns:a16="http://schemas.microsoft.com/office/drawing/2014/main" val="1190440160"/>
                    </a:ext>
                  </a:extLst>
                </a:gridCol>
                <a:gridCol w="5294243">
                  <a:extLst>
                    <a:ext uri="{9D8B030D-6E8A-4147-A177-3AD203B41FA5}">
                      <a16:colId xmlns="" xmlns:a16="http://schemas.microsoft.com/office/drawing/2014/main" val="4111576046"/>
                    </a:ext>
                  </a:extLst>
                </a:gridCol>
              </a:tblGrid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曠野的基督徒</a:t>
                      </a:r>
                      <a:endParaRPr lang="en-US" sz="48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迦南的基督徒</a:t>
                      </a:r>
                      <a:endParaRPr lang="en-US" sz="48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7110009"/>
                  </a:ext>
                </a:extLst>
              </a:tr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靈程</a:t>
                      </a:r>
                      <a:endParaRPr lang="en-US" sz="44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飄流、繞行、不長進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進入、建設、有成就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1442221807"/>
                  </a:ext>
                </a:extLst>
              </a:tr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靈命</a:t>
                      </a:r>
                      <a:endParaRPr lang="en-US" sz="44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帶有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”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埃及的惡習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”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除去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”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埃及的羞恥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” 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1861381247"/>
                  </a:ext>
                </a:extLst>
              </a:tr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靈糧</a:t>
                      </a:r>
                      <a:endParaRPr lang="en-US" sz="44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嗎哪、平淡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…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常埋怨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五穀、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丰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盛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…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常感恩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2881777850"/>
                  </a:ext>
                </a:extLst>
              </a:tr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靈戰</a:t>
                      </a:r>
                      <a:endParaRPr lang="en-US" sz="4400" b="1" kern="10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防守、挨打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攻取、征服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3170231969"/>
                  </a:ext>
                </a:extLst>
              </a:tr>
              <a:tr h="843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靈歷</a:t>
                      </a:r>
                      <a:endParaRPr lang="en-US" sz="4400" b="1" kern="1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僅僅得救，沒有得勝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不但得救、也得勝、得業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2231648653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904653" y="1431235"/>
            <a:ext cx="0" cy="506164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42457" y="1431235"/>
            <a:ext cx="0" cy="506164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863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185F7C-1F31-4993-87F5-207F881B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2817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 书 亚 记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789C55-5B24-42DD-A118-26D337B5E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6020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等到抬普天下主耶和华约柜的祭司把脚站在约但河水里、约但河的水、就是从上往下流的水、必然断绝、立起成垒。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百姓离开帐棚、要过约但河的时候、抬约柜的祭司、乃在百姓的前头、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他们到了约但河、脚一入水、（原来约但河水、在收割的日子、涨过两岸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那从上往下流的水、</a:t>
            </a:r>
            <a:r>
              <a:rPr lang="zh-CN" altLang="en-US" sz="3600" b="1" dirty="0">
                <a:solidFill>
                  <a:srgbClr val="66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便在极远之地、撒拉但旁的亚当城那里停住、立起成垒．那往亚拉巴的海、就是盐海、下流的水、全然断绝。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于是百姓在耶利哥的对面过去了。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抬耶和华约柜的祭司在约但河中的干地上站定．以色列众人都从干地上过去、直到国民尽都过了约但河。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18B6DB8F-4BBD-4377-A435-E788A913FA5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203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06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ap06">
            <a:extLst>
              <a:ext uri="{FF2B5EF4-FFF2-40B4-BE49-F238E27FC236}">
                <a16:creationId xmlns="" xmlns:a16="http://schemas.microsoft.com/office/drawing/2014/main" id="{B873EA31-E830-404B-B174-0052D4AB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Oval 3">
            <a:extLst>
              <a:ext uri="{FF2B5EF4-FFF2-40B4-BE49-F238E27FC236}">
                <a16:creationId xmlns="" xmlns:a16="http://schemas.microsoft.com/office/drawing/2014/main" id="{74A45F46-0B22-4DC4-9A97-DE3756DE8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4400" y="4597400"/>
            <a:ext cx="2286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8" name="Oval 4">
            <a:extLst>
              <a:ext uri="{FF2B5EF4-FFF2-40B4-BE49-F238E27FC236}">
                <a16:creationId xmlns="" xmlns:a16="http://schemas.microsoft.com/office/drawing/2014/main" id="{48E37E90-77D9-4807-A78B-790F962B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0" y="5243513"/>
            <a:ext cx="228600" cy="2286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9" name="Oval 5">
            <a:extLst>
              <a:ext uri="{FF2B5EF4-FFF2-40B4-BE49-F238E27FC236}">
                <a16:creationId xmlns="" xmlns:a16="http://schemas.microsoft.com/office/drawing/2014/main" id="{1C85471F-5FEE-4867-A609-19B8B1666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0" y="588963"/>
            <a:ext cx="228600" cy="2286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0" name="AutoShape 6">
            <a:extLst>
              <a:ext uri="{FF2B5EF4-FFF2-40B4-BE49-F238E27FC236}">
                <a16:creationId xmlns="" xmlns:a16="http://schemas.microsoft.com/office/drawing/2014/main" id="{0D3296CC-585A-499F-BBB3-DDA90700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36" y="4756151"/>
            <a:ext cx="1348203" cy="423862"/>
          </a:xfrm>
          <a:prstGeom prst="wedgeRectCallout">
            <a:avLst>
              <a:gd name="adj1" fmla="val 81222"/>
              <a:gd name="adj2" fmla="val -59245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耶利哥</a:t>
            </a:r>
          </a:p>
        </p:txBody>
      </p:sp>
      <p:sp>
        <p:nvSpPr>
          <p:cNvPr id="11271" name="AutoShape 7">
            <a:extLst>
              <a:ext uri="{FF2B5EF4-FFF2-40B4-BE49-F238E27FC236}">
                <a16:creationId xmlns="" xmlns:a16="http://schemas.microsoft.com/office/drawing/2014/main" id="{97D1D8ED-7B2C-43B2-AD80-F5F631394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326" y="741364"/>
            <a:ext cx="1100344" cy="508000"/>
          </a:xfrm>
          <a:prstGeom prst="wedgeRectCallout">
            <a:avLst>
              <a:gd name="adj1" fmla="val -85389"/>
              <a:gd name="adj2" fmla="val -44537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亞當</a:t>
            </a:r>
          </a:p>
        </p:txBody>
      </p:sp>
      <p:sp>
        <p:nvSpPr>
          <p:cNvPr id="11272" name="AutoShape 8">
            <a:extLst>
              <a:ext uri="{FF2B5EF4-FFF2-40B4-BE49-F238E27FC236}">
                <a16:creationId xmlns="" xmlns:a16="http://schemas.microsoft.com/office/drawing/2014/main" id="{AEFD9DC6-B758-4843-A359-7980922FA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1174" y="5373550"/>
            <a:ext cx="935522" cy="480597"/>
          </a:xfrm>
          <a:prstGeom prst="wedgeRectCallout">
            <a:avLst>
              <a:gd name="adj1" fmla="val -85389"/>
              <a:gd name="adj2" fmla="val -44537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什亭</a:t>
            </a:r>
          </a:p>
        </p:txBody>
      </p:sp>
      <p:sp>
        <p:nvSpPr>
          <p:cNvPr id="11273" name="Freeform 9">
            <a:extLst>
              <a:ext uri="{FF2B5EF4-FFF2-40B4-BE49-F238E27FC236}">
                <a16:creationId xmlns="" xmlns:a16="http://schemas.microsoft.com/office/drawing/2014/main" id="{E0677AAB-343A-4AC6-8DF6-17B432F65B9D}"/>
              </a:ext>
            </a:extLst>
          </p:cNvPr>
          <p:cNvSpPr>
            <a:spLocks/>
          </p:cNvSpPr>
          <p:nvPr/>
        </p:nvSpPr>
        <p:spPr bwMode="auto">
          <a:xfrm>
            <a:off x="7467601" y="4729163"/>
            <a:ext cx="1254125" cy="679450"/>
          </a:xfrm>
          <a:custGeom>
            <a:avLst/>
            <a:gdLst>
              <a:gd name="T0" fmla="*/ 1254125 w 790"/>
              <a:gd name="T1" fmla="*/ 679450 h 428"/>
              <a:gd name="T2" fmla="*/ 652463 w 790"/>
              <a:gd name="T3" fmla="*/ 247650 h 428"/>
              <a:gd name="T4" fmla="*/ 0 w 790"/>
              <a:gd name="T5" fmla="*/ 0 h 4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90" h="428">
                <a:moveTo>
                  <a:pt x="790" y="428"/>
                </a:moveTo>
                <a:cubicBezTo>
                  <a:pt x="666" y="327"/>
                  <a:pt x="543" y="227"/>
                  <a:pt x="411" y="156"/>
                </a:cubicBezTo>
                <a:cubicBezTo>
                  <a:pt x="279" y="85"/>
                  <a:pt x="139" y="42"/>
                  <a:pt x="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Freeform 10">
            <a:extLst>
              <a:ext uri="{FF2B5EF4-FFF2-40B4-BE49-F238E27FC236}">
                <a16:creationId xmlns="" xmlns:a16="http://schemas.microsoft.com/office/drawing/2014/main" id="{D609FC13-6136-45C5-8B0D-E63352E3D476}"/>
              </a:ext>
            </a:extLst>
          </p:cNvPr>
          <p:cNvSpPr>
            <a:spLocks/>
          </p:cNvSpPr>
          <p:nvPr/>
        </p:nvSpPr>
        <p:spPr bwMode="auto">
          <a:xfrm>
            <a:off x="6850063" y="1"/>
            <a:ext cx="741362" cy="6557963"/>
          </a:xfrm>
          <a:custGeom>
            <a:avLst/>
            <a:gdLst>
              <a:gd name="T0" fmla="*/ 722312 w 467"/>
              <a:gd name="T1" fmla="*/ 6557963 h 4131"/>
              <a:gd name="T2" fmla="*/ 722312 w 467"/>
              <a:gd name="T3" fmla="*/ 6427788 h 4131"/>
              <a:gd name="T4" fmla="*/ 604837 w 467"/>
              <a:gd name="T5" fmla="*/ 6296025 h 4131"/>
              <a:gd name="T6" fmla="*/ 630237 w 467"/>
              <a:gd name="T7" fmla="*/ 6048375 h 4131"/>
              <a:gd name="T8" fmla="*/ 577850 w 467"/>
              <a:gd name="T9" fmla="*/ 5838825 h 4131"/>
              <a:gd name="T10" fmla="*/ 525462 w 467"/>
              <a:gd name="T11" fmla="*/ 5708650 h 4131"/>
              <a:gd name="T12" fmla="*/ 565150 w 467"/>
              <a:gd name="T13" fmla="*/ 5538788 h 4131"/>
              <a:gd name="T14" fmla="*/ 592137 w 467"/>
              <a:gd name="T15" fmla="*/ 5303838 h 4131"/>
              <a:gd name="T16" fmla="*/ 487362 w 467"/>
              <a:gd name="T17" fmla="*/ 5173663 h 4131"/>
              <a:gd name="T18" fmla="*/ 434975 w 467"/>
              <a:gd name="T19" fmla="*/ 5081588 h 4131"/>
              <a:gd name="T20" fmla="*/ 434975 w 467"/>
              <a:gd name="T21" fmla="*/ 4964113 h 4131"/>
              <a:gd name="T22" fmla="*/ 592137 w 467"/>
              <a:gd name="T23" fmla="*/ 4859338 h 4131"/>
              <a:gd name="T24" fmla="*/ 592137 w 467"/>
              <a:gd name="T25" fmla="*/ 4651375 h 4131"/>
              <a:gd name="T26" fmla="*/ 473075 w 467"/>
              <a:gd name="T27" fmla="*/ 4467225 h 4131"/>
              <a:gd name="T28" fmla="*/ 382587 w 467"/>
              <a:gd name="T29" fmla="*/ 4349750 h 4131"/>
              <a:gd name="T30" fmla="*/ 290512 w 467"/>
              <a:gd name="T31" fmla="*/ 4037013 h 4131"/>
              <a:gd name="T32" fmla="*/ 422275 w 467"/>
              <a:gd name="T33" fmla="*/ 3684588 h 4131"/>
              <a:gd name="T34" fmla="*/ 577850 w 467"/>
              <a:gd name="T35" fmla="*/ 3632200 h 4131"/>
              <a:gd name="T36" fmla="*/ 592137 w 467"/>
              <a:gd name="T37" fmla="*/ 3344863 h 4131"/>
              <a:gd name="T38" fmla="*/ 525462 w 467"/>
              <a:gd name="T39" fmla="*/ 3057525 h 4131"/>
              <a:gd name="T40" fmla="*/ 500062 w 467"/>
              <a:gd name="T41" fmla="*/ 2835275 h 4131"/>
              <a:gd name="T42" fmla="*/ 407987 w 467"/>
              <a:gd name="T43" fmla="*/ 2770188 h 4131"/>
              <a:gd name="T44" fmla="*/ 447675 w 467"/>
              <a:gd name="T45" fmla="*/ 2586038 h 4131"/>
              <a:gd name="T46" fmla="*/ 330200 w 467"/>
              <a:gd name="T47" fmla="*/ 2390775 h 4131"/>
              <a:gd name="T48" fmla="*/ 330200 w 467"/>
              <a:gd name="T49" fmla="*/ 2273300 h 4131"/>
              <a:gd name="T50" fmla="*/ 238125 w 467"/>
              <a:gd name="T51" fmla="*/ 2143125 h 4131"/>
              <a:gd name="T52" fmla="*/ 120650 w 467"/>
              <a:gd name="T53" fmla="*/ 1908175 h 4131"/>
              <a:gd name="T54" fmla="*/ 30162 w 467"/>
              <a:gd name="T55" fmla="*/ 1685925 h 4131"/>
              <a:gd name="T56" fmla="*/ 304800 w 467"/>
              <a:gd name="T57" fmla="*/ 1476375 h 4131"/>
              <a:gd name="T58" fmla="*/ 252412 w 467"/>
              <a:gd name="T59" fmla="*/ 1306513 h 4131"/>
              <a:gd name="T60" fmla="*/ 304800 w 467"/>
              <a:gd name="T61" fmla="*/ 1149350 h 4131"/>
              <a:gd name="T62" fmla="*/ 512762 w 467"/>
              <a:gd name="T63" fmla="*/ 1058863 h 4131"/>
              <a:gd name="T64" fmla="*/ 473075 w 467"/>
              <a:gd name="T65" fmla="*/ 862013 h 4131"/>
              <a:gd name="T66" fmla="*/ 447675 w 467"/>
              <a:gd name="T67" fmla="*/ 731838 h 4131"/>
              <a:gd name="T68" fmla="*/ 355600 w 467"/>
              <a:gd name="T69" fmla="*/ 601663 h 4131"/>
              <a:gd name="T70" fmla="*/ 395287 w 467"/>
              <a:gd name="T71" fmla="*/ 404813 h 4131"/>
              <a:gd name="T72" fmla="*/ 512762 w 467"/>
              <a:gd name="T73" fmla="*/ 314325 h 4131"/>
              <a:gd name="T74" fmla="*/ 604837 w 467"/>
              <a:gd name="T75" fmla="*/ 169863 h 4131"/>
              <a:gd name="T76" fmla="*/ 473075 w 467"/>
              <a:gd name="T77" fmla="*/ 0 h 413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467" h="4131">
                <a:moveTo>
                  <a:pt x="455" y="4131"/>
                </a:moveTo>
                <a:cubicBezTo>
                  <a:pt x="461" y="4103"/>
                  <a:pt x="467" y="4076"/>
                  <a:pt x="455" y="4049"/>
                </a:cubicBezTo>
                <a:cubicBezTo>
                  <a:pt x="443" y="4022"/>
                  <a:pt x="391" y="4006"/>
                  <a:pt x="381" y="3966"/>
                </a:cubicBezTo>
                <a:cubicBezTo>
                  <a:pt x="371" y="3926"/>
                  <a:pt x="400" y="3858"/>
                  <a:pt x="397" y="3810"/>
                </a:cubicBezTo>
                <a:cubicBezTo>
                  <a:pt x="394" y="3762"/>
                  <a:pt x="375" y="3714"/>
                  <a:pt x="364" y="3678"/>
                </a:cubicBezTo>
                <a:cubicBezTo>
                  <a:pt x="353" y="3642"/>
                  <a:pt x="332" y="3627"/>
                  <a:pt x="331" y="3596"/>
                </a:cubicBezTo>
                <a:cubicBezTo>
                  <a:pt x="330" y="3565"/>
                  <a:pt x="349" y="3531"/>
                  <a:pt x="356" y="3489"/>
                </a:cubicBezTo>
                <a:cubicBezTo>
                  <a:pt x="363" y="3447"/>
                  <a:pt x="381" y="3379"/>
                  <a:pt x="373" y="3341"/>
                </a:cubicBezTo>
                <a:cubicBezTo>
                  <a:pt x="365" y="3303"/>
                  <a:pt x="323" y="3282"/>
                  <a:pt x="307" y="3259"/>
                </a:cubicBezTo>
                <a:cubicBezTo>
                  <a:pt x="291" y="3236"/>
                  <a:pt x="279" y="3223"/>
                  <a:pt x="274" y="3201"/>
                </a:cubicBezTo>
                <a:cubicBezTo>
                  <a:pt x="269" y="3179"/>
                  <a:pt x="258" y="3150"/>
                  <a:pt x="274" y="3127"/>
                </a:cubicBezTo>
                <a:cubicBezTo>
                  <a:pt x="290" y="3104"/>
                  <a:pt x="357" y="3094"/>
                  <a:pt x="373" y="3061"/>
                </a:cubicBezTo>
                <a:cubicBezTo>
                  <a:pt x="389" y="3028"/>
                  <a:pt x="385" y="2971"/>
                  <a:pt x="373" y="2930"/>
                </a:cubicBezTo>
                <a:cubicBezTo>
                  <a:pt x="361" y="2889"/>
                  <a:pt x="320" y="2846"/>
                  <a:pt x="298" y="2814"/>
                </a:cubicBezTo>
                <a:cubicBezTo>
                  <a:pt x="276" y="2782"/>
                  <a:pt x="260" y="2785"/>
                  <a:pt x="241" y="2740"/>
                </a:cubicBezTo>
                <a:cubicBezTo>
                  <a:pt x="222" y="2695"/>
                  <a:pt x="179" y="2613"/>
                  <a:pt x="183" y="2543"/>
                </a:cubicBezTo>
                <a:cubicBezTo>
                  <a:pt x="187" y="2473"/>
                  <a:pt x="236" y="2363"/>
                  <a:pt x="266" y="2321"/>
                </a:cubicBezTo>
                <a:cubicBezTo>
                  <a:pt x="296" y="2279"/>
                  <a:pt x="346" y="2324"/>
                  <a:pt x="364" y="2288"/>
                </a:cubicBezTo>
                <a:cubicBezTo>
                  <a:pt x="382" y="2252"/>
                  <a:pt x="378" y="2167"/>
                  <a:pt x="373" y="2107"/>
                </a:cubicBezTo>
                <a:cubicBezTo>
                  <a:pt x="368" y="2047"/>
                  <a:pt x="341" y="1979"/>
                  <a:pt x="331" y="1926"/>
                </a:cubicBezTo>
                <a:cubicBezTo>
                  <a:pt x="321" y="1873"/>
                  <a:pt x="327" y="1816"/>
                  <a:pt x="315" y="1786"/>
                </a:cubicBezTo>
                <a:cubicBezTo>
                  <a:pt x="303" y="1756"/>
                  <a:pt x="262" y="1771"/>
                  <a:pt x="257" y="1745"/>
                </a:cubicBezTo>
                <a:cubicBezTo>
                  <a:pt x="252" y="1719"/>
                  <a:pt x="290" y="1669"/>
                  <a:pt x="282" y="1629"/>
                </a:cubicBezTo>
                <a:cubicBezTo>
                  <a:pt x="274" y="1589"/>
                  <a:pt x="220" y="1539"/>
                  <a:pt x="208" y="1506"/>
                </a:cubicBezTo>
                <a:cubicBezTo>
                  <a:pt x="196" y="1473"/>
                  <a:pt x="218" y="1458"/>
                  <a:pt x="208" y="1432"/>
                </a:cubicBezTo>
                <a:cubicBezTo>
                  <a:pt x="198" y="1406"/>
                  <a:pt x="172" y="1388"/>
                  <a:pt x="150" y="1350"/>
                </a:cubicBezTo>
                <a:cubicBezTo>
                  <a:pt x="128" y="1312"/>
                  <a:pt x="98" y="1250"/>
                  <a:pt x="76" y="1202"/>
                </a:cubicBezTo>
                <a:cubicBezTo>
                  <a:pt x="54" y="1154"/>
                  <a:pt x="0" y="1107"/>
                  <a:pt x="19" y="1062"/>
                </a:cubicBezTo>
                <a:cubicBezTo>
                  <a:pt x="38" y="1017"/>
                  <a:pt x="169" y="970"/>
                  <a:pt x="192" y="930"/>
                </a:cubicBezTo>
                <a:cubicBezTo>
                  <a:pt x="215" y="890"/>
                  <a:pt x="159" y="857"/>
                  <a:pt x="159" y="823"/>
                </a:cubicBezTo>
                <a:cubicBezTo>
                  <a:pt x="159" y="789"/>
                  <a:pt x="165" y="750"/>
                  <a:pt x="192" y="724"/>
                </a:cubicBezTo>
                <a:cubicBezTo>
                  <a:pt x="219" y="698"/>
                  <a:pt x="305" y="697"/>
                  <a:pt x="323" y="667"/>
                </a:cubicBezTo>
                <a:cubicBezTo>
                  <a:pt x="341" y="637"/>
                  <a:pt x="305" y="577"/>
                  <a:pt x="298" y="543"/>
                </a:cubicBezTo>
                <a:cubicBezTo>
                  <a:pt x="291" y="509"/>
                  <a:pt x="294" y="488"/>
                  <a:pt x="282" y="461"/>
                </a:cubicBezTo>
                <a:cubicBezTo>
                  <a:pt x="270" y="434"/>
                  <a:pt x="229" y="413"/>
                  <a:pt x="224" y="379"/>
                </a:cubicBezTo>
                <a:cubicBezTo>
                  <a:pt x="219" y="345"/>
                  <a:pt x="233" y="285"/>
                  <a:pt x="249" y="255"/>
                </a:cubicBezTo>
                <a:cubicBezTo>
                  <a:pt x="265" y="225"/>
                  <a:pt x="301" y="223"/>
                  <a:pt x="323" y="198"/>
                </a:cubicBezTo>
                <a:cubicBezTo>
                  <a:pt x="345" y="173"/>
                  <a:pt x="385" y="140"/>
                  <a:pt x="381" y="107"/>
                </a:cubicBezTo>
                <a:cubicBezTo>
                  <a:pt x="377" y="74"/>
                  <a:pt x="312" y="11"/>
                  <a:pt x="298" y="0"/>
                </a:cubicBezTo>
              </a:path>
            </a:pathLst>
          </a:custGeom>
          <a:noFill/>
          <a:ln w="762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Freeform 11">
            <a:extLst>
              <a:ext uri="{FF2B5EF4-FFF2-40B4-BE49-F238E27FC236}">
                <a16:creationId xmlns="" xmlns:a16="http://schemas.microsoft.com/office/drawing/2014/main" id="{648A670C-CD2E-4401-B089-CAC0C1BC2650}"/>
              </a:ext>
            </a:extLst>
          </p:cNvPr>
          <p:cNvSpPr>
            <a:spLocks/>
          </p:cNvSpPr>
          <p:nvPr/>
        </p:nvSpPr>
        <p:spPr bwMode="auto">
          <a:xfrm>
            <a:off x="6850063" y="862013"/>
            <a:ext cx="614362" cy="3898900"/>
          </a:xfrm>
          <a:custGeom>
            <a:avLst/>
            <a:gdLst>
              <a:gd name="T0" fmla="*/ 608012 w 387"/>
              <a:gd name="T1" fmla="*/ 3898900 h 2456"/>
              <a:gd name="T2" fmla="*/ 592137 w 387"/>
              <a:gd name="T3" fmla="*/ 3789363 h 2456"/>
              <a:gd name="T4" fmla="*/ 473075 w 387"/>
              <a:gd name="T5" fmla="*/ 3605213 h 2456"/>
              <a:gd name="T6" fmla="*/ 382587 w 387"/>
              <a:gd name="T7" fmla="*/ 3487738 h 2456"/>
              <a:gd name="T8" fmla="*/ 290512 w 387"/>
              <a:gd name="T9" fmla="*/ 3175000 h 2456"/>
              <a:gd name="T10" fmla="*/ 422275 w 387"/>
              <a:gd name="T11" fmla="*/ 2822575 h 2456"/>
              <a:gd name="T12" fmla="*/ 577850 w 387"/>
              <a:gd name="T13" fmla="*/ 2770188 h 2456"/>
              <a:gd name="T14" fmla="*/ 592137 w 387"/>
              <a:gd name="T15" fmla="*/ 2482850 h 2456"/>
              <a:gd name="T16" fmla="*/ 525462 w 387"/>
              <a:gd name="T17" fmla="*/ 2195513 h 2456"/>
              <a:gd name="T18" fmla="*/ 500062 w 387"/>
              <a:gd name="T19" fmla="*/ 1973263 h 2456"/>
              <a:gd name="T20" fmla="*/ 407987 w 387"/>
              <a:gd name="T21" fmla="*/ 1908175 h 2456"/>
              <a:gd name="T22" fmla="*/ 447675 w 387"/>
              <a:gd name="T23" fmla="*/ 1724025 h 2456"/>
              <a:gd name="T24" fmla="*/ 330200 w 387"/>
              <a:gd name="T25" fmla="*/ 1528763 h 2456"/>
              <a:gd name="T26" fmla="*/ 330200 w 387"/>
              <a:gd name="T27" fmla="*/ 1411288 h 2456"/>
              <a:gd name="T28" fmla="*/ 238125 w 387"/>
              <a:gd name="T29" fmla="*/ 1281113 h 2456"/>
              <a:gd name="T30" fmla="*/ 120650 w 387"/>
              <a:gd name="T31" fmla="*/ 1046163 h 2456"/>
              <a:gd name="T32" fmla="*/ 30162 w 387"/>
              <a:gd name="T33" fmla="*/ 823913 h 2456"/>
              <a:gd name="T34" fmla="*/ 304800 w 387"/>
              <a:gd name="T35" fmla="*/ 614363 h 2456"/>
              <a:gd name="T36" fmla="*/ 252412 w 387"/>
              <a:gd name="T37" fmla="*/ 444500 h 2456"/>
              <a:gd name="T38" fmla="*/ 304800 w 387"/>
              <a:gd name="T39" fmla="*/ 287338 h 2456"/>
              <a:gd name="T40" fmla="*/ 512762 w 387"/>
              <a:gd name="T41" fmla="*/ 196850 h 2456"/>
              <a:gd name="T42" fmla="*/ 473075 w 387"/>
              <a:gd name="T43" fmla="*/ 0 h 245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87" h="2456">
                <a:moveTo>
                  <a:pt x="383" y="2456"/>
                </a:moveTo>
                <a:cubicBezTo>
                  <a:pt x="381" y="2445"/>
                  <a:pt x="387" y="2418"/>
                  <a:pt x="373" y="2387"/>
                </a:cubicBezTo>
                <a:cubicBezTo>
                  <a:pt x="359" y="2356"/>
                  <a:pt x="320" y="2303"/>
                  <a:pt x="298" y="2271"/>
                </a:cubicBezTo>
                <a:cubicBezTo>
                  <a:pt x="276" y="2239"/>
                  <a:pt x="260" y="2242"/>
                  <a:pt x="241" y="2197"/>
                </a:cubicBezTo>
                <a:cubicBezTo>
                  <a:pt x="222" y="2152"/>
                  <a:pt x="179" y="2070"/>
                  <a:pt x="183" y="2000"/>
                </a:cubicBezTo>
                <a:cubicBezTo>
                  <a:pt x="187" y="1930"/>
                  <a:pt x="236" y="1820"/>
                  <a:pt x="266" y="1778"/>
                </a:cubicBezTo>
                <a:cubicBezTo>
                  <a:pt x="296" y="1736"/>
                  <a:pt x="346" y="1781"/>
                  <a:pt x="364" y="1745"/>
                </a:cubicBezTo>
                <a:cubicBezTo>
                  <a:pt x="382" y="1709"/>
                  <a:pt x="378" y="1624"/>
                  <a:pt x="373" y="1564"/>
                </a:cubicBezTo>
                <a:cubicBezTo>
                  <a:pt x="368" y="1504"/>
                  <a:pt x="341" y="1436"/>
                  <a:pt x="331" y="1383"/>
                </a:cubicBezTo>
                <a:cubicBezTo>
                  <a:pt x="321" y="1330"/>
                  <a:pt x="327" y="1273"/>
                  <a:pt x="315" y="1243"/>
                </a:cubicBezTo>
                <a:cubicBezTo>
                  <a:pt x="303" y="1213"/>
                  <a:pt x="262" y="1228"/>
                  <a:pt x="257" y="1202"/>
                </a:cubicBezTo>
                <a:cubicBezTo>
                  <a:pt x="252" y="1176"/>
                  <a:pt x="290" y="1126"/>
                  <a:pt x="282" y="1086"/>
                </a:cubicBezTo>
                <a:cubicBezTo>
                  <a:pt x="274" y="1046"/>
                  <a:pt x="220" y="996"/>
                  <a:pt x="208" y="963"/>
                </a:cubicBezTo>
                <a:cubicBezTo>
                  <a:pt x="196" y="930"/>
                  <a:pt x="218" y="915"/>
                  <a:pt x="208" y="889"/>
                </a:cubicBezTo>
                <a:cubicBezTo>
                  <a:pt x="198" y="863"/>
                  <a:pt x="172" y="845"/>
                  <a:pt x="150" y="807"/>
                </a:cubicBezTo>
                <a:cubicBezTo>
                  <a:pt x="128" y="769"/>
                  <a:pt x="98" y="707"/>
                  <a:pt x="76" y="659"/>
                </a:cubicBezTo>
                <a:cubicBezTo>
                  <a:pt x="54" y="611"/>
                  <a:pt x="0" y="564"/>
                  <a:pt x="19" y="519"/>
                </a:cubicBezTo>
                <a:cubicBezTo>
                  <a:pt x="38" y="474"/>
                  <a:pt x="169" y="427"/>
                  <a:pt x="192" y="387"/>
                </a:cubicBezTo>
                <a:cubicBezTo>
                  <a:pt x="215" y="347"/>
                  <a:pt x="159" y="314"/>
                  <a:pt x="159" y="280"/>
                </a:cubicBezTo>
                <a:cubicBezTo>
                  <a:pt x="159" y="246"/>
                  <a:pt x="165" y="207"/>
                  <a:pt x="192" y="181"/>
                </a:cubicBezTo>
                <a:cubicBezTo>
                  <a:pt x="219" y="155"/>
                  <a:pt x="305" y="154"/>
                  <a:pt x="323" y="124"/>
                </a:cubicBezTo>
                <a:cubicBezTo>
                  <a:pt x="341" y="94"/>
                  <a:pt x="302" y="21"/>
                  <a:pt x="298" y="0"/>
                </a:cubicBezTo>
              </a:path>
            </a:pathLst>
          </a:custGeom>
          <a:noFill/>
          <a:ln w="76200" cmpd="sng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Freeform 12">
            <a:extLst>
              <a:ext uri="{FF2B5EF4-FFF2-40B4-BE49-F238E27FC236}">
                <a16:creationId xmlns="" xmlns:a16="http://schemas.microsoft.com/office/drawing/2014/main" id="{DA9301D8-F049-49F5-984D-B8A1062E6806}"/>
              </a:ext>
            </a:extLst>
          </p:cNvPr>
          <p:cNvSpPr>
            <a:spLocks/>
          </p:cNvSpPr>
          <p:nvPr/>
        </p:nvSpPr>
        <p:spPr bwMode="auto">
          <a:xfrm>
            <a:off x="7259639" y="4756151"/>
            <a:ext cx="331787" cy="1801813"/>
          </a:xfrm>
          <a:custGeom>
            <a:avLst/>
            <a:gdLst>
              <a:gd name="T0" fmla="*/ 312737 w 209"/>
              <a:gd name="T1" fmla="*/ 1801813 h 1135"/>
              <a:gd name="T2" fmla="*/ 312737 w 209"/>
              <a:gd name="T3" fmla="*/ 1671638 h 1135"/>
              <a:gd name="T4" fmla="*/ 195262 w 209"/>
              <a:gd name="T5" fmla="*/ 1539875 h 1135"/>
              <a:gd name="T6" fmla="*/ 220662 w 209"/>
              <a:gd name="T7" fmla="*/ 1292225 h 1135"/>
              <a:gd name="T8" fmla="*/ 168275 w 209"/>
              <a:gd name="T9" fmla="*/ 1082675 h 1135"/>
              <a:gd name="T10" fmla="*/ 115887 w 209"/>
              <a:gd name="T11" fmla="*/ 952500 h 1135"/>
              <a:gd name="T12" fmla="*/ 155575 w 209"/>
              <a:gd name="T13" fmla="*/ 782638 h 1135"/>
              <a:gd name="T14" fmla="*/ 182562 w 209"/>
              <a:gd name="T15" fmla="*/ 547688 h 1135"/>
              <a:gd name="T16" fmla="*/ 77787 w 209"/>
              <a:gd name="T17" fmla="*/ 417513 h 1135"/>
              <a:gd name="T18" fmla="*/ 25400 w 209"/>
              <a:gd name="T19" fmla="*/ 325438 h 1135"/>
              <a:gd name="T20" fmla="*/ 25400 w 209"/>
              <a:gd name="T21" fmla="*/ 207963 h 1135"/>
              <a:gd name="T22" fmla="*/ 182562 w 209"/>
              <a:gd name="T23" fmla="*/ 103188 h 1135"/>
              <a:gd name="T24" fmla="*/ 203200 w 209"/>
              <a:gd name="T25" fmla="*/ 0 h 11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9" h="1135">
                <a:moveTo>
                  <a:pt x="197" y="1135"/>
                </a:moveTo>
                <a:cubicBezTo>
                  <a:pt x="203" y="1107"/>
                  <a:pt x="209" y="1080"/>
                  <a:pt x="197" y="1053"/>
                </a:cubicBezTo>
                <a:cubicBezTo>
                  <a:pt x="185" y="1026"/>
                  <a:pt x="133" y="1010"/>
                  <a:pt x="123" y="970"/>
                </a:cubicBezTo>
                <a:cubicBezTo>
                  <a:pt x="113" y="930"/>
                  <a:pt x="142" y="862"/>
                  <a:pt x="139" y="814"/>
                </a:cubicBezTo>
                <a:cubicBezTo>
                  <a:pt x="136" y="766"/>
                  <a:pt x="117" y="718"/>
                  <a:pt x="106" y="682"/>
                </a:cubicBezTo>
                <a:cubicBezTo>
                  <a:pt x="95" y="646"/>
                  <a:pt x="74" y="631"/>
                  <a:pt x="73" y="600"/>
                </a:cubicBezTo>
                <a:cubicBezTo>
                  <a:pt x="72" y="569"/>
                  <a:pt x="91" y="535"/>
                  <a:pt x="98" y="493"/>
                </a:cubicBezTo>
                <a:cubicBezTo>
                  <a:pt x="105" y="451"/>
                  <a:pt x="123" y="383"/>
                  <a:pt x="115" y="345"/>
                </a:cubicBezTo>
                <a:cubicBezTo>
                  <a:pt x="107" y="307"/>
                  <a:pt x="65" y="286"/>
                  <a:pt x="49" y="263"/>
                </a:cubicBezTo>
                <a:cubicBezTo>
                  <a:pt x="33" y="240"/>
                  <a:pt x="21" y="227"/>
                  <a:pt x="16" y="205"/>
                </a:cubicBezTo>
                <a:cubicBezTo>
                  <a:pt x="11" y="183"/>
                  <a:pt x="0" y="154"/>
                  <a:pt x="16" y="131"/>
                </a:cubicBezTo>
                <a:cubicBezTo>
                  <a:pt x="32" y="108"/>
                  <a:pt x="96" y="87"/>
                  <a:pt x="115" y="65"/>
                </a:cubicBezTo>
                <a:cubicBezTo>
                  <a:pt x="134" y="43"/>
                  <a:pt x="125" y="14"/>
                  <a:pt x="128" y="0"/>
                </a:cubicBezTo>
              </a:path>
            </a:pathLst>
          </a:custGeom>
          <a:noFill/>
          <a:ln w="76200" cmpd="sng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AutoShape 13">
            <a:extLst>
              <a:ext uri="{FF2B5EF4-FFF2-40B4-BE49-F238E27FC236}">
                <a16:creationId xmlns="" xmlns:a16="http://schemas.microsoft.com/office/drawing/2014/main" id="{FD12E36F-28B2-4294-93F1-562B5B61C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7701" y="6116638"/>
            <a:ext cx="1133473" cy="508000"/>
          </a:xfrm>
          <a:prstGeom prst="wedgeRectCallout">
            <a:avLst>
              <a:gd name="adj1" fmla="val -93648"/>
              <a:gd name="adj2" fmla="val 69690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3200" dirty="0">
                <a:ea typeface="SimHei" panose="02010609060101010101" pitchFamily="49" charset="-122"/>
              </a:rPr>
              <a:t>鹽海</a:t>
            </a:r>
          </a:p>
        </p:txBody>
      </p:sp>
      <p:sp>
        <p:nvSpPr>
          <p:cNvPr id="11278" name="AutoShape 14">
            <a:extLst>
              <a:ext uri="{FF2B5EF4-FFF2-40B4-BE49-F238E27FC236}">
                <a16:creationId xmlns="" xmlns:a16="http://schemas.microsoft.com/office/drawing/2014/main" id="{D5D4F90A-5295-453C-ADCC-52A809C59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7026" y="2749550"/>
            <a:ext cx="1454148" cy="508000"/>
          </a:xfrm>
          <a:prstGeom prst="wedgeRectCallout">
            <a:avLst>
              <a:gd name="adj1" fmla="val -93190"/>
              <a:gd name="adj2" fmla="val 46875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ea typeface="SimHei" panose="02010609060101010101" pitchFamily="49" charset="-122"/>
              </a:rPr>
              <a:t>約但河</a:t>
            </a:r>
          </a:p>
        </p:txBody>
      </p:sp>
      <p:sp>
        <p:nvSpPr>
          <p:cNvPr id="11279" name="Text Box 15">
            <a:extLst>
              <a:ext uri="{FF2B5EF4-FFF2-40B4-BE49-F238E27FC236}">
                <a16:creationId xmlns="" xmlns:a16="http://schemas.microsoft.com/office/drawing/2014/main" id="{49D337F2-4534-440E-A22B-B96D92629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0201" y="3319464"/>
            <a:ext cx="2339102" cy="179126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春季下雨加上</a:t>
            </a:r>
          </a:p>
          <a:p>
            <a:pPr eaLnBrk="1" hangingPunct="1">
              <a:spcAft>
                <a:spcPct val="20000"/>
              </a:spcAft>
            </a:pPr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上游高山融雪，</a:t>
            </a:r>
          </a:p>
          <a:p>
            <a:pPr eaLnBrk="1" hangingPunct="1">
              <a:spcAft>
                <a:spcPct val="20000"/>
              </a:spcAft>
            </a:pPr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下游河面最寬處</a:t>
            </a:r>
          </a:p>
          <a:p>
            <a:pPr eaLnBrk="1" hangingPunct="1">
              <a:spcAft>
                <a:spcPct val="20000"/>
              </a:spcAft>
            </a:pPr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可達一公里。</a:t>
            </a:r>
          </a:p>
        </p:txBody>
      </p:sp>
      <p:sp>
        <p:nvSpPr>
          <p:cNvPr id="18" name="Oval 4">
            <a:extLst>
              <a:ext uri="{FF2B5EF4-FFF2-40B4-BE49-F238E27FC236}">
                <a16:creationId xmlns="" xmlns:a16="http://schemas.microsoft.com/office/drawing/2014/main" id="{48E37E90-77D9-4807-A78B-790F962B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3986494"/>
            <a:ext cx="228600" cy="2286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AutoShape 13"/>
          <p:cNvSpPr>
            <a:spLocks noChangeArrowheads="1"/>
          </p:cNvSpPr>
          <p:nvPr/>
        </p:nvSpPr>
        <p:spPr bwMode="auto">
          <a:xfrm>
            <a:off x="5850294" y="3257550"/>
            <a:ext cx="996593" cy="439739"/>
          </a:xfrm>
          <a:prstGeom prst="wedgeRectCallout">
            <a:avLst>
              <a:gd name="adj1" fmla="val 9463"/>
              <a:gd name="adj2" fmla="val 129412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solidFill>
                  <a:srgbClr val="FFFF00"/>
                </a:solidFill>
                <a:ea typeface="SimHei" panose="02010609060101010101" pitchFamily="49" charset="-122"/>
              </a:rPr>
              <a:t>吉甲</a:t>
            </a:r>
          </a:p>
        </p:txBody>
      </p:sp>
    </p:spTree>
    <p:extLst>
      <p:ext uri="{BB962C8B-B14F-4D97-AF65-F5344CB8AC3E}">
        <p14:creationId xmlns:p14="http://schemas.microsoft.com/office/powerpoint/2010/main" val="275205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 animBg="1"/>
      <p:bldP spid="11277" grpId="0" animBg="1"/>
      <p:bldP spid="11278" grpId="0" animBg="1"/>
      <p:bldP spid="11279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g">
            <a:extLst>
              <a:ext uri="{FF2B5EF4-FFF2-40B4-BE49-F238E27FC236}">
                <a16:creationId xmlns="" xmlns:a16="http://schemas.microsoft.com/office/drawing/2014/main" id="{07B15905-98F5-42B3-A2BD-DCB4612A1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8136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The ark of the covenant.">
            <a:extLst>
              <a:ext uri="{FF2B5EF4-FFF2-40B4-BE49-F238E27FC236}">
                <a16:creationId xmlns="" xmlns:a16="http://schemas.microsoft.com/office/drawing/2014/main" id="{1E0ADCA3-4E35-4893-8D6B-C4FE0F8F4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4" y="323850"/>
            <a:ext cx="23907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4">
            <a:extLst>
              <a:ext uri="{FF2B5EF4-FFF2-40B4-BE49-F238E27FC236}">
                <a16:creationId xmlns="" xmlns:a16="http://schemas.microsoft.com/office/drawing/2014/main" id="{7530D5CC-816C-4982-ABF9-DB9B33C3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1841" y="520701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約櫃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="" xmlns:a16="http://schemas.microsoft.com/office/drawing/2014/main" id="{A65A5935-2B08-46C4-8E9F-24602FF2B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727326"/>
            <a:ext cx="254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象徵神的同在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="" xmlns:a16="http://schemas.microsoft.com/office/drawing/2014/main" id="{7D46FFCF-9645-46CE-842F-1571CF69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1670" y="3146427"/>
            <a:ext cx="4224130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ct val="40000"/>
              </a:spcAft>
            </a:pPr>
            <a:r>
              <a:rPr lang="zh-TW" altLang="en-US" sz="2800" dirty="0">
                <a:ea typeface="SimHei" panose="02010609060101010101" pitchFamily="49" charset="-122"/>
              </a:rPr>
              <a:t>約但河象徵「死」：</a:t>
            </a:r>
          </a:p>
          <a:p>
            <a:pPr eaLnBrk="1" hangingPunct="1">
              <a:lnSpc>
                <a:spcPct val="110000"/>
              </a:lnSpc>
              <a:spcAft>
                <a:spcPct val="40000"/>
              </a:spcAft>
            </a:pPr>
            <a:r>
              <a:rPr lang="zh-TW" altLang="en-US" sz="2800" dirty="0">
                <a:ea typeface="SimHei" panose="02010609060101010101" pitchFamily="49" charset="-122"/>
              </a:rPr>
              <a:t>以色列人隨著約櫃下到約但河裡，象徵與主同死。</a:t>
            </a:r>
          </a:p>
          <a:p>
            <a:pPr eaLnBrk="1" hangingPunct="1">
              <a:lnSpc>
                <a:spcPct val="110000"/>
              </a:lnSpc>
              <a:spcAft>
                <a:spcPct val="40000"/>
              </a:spcAft>
            </a:pPr>
            <a:r>
              <a:rPr lang="zh-TW" altLang="en-US" sz="2800" dirty="0">
                <a:ea typeface="SimHei" panose="02010609060101010101" pitchFamily="49" charset="-122"/>
              </a:rPr>
              <a:t>以色列人與約櫃從約但河裡上來，象徵與主同復活。</a:t>
            </a:r>
          </a:p>
        </p:txBody>
      </p:sp>
    </p:spTree>
    <p:extLst>
      <p:ext uri="{BB962C8B-B14F-4D97-AF65-F5344CB8AC3E}">
        <p14:creationId xmlns:p14="http://schemas.microsoft.com/office/powerpoint/2010/main" val="367045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="" xmlns:a16="http://schemas.microsoft.com/office/drawing/2014/main" id="{A963A17F-2E3E-4829-ADBF-DF158644C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33802"/>
            <a:ext cx="12192000" cy="3124200"/>
          </a:xfrm>
          <a:prstGeom prst="rect">
            <a:avLst/>
          </a:prstGeom>
          <a:solidFill>
            <a:srgbClr val="D1AC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2291" name="Picture 3" descr="rocks">
            <a:extLst>
              <a:ext uri="{FF2B5EF4-FFF2-40B4-BE49-F238E27FC236}">
                <a16:creationId xmlns="" xmlns:a16="http://schemas.microsoft.com/office/drawing/2014/main" id="{E4FE6A81-6E20-405C-A889-8D143A38C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3800"/>
            <a:ext cx="12192000" cy="164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4">
            <a:extLst>
              <a:ext uri="{FF2B5EF4-FFF2-40B4-BE49-F238E27FC236}">
                <a16:creationId xmlns="" xmlns:a16="http://schemas.microsoft.com/office/drawing/2014/main" id="{D6B1A055-33E5-47E8-A5D8-F4EA634D1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5744" y="1524611"/>
            <a:ext cx="25010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舊人被埋葬</a:t>
            </a:r>
          </a:p>
        </p:txBody>
      </p:sp>
      <p:sp>
        <p:nvSpPr>
          <p:cNvPr id="18437" name="Line 5">
            <a:extLst>
              <a:ext uri="{FF2B5EF4-FFF2-40B4-BE49-F238E27FC236}">
                <a16:creationId xmlns="" xmlns:a16="http://schemas.microsoft.com/office/drawing/2014/main" id="{FE23D843-C76D-4A37-875E-D18D1191827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7940" y="2377598"/>
            <a:ext cx="469900" cy="8747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8" name="Text Box 6">
            <a:extLst>
              <a:ext uri="{FF2B5EF4-FFF2-40B4-BE49-F238E27FC236}">
                <a16:creationId xmlns="" xmlns:a16="http://schemas.microsoft.com/office/drawing/2014/main" id="{CD8E0206-D813-4D95-A849-5621B3FFF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17" y="956446"/>
            <a:ext cx="22959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復活的新人</a:t>
            </a:r>
          </a:p>
        </p:txBody>
      </p:sp>
      <p:sp>
        <p:nvSpPr>
          <p:cNvPr id="18439" name="Line 7">
            <a:extLst>
              <a:ext uri="{FF2B5EF4-FFF2-40B4-BE49-F238E27FC236}">
                <a16:creationId xmlns="" xmlns:a16="http://schemas.microsoft.com/office/drawing/2014/main" id="{350E51C5-4937-4893-85A5-917D8623E1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0691" y="1707622"/>
            <a:ext cx="469900" cy="8747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Text Box 8">
            <a:extLst>
              <a:ext uri="{FF2B5EF4-FFF2-40B4-BE49-F238E27FC236}">
                <a16:creationId xmlns="" xmlns:a16="http://schemas.microsoft.com/office/drawing/2014/main" id="{0A258827-B21D-4207-AEE9-7B95DDFD2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156" y="3738"/>
            <a:ext cx="435334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立石為記</a:t>
            </a:r>
          </a:p>
        </p:txBody>
      </p:sp>
      <p:sp>
        <p:nvSpPr>
          <p:cNvPr id="18441" name="Rectangle 9">
            <a:extLst>
              <a:ext uri="{FF2B5EF4-FFF2-40B4-BE49-F238E27FC236}">
                <a16:creationId xmlns="" xmlns:a16="http://schemas.microsoft.com/office/drawing/2014/main" id="{69B9FC02-343C-49D8-B32D-8F22BCAC0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10384"/>
            <a:ext cx="1219199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若有人</a:t>
            </a:r>
            <a:r>
              <a:rPr lang="zh-TW" altLang="en-US" sz="4000" b="1" dirty="0">
                <a:solidFill>
                  <a:srgbClr val="CC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在基督裏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，他就是</a:t>
            </a:r>
            <a:r>
              <a:rPr lang="zh-TW" altLang="en-US" sz="4000" b="1" dirty="0">
                <a:solidFill>
                  <a:srgbClr val="CC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新造的人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，舊事已過，都變成新的了。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林後</a:t>
            </a:r>
            <a:r>
              <a:rPr lang="en-US" altLang="zh-TW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5:17)</a:t>
            </a:r>
            <a:endParaRPr lang="zh-TW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298" name="Text Box 11">
            <a:extLst>
              <a:ext uri="{FF2B5EF4-FFF2-40B4-BE49-F238E27FC236}">
                <a16:creationId xmlns="" xmlns:a16="http://schemas.microsoft.com/office/drawing/2014/main" id="{1600D6B0-33A1-4CB2-B89F-91CA0994D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625" y="3194051"/>
            <a:ext cx="11112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吉甲</a:t>
            </a:r>
          </a:p>
        </p:txBody>
      </p:sp>
      <p:sp>
        <p:nvSpPr>
          <p:cNvPr id="12299" name="Text Box 12">
            <a:extLst>
              <a:ext uri="{FF2B5EF4-FFF2-40B4-BE49-F238E27FC236}">
                <a16:creationId xmlns="" xmlns:a16="http://schemas.microsoft.com/office/drawing/2014/main" id="{0E1C7112-6C72-4F5D-B86A-5A0BCA039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8100" y="2925190"/>
            <a:ext cx="1677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3200" b="1" dirty="0">
                <a:solidFill>
                  <a:schemeClr val="accent2"/>
                </a:solidFill>
                <a:ea typeface="SimHei" panose="02010609060101010101" pitchFamily="49" charset="-122"/>
              </a:rPr>
              <a:t>約但河</a:t>
            </a:r>
          </a:p>
        </p:txBody>
      </p:sp>
    </p:spTree>
    <p:extLst>
      <p:ext uri="{BB962C8B-B14F-4D97-AF65-F5344CB8AC3E}">
        <p14:creationId xmlns:p14="http://schemas.microsoft.com/office/powerpoint/2010/main" val="353784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8" grpId="0"/>
      <p:bldP spid="184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DSC_0011b">
            <a:extLst>
              <a:ext uri="{FF2B5EF4-FFF2-40B4-BE49-F238E27FC236}">
                <a16:creationId xmlns="" xmlns:a16="http://schemas.microsoft.com/office/drawing/2014/main" id="{5FDC2A41-7DAA-469C-9169-16F41B2E2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" y="19994"/>
            <a:ext cx="10187608" cy="681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8">
            <a:extLst>
              <a:ext uri="{FF2B5EF4-FFF2-40B4-BE49-F238E27FC236}">
                <a16:creationId xmlns="" xmlns:a16="http://schemas.microsoft.com/office/drawing/2014/main" id="{A438C372-7DCF-4642-9190-5976119F0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407" y="6003037"/>
            <a:ext cx="91582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約書亞征服迦南的大本營：吉甲 </a:t>
            </a:r>
            <a:endParaRPr lang="en-US" altLang="zh-TW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132" name="Text Box 12">
            <a:extLst>
              <a:ext uri="{FF2B5EF4-FFF2-40B4-BE49-F238E27FC236}">
                <a16:creationId xmlns="" xmlns:a16="http://schemas.microsoft.com/office/drawing/2014/main" id="{74DD81C2-93C7-40EC-8649-D7366C360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75" y="3889833"/>
            <a:ext cx="2593339" cy="2109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32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3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行割禮</a:t>
            </a:r>
            <a:endParaRPr lang="en-US" altLang="zh-TW" sz="36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3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守逾越節</a:t>
            </a:r>
          </a:p>
          <a:p>
            <a:pPr eaLnBrk="1" hangingPunct="1"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3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嗎哪止住</a:t>
            </a:r>
          </a:p>
        </p:txBody>
      </p:sp>
      <p:pic>
        <p:nvPicPr>
          <p:cNvPr id="6" name="Picture 6" descr="DSC07339">
            <a:extLst>
              <a:ext uri="{FF2B5EF4-FFF2-40B4-BE49-F238E27FC236}">
                <a16:creationId xmlns="" xmlns:a16="http://schemas.microsoft.com/office/drawing/2014/main" id="{E8A5B151-8BBF-43A7-AEF8-1DB42C0A4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687" y="2865987"/>
            <a:ext cx="3805238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54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josh_5_14_captain_of_the_hosts">
            <a:extLst>
              <a:ext uri="{FF2B5EF4-FFF2-40B4-BE49-F238E27FC236}">
                <a16:creationId xmlns="" xmlns:a16="http://schemas.microsoft.com/office/drawing/2014/main" id="{C99F77AB-C196-4F50-BD4B-C4C88EEDC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174" y="-39076"/>
            <a:ext cx="5575852" cy="6877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2">
            <a:extLst>
              <a:ext uri="{FF2B5EF4-FFF2-40B4-BE49-F238E27FC236}">
                <a16:creationId xmlns="" xmlns:a16="http://schemas.microsoft.com/office/drawing/2014/main" id="{FDA5F63F-8DEE-42FE-8E2F-B8D22599A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480" y="674400"/>
            <a:ext cx="721554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4400" dirty="0">
                <a:ea typeface="SimHei" panose="02010609060101010101" pitchFamily="49" charset="-122"/>
              </a:rPr>
              <a:t>耶和華軍隊的元帥</a:t>
            </a:r>
          </a:p>
        </p:txBody>
      </p:sp>
    </p:spTree>
    <p:extLst>
      <p:ext uri="{BB962C8B-B14F-4D97-AF65-F5344CB8AC3E}">
        <p14:creationId xmlns:p14="http://schemas.microsoft.com/office/powerpoint/2010/main" val="209578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185F7C-1F31-4993-87F5-207F881B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2817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 书 亚 记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789C55-5B24-42DD-A118-26D337B5E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602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6:3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你们的一切兵丁要围绕这城、一日围绕一次．六日都要这样行。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6:4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七个祭司要拿七个羊角走在约柜前．到第七日你们要绕城七次、祭司也要吹角。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6:5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他们吹的角声拖长、你们听见角声、众百姓要大声呼喊、城墙就必塌陷．各人都要往前直上。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6:16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到了第七次、祭司吹角的时候、约书亚吩咐百姓说、呼喊吧．因为耶和华已经把城交给你们了。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18B6DB8F-4BBD-4377-A435-E788A913FA5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203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20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>
            <a:extLst>
              <a:ext uri="{FF2B5EF4-FFF2-40B4-BE49-F238E27FC236}">
                <a16:creationId xmlns="" xmlns:a16="http://schemas.microsoft.com/office/drawing/2014/main" id="{B62FE918-37C1-4741-A9E4-21BBD340F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9668" y="194933"/>
            <a:ext cx="1826141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dirty="0">
                <a:ea typeface="SimHei" panose="02010609060101010101" pitchFamily="49" charset="-122"/>
              </a:rPr>
              <a:t>祭司吹角</a:t>
            </a:r>
            <a:endParaRPr lang="en-US" altLang="en-US" sz="3200" dirty="0">
              <a:ea typeface="SimHei" panose="02010609060101010101" pitchFamily="49" charset="-122"/>
            </a:endParaRPr>
          </a:p>
        </p:txBody>
      </p:sp>
      <p:sp>
        <p:nvSpPr>
          <p:cNvPr id="67589" name="Rectangle 5">
            <a:extLst>
              <a:ext uri="{FF2B5EF4-FFF2-40B4-BE49-F238E27FC236}">
                <a16:creationId xmlns="" xmlns:a16="http://schemas.microsoft.com/office/drawing/2014/main" id="{5B3372AF-55C5-4AD1-9B9B-3A156E4BF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1220" y="194933"/>
            <a:ext cx="63401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dirty="0">
                <a:ea typeface="SimHei" panose="02010609060101010101" pitchFamily="49" charset="-122"/>
              </a:rPr>
              <a:t>宣告神的話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得勝、醫治、應許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…)</a:t>
            </a:r>
          </a:p>
        </p:txBody>
      </p:sp>
      <p:sp>
        <p:nvSpPr>
          <p:cNvPr id="67590" name="Text Box 6">
            <a:extLst>
              <a:ext uri="{FF2B5EF4-FFF2-40B4-BE49-F238E27FC236}">
                <a16:creationId xmlns="" xmlns:a16="http://schemas.microsoft.com/office/drawing/2014/main" id="{30BEE2DD-51BF-410E-99F3-9BFD6E5FE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9668" y="920109"/>
            <a:ext cx="1826141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dirty="0">
                <a:ea typeface="SimHei" panose="02010609060101010101" pitchFamily="49" charset="-122"/>
              </a:rPr>
              <a:t>百姓禁聲</a:t>
            </a:r>
          </a:p>
        </p:txBody>
      </p:sp>
      <p:sp>
        <p:nvSpPr>
          <p:cNvPr id="67591" name="Text Box 7">
            <a:extLst>
              <a:ext uri="{FF2B5EF4-FFF2-40B4-BE49-F238E27FC236}">
                <a16:creationId xmlns="" xmlns:a16="http://schemas.microsoft.com/office/drawing/2014/main" id="{875520EC-12E9-4806-90DF-4B8E50AAE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220" y="889784"/>
            <a:ext cx="63401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dirty="0">
                <a:ea typeface="SimHei" panose="02010609060101010101" pitchFamily="49" charset="-122"/>
              </a:rPr>
              <a:t>不說自己的話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不信、負面的話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…)</a:t>
            </a:r>
          </a:p>
        </p:txBody>
      </p:sp>
      <p:pic>
        <p:nvPicPr>
          <p:cNvPr id="13318" name="Picture 13" descr="ShababChristian+Joshua+and+the+Judges-3">
            <a:extLst>
              <a:ext uri="{FF2B5EF4-FFF2-40B4-BE49-F238E27FC236}">
                <a16:creationId xmlns="" xmlns:a16="http://schemas.microsoft.com/office/drawing/2014/main" id="{324A24BF-4EF4-4C9E-839A-097313419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306" y="3335338"/>
            <a:ext cx="7227335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8" name="Text Box 14">
            <a:extLst>
              <a:ext uri="{FF2B5EF4-FFF2-40B4-BE49-F238E27FC236}">
                <a16:creationId xmlns="" xmlns:a16="http://schemas.microsoft.com/office/drawing/2014/main" id="{4DFA000A-BDB9-4174-A1F5-0A176A1AF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2723" y="2535085"/>
            <a:ext cx="1980030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dirty="0">
                <a:solidFill>
                  <a:srgbClr val="CC0000"/>
                </a:solidFill>
                <a:ea typeface="SimHei" panose="02010609060101010101" pitchFamily="49" charset="-122"/>
              </a:rPr>
              <a:t>帶兵器的人</a:t>
            </a:r>
          </a:p>
        </p:txBody>
      </p:sp>
      <p:sp>
        <p:nvSpPr>
          <p:cNvPr id="67599" name="Text Box 15">
            <a:extLst>
              <a:ext uri="{FF2B5EF4-FFF2-40B4-BE49-F238E27FC236}">
                <a16:creationId xmlns="" xmlns:a16="http://schemas.microsoft.com/office/drawing/2014/main" id="{04703BB2-CD8C-4084-9248-A95DD1A55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454" y="2346015"/>
            <a:ext cx="1620957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TW" altLang="en-US" sz="2800" dirty="0">
                <a:solidFill>
                  <a:srgbClr val="CC0000"/>
                </a:solidFill>
                <a:ea typeface="SimHei" panose="02010609060101010101" pitchFamily="49" charset="-122"/>
              </a:rPr>
              <a:t>七個祭司</a:t>
            </a:r>
          </a:p>
          <a:p>
            <a:pPr algn="ctr" eaLnBrk="1" hangingPunct="1">
              <a:lnSpc>
                <a:spcPct val="110000"/>
              </a:lnSpc>
            </a:pPr>
            <a:r>
              <a:rPr lang="zh-TW" altLang="en-US" sz="2800" dirty="0">
                <a:solidFill>
                  <a:srgbClr val="CC0000"/>
                </a:solidFill>
                <a:ea typeface="SimHei" panose="02010609060101010101" pitchFamily="49" charset="-122"/>
              </a:rPr>
              <a:t>吹角</a:t>
            </a:r>
          </a:p>
        </p:txBody>
      </p:sp>
      <p:sp>
        <p:nvSpPr>
          <p:cNvPr id="67600" name="Text Box 16">
            <a:extLst>
              <a:ext uri="{FF2B5EF4-FFF2-40B4-BE49-F238E27FC236}">
                <a16:creationId xmlns="" xmlns:a16="http://schemas.microsoft.com/office/drawing/2014/main" id="{803B53EF-188F-4D76-A102-A35DEC291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195" y="2561458"/>
            <a:ext cx="902811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dirty="0">
                <a:solidFill>
                  <a:srgbClr val="CC0000"/>
                </a:solidFill>
                <a:ea typeface="SimHei" panose="02010609060101010101" pitchFamily="49" charset="-122"/>
              </a:rPr>
              <a:t>約櫃</a:t>
            </a:r>
          </a:p>
        </p:txBody>
      </p:sp>
      <p:sp>
        <p:nvSpPr>
          <p:cNvPr id="67601" name="Line 17">
            <a:extLst>
              <a:ext uri="{FF2B5EF4-FFF2-40B4-BE49-F238E27FC236}">
                <a16:creationId xmlns="" xmlns:a16="http://schemas.microsoft.com/office/drawing/2014/main" id="{6AA27A40-50D4-449C-B67C-7BEAFBBD4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3105" y="3115665"/>
            <a:ext cx="25400" cy="79216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2" name="Line 18">
            <a:extLst>
              <a:ext uri="{FF2B5EF4-FFF2-40B4-BE49-F238E27FC236}">
                <a16:creationId xmlns="" xmlns:a16="http://schemas.microsoft.com/office/drawing/2014/main" id="{84588939-AEED-41BB-98BA-D614F8A333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17452" y="3335338"/>
            <a:ext cx="113184" cy="694851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3" name="Line 19">
            <a:extLst>
              <a:ext uri="{FF2B5EF4-FFF2-40B4-BE49-F238E27FC236}">
                <a16:creationId xmlns="" xmlns:a16="http://schemas.microsoft.com/office/drawing/2014/main" id="{FC048D20-68E8-4F1C-95C3-262EEB706E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05454" y="3125788"/>
            <a:ext cx="73025" cy="10017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4" name="Text Box 20">
            <a:extLst>
              <a:ext uri="{FF2B5EF4-FFF2-40B4-BE49-F238E27FC236}">
                <a16:creationId xmlns="" xmlns:a16="http://schemas.microsoft.com/office/drawing/2014/main" id="{A98A595D-1B11-4964-98FF-A6D1B1C04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5660" y="2571632"/>
            <a:ext cx="902811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dirty="0">
                <a:solidFill>
                  <a:srgbClr val="CC0000"/>
                </a:solidFill>
                <a:ea typeface="SimHei" panose="02010609060101010101" pitchFamily="49" charset="-122"/>
              </a:rPr>
              <a:t>後隊</a:t>
            </a:r>
          </a:p>
        </p:txBody>
      </p:sp>
      <p:sp>
        <p:nvSpPr>
          <p:cNvPr id="67605" name="Line 21">
            <a:extLst>
              <a:ext uri="{FF2B5EF4-FFF2-40B4-BE49-F238E27FC236}">
                <a16:creationId xmlns="" xmlns:a16="http://schemas.microsoft.com/office/drawing/2014/main" id="{D62FCCBD-02CD-4F44-A11D-9E20852A6528}"/>
              </a:ext>
            </a:extLst>
          </p:cNvPr>
          <p:cNvSpPr>
            <a:spLocks noChangeShapeType="1"/>
          </p:cNvSpPr>
          <p:nvPr/>
        </p:nvSpPr>
        <p:spPr bwMode="auto">
          <a:xfrm>
            <a:off x="9085824" y="3125788"/>
            <a:ext cx="180187" cy="896937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6" name="Text Box 22">
            <a:extLst>
              <a:ext uri="{FF2B5EF4-FFF2-40B4-BE49-F238E27FC236}">
                <a16:creationId xmlns="" xmlns:a16="http://schemas.microsoft.com/office/drawing/2014/main" id="{E368BF52-A7E1-4644-805E-E6EA92600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9668" y="1629468"/>
            <a:ext cx="1826141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dirty="0">
                <a:ea typeface="SimHei" panose="02010609060101010101" pitchFamily="49" charset="-122"/>
              </a:rPr>
              <a:t>繞城七天</a:t>
            </a:r>
          </a:p>
        </p:txBody>
      </p:sp>
      <p:sp>
        <p:nvSpPr>
          <p:cNvPr id="67607" name="Text Box 23">
            <a:extLst>
              <a:ext uri="{FF2B5EF4-FFF2-40B4-BE49-F238E27FC236}">
                <a16:creationId xmlns="" xmlns:a16="http://schemas.microsoft.com/office/drawing/2014/main" id="{95C35708-BA03-449C-9B85-DC7066909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220" y="1569057"/>
            <a:ext cx="70070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TW" altLang="en-US" sz="3200" dirty="0">
                <a:ea typeface="SimHei" panose="02010609060101010101" pitchFamily="49" charset="-122"/>
              </a:rPr>
              <a:t>持續堅信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行走禱告、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迫切的直求</a:t>
            </a:r>
            <a:r>
              <a:rPr lang="en-US" altLang="zh-TW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47299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  <p:bldP spid="67589" grpId="0"/>
      <p:bldP spid="67590" grpId="0" animBg="1"/>
      <p:bldP spid="67591" grpId="0"/>
      <p:bldP spid="67598" grpId="0"/>
      <p:bldP spid="67599" grpId="0"/>
      <p:bldP spid="67600" grpId="0"/>
      <p:bldP spid="67604" grpId="0"/>
      <p:bldP spid="67606" grpId="0" animBg="1"/>
      <p:bldP spid="676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mage">
            <a:extLst>
              <a:ext uri="{FF2B5EF4-FFF2-40B4-BE49-F238E27FC236}">
                <a16:creationId xmlns="" xmlns:a16="http://schemas.microsoft.com/office/drawing/2014/main" id="{2B4D9D63-C4F7-4090-97F5-B7C3D93F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41" y="0"/>
            <a:ext cx="699611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ext Box 5">
            <a:extLst>
              <a:ext uri="{FF2B5EF4-FFF2-40B4-BE49-F238E27FC236}">
                <a16:creationId xmlns="" xmlns:a16="http://schemas.microsoft.com/office/drawing/2014/main" id="{625A6EA1-0F69-405F-9990-3FDE30D4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661" y="1212574"/>
            <a:ext cx="88036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5400" b="1" dirty="0">
                <a:ea typeface="SimHei" panose="02010609060101010101" pitchFamily="49" charset="-122"/>
              </a:rPr>
              <a:t>耶</a:t>
            </a:r>
          </a:p>
          <a:p>
            <a:pPr eaLnBrk="1" hangingPunct="1"/>
            <a:r>
              <a:rPr lang="zh-TW" altLang="en-US" sz="5400" b="1" dirty="0">
                <a:ea typeface="SimHei" panose="02010609060101010101" pitchFamily="49" charset="-122"/>
              </a:rPr>
              <a:t>利</a:t>
            </a:r>
          </a:p>
          <a:p>
            <a:pPr eaLnBrk="1" hangingPunct="1"/>
            <a:r>
              <a:rPr lang="zh-TW" altLang="en-US" sz="5400" b="1" dirty="0">
                <a:ea typeface="SimHei" panose="02010609060101010101" pitchFamily="49" charset="-122"/>
              </a:rPr>
              <a:t>哥</a:t>
            </a:r>
          </a:p>
          <a:p>
            <a:pPr eaLnBrk="1" hangingPunct="1"/>
            <a:r>
              <a:rPr lang="zh-TW" altLang="en-US" sz="5400" b="1" dirty="0">
                <a:ea typeface="SimHei" panose="02010609060101010101" pitchFamily="49" charset="-122"/>
              </a:rPr>
              <a:t>遺</a:t>
            </a:r>
          </a:p>
          <a:p>
            <a:pPr eaLnBrk="1" hangingPunct="1"/>
            <a:r>
              <a:rPr lang="zh-TW" altLang="en-US" sz="5400" b="1" dirty="0">
                <a:ea typeface="SimHei" panose="02010609060101010101" pitchFamily="49" charset="-122"/>
              </a:rPr>
              <a:t>址</a:t>
            </a:r>
          </a:p>
        </p:txBody>
      </p:sp>
    </p:spTree>
    <p:extLst>
      <p:ext uri="{BB962C8B-B14F-4D97-AF65-F5344CB8AC3E}">
        <p14:creationId xmlns:p14="http://schemas.microsoft.com/office/powerpoint/2010/main" val="3490663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jericho11">
            <a:extLst>
              <a:ext uri="{FF2B5EF4-FFF2-40B4-BE49-F238E27FC236}">
                <a16:creationId xmlns="" xmlns:a16="http://schemas.microsoft.com/office/drawing/2014/main" id="{A568DF91-C587-498C-A133-8F8C9CB4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21" y="1"/>
            <a:ext cx="9105143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AutoShape 6">
            <a:extLst>
              <a:ext uri="{FF2B5EF4-FFF2-40B4-BE49-F238E27FC236}">
                <a16:creationId xmlns="" xmlns:a16="http://schemas.microsoft.com/office/drawing/2014/main" id="{7A51C5E8-BFAD-403B-8C92-6DF003A9C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861" y="2871789"/>
            <a:ext cx="2522953" cy="554037"/>
          </a:xfrm>
          <a:prstGeom prst="wedgeRectCallout">
            <a:avLst>
              <a:gd name="adj1" fmla="val 79208"/>
              <a:gd name="adj2" fmla="val -51148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度的斜坡</a:t>
            </a:r>
          </a:p>
        </p:txBody>
      </p:sp>
      <p:sp>
        <p:nvSpPr>
          <p:cNvPr id="20491" name="AutoShape 11">
            <a:extLst>
              <a:ext uri="{FF2B5EF4-FFF2-40B4-BE49-F238E27FC236}">
                <a16:creationId xmlns="" xmlns:a16="http://schemas.microsoft.com/office/drawing/2014/main" id="{8882BFCB-2448-4860-BEB5-09552BDC5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174" y="5440364"/>
            <a:ext cx="2753001" cy="554037"/>
          </a:xfrm>
          <a:prstGeom prst="wedgeRectCallout">
            <a:avLst>
              <a:gd name="adj1" fmla="val 73894"/>
              <a:gd name="adj2" fmla="val -51148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石造的擋土牆</a:t>
            </a:r>
          </a:p>
        </p:txBody>
      </p:sp>
      <p:sp>
        <p:nvSpPr>
          <p:cNvPr id="12293" name="Text Box 12">
            <a:extLst>
              <a:ext uri="{FF2B5EF4-FFF2-40B4-BE49-F238E27FC236}">
                <a16:creationId xmlns="" xmlns:a16="http://schemas.microsoft.com/office/drawing/2014/main" id="{69DFC722-E7D9-4407-B3C0-F63557B64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987" y="6157983"/>
            <a:ext cx="43011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耶利哥的防禦結構</a:t>
            </a:r>
          </a:p>
        </p:txBody>
      </p:sp>
      <p:sp>
        <p:nvSpPr>
          <p:cNvPr id="20493" name="Freeform 13">
            <a:extLst>
              <a:ext uri="{FF2B5EF4-FFF2-40B4-BE49-F238E27FC236}">
                <a16:creationId xmlns="" xmlns:a16="http://schemas.microsoft.com/office/drawing/2014/main" id="{00D5F1F5-1D11-4C4A-A9A0-689796FD086E}"/>
              </a:ext>
            </a:extLst>
          </p:cNvPr>
          <p:cNvSpPr>
            <a:spLocks/>
          </p:cNvSpPr>
          <p:nvPr/>
        </p:nvSpPr>
        <p:spPr bwMode="auto">
          <a:xfrm>
            <a:off x="3498573" y="607598"/>
            <a:ext cx="6748670" cy="1540566"/>
          </a:xfrm>
          <a:custGeom>
            <a:avLst/>
            <a:gdLst>
              <a:gd name="T0" fmla="*/ 0 w 2676"/>
              <a:gd name="T1" fmla="*/ 249238 h 944"/>
              <a:gd name="T2" fmla="*/ 1962150 w 2676"/>
              <a:gd name="T3" fmla="*/ 223838 h 944"/>
              <a:gd name="T4" fmla="*/ 1966913 w 2676"/>
              <a:gd name="T5" fmla="*/ 0 h 944"/>
              <a:gd name="T6" fmla="*/ 4248150 w 2676"/>
              <a:gd name="T7" fmla="*/ 0 h 944"/>
              <a:gd name="T8" fmla="*/ 4248150 w 2676"/>
              <a:gd name="T9" fmla="*/ 701675 h 944"/>
              <a:gd name="T10" fmla="*/ 3444875 w 2676"/>
              <a:gd name="T11" fmla="*/ 701675 h 944"/>
              <a:gd name="T12" fmla="*/ 3429000 w 2676"/>
              <a:gd name="T13" fmla="*/ 1498600 h 944"/>
              <a:gd name="T14" fmla="*/ 3262313 w 2676"/>
              <a:gd name="T15" fmla="*/ 701675 h 944"/>
              <a:gd name="T16" fmla="*/ 1962150 w 2676"/>
              <a:gd name="T17" fmla="*/ 701675 h 944"/>
              <a:gd name="T18" fmla="*/ 1962150 w 2676"/>
              <a:gd name="T19" fmla="*/ 381000 h 944"/>
              <a:gd name="T20" fmla="*/ 0 w 2676"/>
              <a:gd name="T21" fmla="*/ 249238 h 9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6" h="944">
                <a:moveTo>
                  <a:pt x="0" y="157"/>
                </a:moveTo>
                <a:lnTo>
                  <a:pt x="1236" y="141"/>
                </a:lnTo>
                <a:lnTo>
                  <a:pt x="1239" y="0"/>
                </a:lnTo>
                <a:lnTo>
                  <a:pt x="2676" y="0"/>
                </a:lnTo>
                <a:lnTo>
                  <a:pt x="2676" y="442"/>
                </a:lnTo>
                <a:lnTo>
                  <a:pt x="2170" y="442"/>
                </a:lnTo>
                <a:lnTo>
                  <a:pt x="2160" y="944"/>
                </a:lnTo>
                <a:lnTo>
                  <a:pt x="2055" y="442"/>
                </a:lnTo>
                <a:lnTo>
                  <a:pt x="1236" y="442"/>
                </a:lnTo>
                <a:lnTo>
                  <a:pt x="1236" y="240"/>
                </a:lnTo>
                <a:lnTo>
                  <a:pt x="0" y="157"/>
                </a:lnTo>
                <a:close/>
              </a:path>
            </a:pathLst>
          </a:custGeom>
          <a:solidFill>
            <a:srgbClr val="CC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Rectangle 14">
            <a:extLst>
              <a:ext uri="{FF2B5EF4-FFF2-40B4-BE49-F238E27FC236}">
                <a16:creationId xmlns="" xmlns:a16="http://schemas.microsoft.com/office/drawing/2014/main" id="{A1C34B49-DCAE-402A-84D9-A5C03A9A9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1" y="708095"/>
            <a:ext cx="36178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兩道泥磚造的城牆</a:t>
            </a:r>
            <a:endParaRPr lang="en-US" alt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261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91" grpId="0" animBg="1"/>
      <p:bldP spid="204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ericho14">
            <a:extLst>
              <a:ext uri="{FF2B5EF4-FFF2-40B4-BE49-F238E27FC236}">
                <a16:creationId xmlns="" xmlns:a16="http://schemas.microsoft.com/office/drawing/2014/main" id="{86C56EB2-B457-4781-8816-052A2747B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" b="1155"/>
          <a:stretch>
            <a:fillRect/>
          </a:stretch>
        </p:blipFill>
        <p:spPr bwMode="auto">
          <a:xfrm>
            <a:off x="1123122" y="71439"/>
            <a:ext cx="9660835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>
            <a:extLst>
              <a:ext uri="{FF2B5EF4-FFF2-40B4-BE49-F238E27FC236}">
                <a16:creationId xmlns="" xmlns:a16="http://schemas.microsoft.com/office/drawing/2014/main" id="{2A0A9AF8-3A8B-4A18-A443-19A08DF36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285" y="6002338"/>
            <a:ext cx="9775433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en-US" altLang="zh-TW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1907-1911</a:t>
            </a:r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年出土的中銅器時代</a:t>
            </a:r>
            <a:r>
              <a:rPr lang="en-US" altLang="zh-TW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約書亞時期</a:t>
            </a:r>
            <a:r>
              <a:rPr lang="en-US" altLang="zh-TW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耶利哥北面城牆，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此段城牆不像別處崩毀，且有房屋與城牆相連，據判斷喇合應住此區。</a:t>
            </a:r>
          </a:p>
        </p:txBody>
      </p:sp>
      <p:sp>
        <p:nvSpPr>
          <p:cNvPr id="23556" name="AutoShape 4">
            <a:extLst>
              <a:ext uri="{FF2B5EF4-FFF2-40B4-BE49-F238E27FC236}">
                <a16:creationId xmlns="" xmlns:a16="http://schemas.microsoft.com/office/drawing/2014/main" id="{5EEA9255-EDFD-4E60-AE5D-C20E41917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878" y="5128421"/>
            <a:ext cx="2763079" cy="554037"/>
          </a:xfrm>
          <a:prstGeom prst="wedgeRectCallout">
            <a:avLst>
              <a:gd name="adj1" fmla="val -65690"/>
              <a:gd name="adj2" fmla="val -128796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石造的擋土牆</a:t>
            </a:r>
          </a:p>
        </p:txBody>
      </p:sp>
      <p:sp>
        <p:nvSpPr>
          <p:cNvPr id="23557" name="AutoShape 5">
            <a:extLst>
              <a:ext uri="{FF2B5EF4-FFF2-40B4-BE49-F238E27FC236}">
                <a16:creationId xmlns="" xmlns:a16="http://schemas.microsoft.com/office/drawing/2014/main" id="{64F93AEC-09A4-4D89-A4F7-27D96E8FF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1322" y="2439988"/>
            <a:ext cx="1098618" cy="554038"/>
          </a:xfrm>
          <a:prstGeom prst="wedgeRectCallout">
            <a:avLst>
              <a:gd name="adj1" fmla="val -64046"/>
              <a:gd name="adj2" fmla="val 166046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行人</a:t>
            </a:r>
          </a:p>
        </p:txBody>
      </p:sp>
      <p:sp>
        <p:nvSpPr>
          <p:cNvPr id="23558" name="AutoShape 6">
            <a:extLst>
              <a:ext uri="{FF2B5EF4-FFF2-40B4-BE49-F238E27FC236}">
                <a16:creationId xmlns="" xmlns:a16="http://schemas.microsoft.com/office/drawing/2014/main" id="{2D9ACCF0-1972-41C5-AD1D-20B28D0E3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6775" y="884476"/>
            <a:ext cx="1151283" cy="554037"/>
          </a:xfrm>
          <a:prstGeom prst="wedgeRectCallout">
            <a:avLst>
              <a:gd name="adj1" fmla="val -64046"/>
              <a:gd name="adj2" fmla="val 166046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房屋</a:t>
            </a:r>
          </a:p>
        </p:txBody>
      </p:sp>
      <p:sp>
        <p:nvSpPr>
          <p:cNvPr id="23559" name="AutoShape 7">
            <a:extLst>
              <a:ext uri="{FF2B5EF4-FFF2-40B4-BE49-F238E27FC236}">
                <a16:creationId xmlns="" xmlns:a16="http://schemas.microsoft.com/office/drawing/2014/main" id="{544E371B-1751-454F-906F-F29B1C7CB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791" y="2871789"/>
            <a:ext cx="2796209" cy="554037"/>
          </a:xfrm>
          <a:prstGeom prst="wedgeRectCallout">
            <a:avLst>
              <a:gd name="adj1" fmla="val 99657"/>
              <a:gd name="adj2" fmla="val 76361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泥磚造的城牆</a:t>
            </a:r>
          </a:p>
        </p:txBody>
      </p:sp>
    </p:spTree>
    <p:extLst>
      <p:ext uri="{BB962C8B-B14F-4D97-AF65-F5344CB8AC3E}">
        <p14:creationId xmlns:p14="http://schemas.microsoft.com/office/powerpoint/2010/main" val="271640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  <p:bldP spid="23558" grpId="0" animBg="1"/>
      <p:bldP spid="235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JerichoWalls7Priests">
            <a:extLst>
              <a:ext uri="{FF2B5EF4-FFF2-40B4-BE49-F238E27FC236}">
                <a16:creationId xmlns="" xmlns:a16="http://schemas.microsoft.com/office/drawing/2014/main" id="{6B44D9F1-67D1-4D5E-AFEB-B1AA61F9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96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 Box 6">
            <a:extLst>
              <a:ext uri="{FF2B5EF4-FFF2-40B4-BE49-F238E27FC236}">
                <a16:creationId xmlns="" xmlns:a16="http://schemas.microsoft.com/office/drawing/2014/main" id="{89256F73-37A0-4FE9-A6C6-4AD8DE384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825" y="5139705"/>
            <a:ext cx="10820123" cy="149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TW" altLang="en-US" sz="4000" b="1" dirty="0">
                <a:solidFill>
                  <a:srgbClr val="FFFF00"/>
                </a:solidFill>
                <a:ea typeface="SimHei" panose="02010609060101010101" pitchFamily="49" charset="-122"/>
              </a:rPr>
              <a:t>考古學家發現，耶利哥城牆是向外倒塌，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4000" b="1" dirty="0">
                <a:solidFill>
                  <a:srgbClr val="FFFF00"/>
                </a:solidFill>
                <a:ea typeface="SimHei" panose="02010609060101010101" pitchFamily="49" charset="-122"/>
              </a:rPr>
              <a:t>不像一般圍城時，城牆因遭撞擊而向內倒塌。</a:t>
            </a:r>
          </a:p>
        </p:txBody>
      </p:sp>
    </p:spTree>
    <p:extLst>
      <p:ext uri="{BB962C8B-B14F-4D97-AF65-F5344CB8AC3E}">
        <p14:creationId xmlns:p14="http://schemas.microsoft.com/office/powerpoint/2010/main" val="239062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ericho37b">
            <a:extLst>
              <a:ext uri="{FF2B5EF4-FFF2-40B4-BE49-F238E27FC236}">
                <a16:creationId xmlns="" xmlns:a16="http://schemas.microsoft.com/office/drawing/2014/main" id="{28E3ADC9-839A-47FB-A289-2DDA1E1C0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" y="4970"/>
            <a:ext cx="10028613" cy="685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Freeform 3" descr="Horizontal brick">
            <a:extLst>
              <a:ext uri="{FF2B5EF4-FFF2-40B4-BE49-F238E27FC236}">
                <a16:creationId xmlns="" xmlns:a16="http://schemas.microsoft.com/office/drawing/2014/main" id="{4FB8CA40-31C9-4FBD-A288-355D856B7459}"/>
              </a:ext>
            </a:extLst>
          </p:cNvPr>
          <p:cNvSpPr>
            <a:spLocks/>
          </p:cNvSpPr>
          <p:nvPr/>
        </p:nvSpPr>
        <p:spPr bwMode="auto">
          <a:xfrm>
            <a:off x="4400220" y="3015753"/>
            <a:ext cx="358775" cy="1016000"/>
          </a:xfrm>
          <a:custGeom>
            <a:avLst/>
            <a:gdLst>
              <a:gd name="T0" fmla="*/ 0 w 211"/>
              <a:gd name="T1" fmla="*/ 1016000 h 492"/>
              <a:gd name="T2" fmla="*/ 40809 w 211"/>
              <a:gd name="T3" fmla="*/ 0 h 492"/>
              <a:gd name="T4" fmla="*/ 326468 w 211"/>
              <a:gd name="T5" fmla="*/ 0 h 492"/>
              <a:gd name="T6" fmla="*/ 358775 w 211"/>
              <a:gd name="T7" fmla="*/ 877642 h 492"/>
              <a:gd name="T8" fmla="*/ 0 w 211"/>
              <a:gd name="T9" fmla="*/ 1016000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1" h="492">
                <a:moveTo>
                  <a:pt x="0" y="492"/>
                </a:moveTo>
                <a:lnTo>
                  <a:pt x="24" y="0"/>
                </a:lnTo>
                <a:lnTo>
                  <a:pt x="192" y="0"/>
                </a:lnTo>
                <a:lnTo>
                  <a:pt x="211" y="425"/>
                </a:lnTo>
                <a:lnTo>
                  <a:pt x="0" y="49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0" name="Freeform 4" descr="Horizontal brick">
            <a:extLst>
              <a:ext uri="{FF2B5EF4-FFF2-40B4-BE49-F238E27FC236}">
                <a16:creationId xmlns="" xmlns:a16="http://schemas.microsoft.com/office/drawing/2014/main" id="{0F8E68E6-7D54-42F8-9D1B-7E7784AED23F}"/>
              </a:ext>
            </a:extLst>
          </p:cNvPr>
          <p:cNvSpPr>
            <a:spLocks/>
          </p:cNvSpPr>
          <p:nvPr/>
        </p:nvSpPr>
        <p:spPr bwMode="auto">
          <a:xfrm>
            <a:off x="10094676" y="465138"/>
            <a:ext cx="388938" cy="1028700"/>
          </a:xfrm>
          <a:custGeom>
            <a:avLst/>
            <a:gdLst>
              <a:gd name="T0" fmla="*/ 0 w 252"/>
              <a:gd name="T1" fmla="*/ 1019923 h 586"/>
              <a:gd name="T2" fmla="*/ 60193 w 252"/>
              <a:gd name="T3" fmla="*/ 0 h 586"/>
              <a:gd name="T4" fmla="*/ 341092 w 252"/>
              <a:gd name="T5" fmla="*/ 3511 h 586"/>
              <a:gd name="T6" fmla="*/ 388938 w 252"/>
              <a:gd name="T7" fmla="*/ 1028700 h 586"/>
              <a:gd name="T8" fmla="*/ 0 w 252"/>
              <a:gd name="T9" fmla="*/ 1019923 h 5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2" h="586">
                <a:moveTo>
                  <a:pt x="0" y="581"/>
                </a:moveTo>
                <a:lnTo>
                  <a:pt x="39" y="0"/>
                </a:lnTo>
                <a:lnTo>
                  <a:pt x="221" y="2"/>
                </a:lnTo>
                <a:lnTo>
                  <a:pt x="252" y="586"/>
                </a:lnTo>
                <a:lnTo>
                  <a:pt x="0" y="581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Freeform 5" descr="Large confetti">
            <a:extLst>
              <a:ext uri="{FF2B5EF4-FFF2-40B4-BE49-F238E27FC236}">
                <a16:creationId xmlns="" xmlns:a16="http://schemas.microsoft.com/office/drawing/2014/main" id="{CD4E78DF-1AE2-4D0E-81CF-8B642760580D}"/>
              </a:ext>
            </a:extLst>
          </p:cNvPr>
          <p:cNvSpPr>
            <a:spLocks/>
          </p:cNvSpPr>
          <p:nvPr/>
        </p:nvSpPr>
        <p:spPr bwMode="auto">
          <a:xfrm>
            <a:off x="1388136" y="4142792"/>
            <a:ext cx="2838631" cy="1095959"/>
          </a:xfrm>
          <a:custGeom>
            <a:avLst/>
            <a:gdLst>
              <a:gd name="T0" fmla="*/ 6350 w 1476"/>
              <a:gd name="T1" fmla="*/ 791904 h 394"/>
              <a:gd name="T2" fmla="*/ 258763 w 1476"/>
              <a:gd name="T3" fmla="*/ 754300 h 394"/>
              <a:gd name="T4" fmla="*/ 506413 w 1476"/>
              <a:gd name="T5" fmla="*/ 791904 h 394"/>
              <a:gd name="T6" fmla="*/ 928688 w 1476"/>
              <a:gd name="T7" fmla="*/ 670243 h 394"/>
              <a:gd name="T8" fmla="*/ 1295400 w 1476"/>
              <a:gd name="T9" fmla="*/ 537522 h 394"/>
              <a:gd name="T10" fmla="*/ 1568450 w 1476"/>
              <a:gd name="T11" fmla="*/ 382680 h 394"/>
              <a:gd name="T12" fmla="*/ 1916113 w 1476"/>
              <a:gd name="T13" fmla="*/ 230050 h 394"/>
              <a:gd name="T14" fmla="*/ 2139950 w 1476"/>
              <a:gd name="T15" fmla="*/ 132721 h 394"/>
              <a:gd name="T16" fmla="*/ 2343150 w 1476"/>
              <a:gd name="T17" fmla="*/ 0 h 394"/>
              <a:gd name="T18" fmla="*/ 2239963 w 1476"/>
              <a:gd name="T19" fmla="*/ 309683 h 394"/>
              <a:gd name="T20" fmla="*/ 2174875 w 1476"/>
              <a:gd name="T21" fmla="*/ 389316 h 394"/>
              <a:gd name="T22" fmla="*/ 2133600 w 1476"/>
              <a:gd name="T23" fmla="*/ 510977 h 394"/>
              <a:gd name="T24" fmla="*/ 2098675 w 1476"/>
              <a:gd name="T25" fmla="*/ 637063 h 394"/>
              <a:gd name="T26" fmla="*/ 2079625 w 1476"/>
              <a:gd name="T27" fmla="*/ 670243 h 394"/>
              <a:gd name="T28" fmla="*/ 1660525 w 1476"/>
              <a:gd name="T29" fmla="*/ 734392 h 394"/>
              <a:gd name="T30" fmla="*/ 1119188 w 1476"/>
              <a:gd name="T31" fmla="*/ 749876 h 394"/>
              <a:gd name="T32" fmla="*/ 901700 w 1476"/>
              <a:gd name="T33" fmla="*/ 754300 h 394"/>
              <a:gd name="T34" fmla="*/ 650875 w 1476"/>
              <a:gd name="T35" fmla="*/ 802964 h 394"/>
              <a:gd name="T36" fmla="*/ 288925 w 1476"/>
              <a:gd name="T37" fmla="*/ 871537 h 394"/>
              <a:gd name="T38" fmla="*/ 90488 w 1476"/>
              <a:gd name="T39" fmla="*/ 856053 h 394"/>
              <a:gd name="T40" fmla="*/ 0 w 1476"/>
              <a:gd name="T41" fmla="*/ 856053 h 394"/>
              <a:gd name="T42" fmla="*/ 6350 w 1476"/>
              <a:gd name="T43" fmla="*/ 791904 h 39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76" h="394">
                <a:moveTo>
                  <a:pt x="4" y="358"/>
                </a:moveTo>
                <a:lnTo>
                  <a:pt x="163" y="341"/>
                </a:lnTo>
                <a:lnTo>
                  <a:pt x="319" y="358"/>
                </a:lnTo>
                <a:lnTo>
                  <a:pt x="585" y="303"/>
                </a:lnTo>
                <a:lnTo>
                  <a:pt x="816" y="243"/>
                </a:lnTo>
                <a:lnTo>
                  <a:pt x="988" y="173"/>
                </a:lnTo>
                <a:lnTo>
                  <a:pt x="1207" y="104"/>
                </a:lnTo>
                <a:lnTo>
                  <a:pt x="1348" y="60"/>
                </a:lnTo>
                <a:lnTo>
                  <a:pt x="1476" y="0"/>
                </a:lnTo>
                <a:lnTo>
                  <a:pt x="1411" y="140"/>
                </a:lnTo>
                <a:lnTo>
                  <a:pt x="1370" y="176"/>
                </a:lnTo>
                <a:lnTo>
                  <a:pt x="1344" y="231"/>
                </a:lnTo>
                <a:lnTo>
                  <a:pt x="1322" y="288"/>
                </a:lnTo>
                <a:lnTo>
                  <a:pt x="1310" y="303"/>
                </a:lnTo>
                <a:lnTo>
                  <a:pt x="1046" y="332"/>
                </a:lnTo>
                <a:lnTo>
                  <a:pt x="705" y="339"/>
                </a:lnTo>
                <a:lnTo>
                  <a:pt x="568" y="341"/>
                </a:lnTo>
                <a:lnTo>
                  <a:pt x="410" y="363"/>
                </a:lnTo>
                <a:lnTo>
                  <a:pt x="182" y="394"/>
                </a:lnTo>
                <a:lnTo>
                  <a:pt x="57" y="387"/>
                </a:lnTo>
                <a:lnTo>
                  <a:pt x="0" y="387"/>
                </a:lnTo>
                <a:lnTo>
                  <a:pt x="4" y="35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2" name="Text Box 6">
            <a:extLst>
              <a:ext uri="{FF2B5EF4-FFF2-40B4-BE49-F238E27FC236}">
                <a16:creationId xmlns="" xmlns:a16="http://schemas.microsoft.com/office/drawing/2014/main" id="{5C779752-ECBC-4393-BFB1-7C85FE44F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410" y="2191405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chemeClr val="bg1"/>
                </a:solidFill>
                <a:ea typeface="SimHei" panose="02010609060101010101" pitchFamily="49" charset="-122"/>
              </a:rPr>
              <a:t>第一道城牆</a:t>
            </a:r>
          </a:p>
        </p:txBody>
      </p:sp>
      <p:sp>
        <p:nvSpPr>
          <p:cNvPr id="60423" name="Text Box 7">
            <a:extLst>
              <a:ext uri="{FF2B5EF4-FFF2-40B4-BE49-F238E27FC236}">
                <a16:creationId xmlns="" xmlns:a16="http://schemas.microsoft.com/office/drawing/2014/main" id="{91B21413-7FD6-444A-8239-AB0C39CE7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8696" y="150109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chemeClr val="bg1"/>
                </a:solidFill>
                <a:ea typeface="SimHei" panose="02010609060101010101" pitchFamily="49" charset="-122"/>
              </a:rPr>
              <a:t>第二道城牆</a:t>
            </a:r>
          </a:p>
        </p:txBody>
      </p:sp>
      <p:sp>
        <p:nvSpPr>
          <p:cNvPr id="60424" name="Line 8">
            <a:extLst>
              <a:ext uri="{FF2B5EF4-FFF2-40B4-BE49-F238E27FC236}">
                <a16:creationId xmlns="" xmlns:a16="http://schemas.microsoft.com/office/drawing/2014/main" id="{4DA76AC2-B5BC-430C-9107-D6A4F521E9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1200" y="2622364"/>
            <a:ext cx="85725" cy="4079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5" name="Line 9">
            <a:extLst>
              <a:ext uri="{FF2B5EF4-FFF2-40B4-BE49-F238E27FC236}">
                <a16:creationId xmlns="" xmlns:a16="http://schemas.microsoft.com/office/drawing/2014/main" id="{C235228B-B924-45CD-AB21-6FDCB92EA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9637476" y="621621"/>
            <a:ext cx="457200" cy="3079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8" name="Freeform 12">
            <a:extLst>
              <a:ext uri="{FF2B5EF4-FFF2-40B4-BE49-F238E27FC236}">
                <a16:creationId xmlns="" xmlns:a16="http://schemas.microsoft.com/office/drawing/2014/main" id="{60509CDB-139F-4495-8B2A-B3175245F29C}"/>
              </a:ext>
            </a:extLst>
          </p:cNvPr>
          <p:cNvSpPr>
            <a:spLocks/>
          </p:cNvSpPr>
          <p:nvPr/>
        </p:nvSpPr>
        <p:spPr bwMode="auto">
          <a:xfrm>
            <a:off x="1611825" y="1619248"/>
            <a:ext cx="7800462" cy="3352597"/>
          </a:xfrm>
          <a:custGeom>
            <a:avLst/>
            <a:gdLst>
              <a:gd name="T0" fmla="*/ 0 w 4654"/>
              <a:gd name="T1" fmla="*/ 2895600 h 1824"/>
              <a:gd name="T2" fmla="*/ 839788 w 4654"/>
              <a:gd name="T3" fmla="*/ 2825750 h 1824"/>
              <a:gd name="T4" fmla="*/ 1816100 w 4654"/>
              <a:gd name="T5" fmla="*/ 2508250 h 1824"/>
              <a:gd name="T6" fmla="*/ 2730500 w 4654"/>
              <a:gd name="T7" fmla="*/ 1914525 h 1824"/>
              <a:gd name="T8" fmla="*/ 4151313 w 4654"/>
              <a:gd name="T9" fmla="*/ 1149350 h 1824"/>
              <a:gd name="T10" fmla="*/ 5262563 w 4654"/>
              <a:gd name="T11" fmla="*/ 617538 h 1824"/>
              <a:gd name="T12" fmla="*/ 6350000 w 4654"/>
              <a:gd name="T13" fmla="*/ 346075 h 1824"/>
              <a:gd name="T14" fmla="*/ 7388225 w 4654"/>
              <a:gd name="T15" fmla="*/ 0 h 18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654" h="1824">
                <a:moveTo>
                  <a:pt x="0" y="1824"/>
                </a:moveTo>
                <a:cubicBezTo>
                  <a:pt x="169" y="1821"/>
                  <a:pt x="338" y="1820"/>
                  <a:pt x="529" y="1780"/>
                </a:cubicBezTo>
                <a:cubicBezTo>
                  <a:pt x="720" y="1740"/>
                  <a:pt x="946" y="1676"/>
                  <a:pt x="1144" y="1580"/>
                </a:cubicBezTo>
                <a:cubicBezTo>
                  <a:pt x="1342" y="1484"/>
                  <a:pt x="1475" y="1349"/>
                  <a:pt x="1720" y="1206"/>
                </a:cubicBezTo>
                <a:cubicBezTo>
                  <a:pt x="1965" y="1063"/>
                  <a:pt x="2349" y="860"/>
                  <a:pt x="2615" y="724"/>
                </a:cubicBezTo>
                <a:cubicBezTo>
                  <a:pt x="2881" y="588"/>
                  <a:pt x="3084" y="473"/>
                  <a:pt x="3315" y="389"/>
                </a:cubicBezTo>
                <a:cubicBezTo>
                  <a:pt x="3546" y="305"/>
                  <a:pt x="3777" y="283"/>
                  <a:pt x="4000" y="218"/>
                </a:cubicBezTo>
                <a:cubicBezTo>
                  <a:pt x="4223" y="153"/>
                  <a:pt x="4518" y="45"/>
                  <a:pt x="4654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9" name="Text Box 13">
            <a:extLst>
              <a:ext uri="{FF2B5EF4-FFF2-40B4-BE49-F238E27FC236}">
                <a16:creationId xmlns="" xmlns:a16="http://schemas.microsoft.com/office/drawing/2014/main" id="{2BC70B1A-79B4-47CD-BEB6-AC7BC2B25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6" y="168859"/>
            <a:ext cx="7506391" cy="178728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倒塌的城牆磚塊，恰巧填平了城外四圍的壕溝，使每個以色列人可以</a:t>
            </a:r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「往前直上」</a:t>
            </a:r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，攻進城內</a:t>
            </a:r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。</a:t>
            </a:r>
          </a:p>
        </p:txBody>
      </p:sp>
      <p:sp>
        <p:nvSpPr>
          <p:cNvPr id="60426" name="Text Box 10">
            <a:extLst>
              <a:ext uri="{FF2B5EF4-FFF2-40B4-BE49-F238E27FC236}">
                <a16:creationId xmlns="" xmlns:a16="http://schemas.microsoft.com/office/drawing/2014/main" id="{BD4E6512-F3D8-44B8-BE0E-F7FCC653B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1904" y="3770143"/>
            <a:ext cx="1980029" cy="52322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chemeClr val="bg1"/>
                </a:solidFill>
                <a:ea typeface="SimHei" panose="02010609060101010101" pitchFamily="49" charset="-122"/>
              </a:rPr>
              <a:t>倒塌的磚塊</a:t>
            </a:r>
          </a:p>
        </p:txBody>
      </p:sp>
      <p:sp>
        <p:nvSpPr>
          <p:cNvPr id="60427" name="Line 11">
            <a:extLst>
              <a:ext uri="{FF2B5EF4-FFF2-40B4-BE49-F238E27FC236}">
                <a16:creationId xmlns="" xmlns:a16="http://schemas.microsoft.com/office/drawing/2014/main" id="{9DD34F44-76D5-4DF4-A81C-70C7A91F7C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5791" y="4233049"/>
            <a:ext cx="85725" cy="4079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1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/>
      <p:bldP spid="60422" grpId="1"/>
      <p:bldP spid="60423" grpId="0"/>
      <p:bldP spid="60423" grpId="1"/>
      <p:bldP spid="604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jericho41">
            <a:extLst>
              <a:ext uri="{FF2B5EF4-FFF2-40B4-BE49-F238E27FC236}">
                <a16:creationId xmlns="" xmlns:a16="http://schemas.microsoft.com/office/drawing/2014/main" id="{83A51317-B471-445C-8216-0E956A192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8" y="0"/>
            <a:ext cx="7110092" cy="519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jericho39">
            <a:extLst>
              <a:ext uri="{FF2B5EF4-FFF2-40B4-BE49-F238E27FC236}">
                <a16:creationId xmlns="" xmlns:a16="http://schemas.microsoft.com/office/drawing/2014/main" id="{06F2D8B9-F189-418C-9532-C0D35D2AB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008" y="0"/>
            <a:ext cx="4055165" cy="516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FC2DFBA-4CDC-42F2-9E8C-43DC11C41E71}"/>
              </a:ext>
            </a:extLst>
          </p:cNvPr>
          <p:cNvSpPr/>
          <p:nvPr/>
        </p:nvSpPr>
        <p:spPr>
          <a:xfrm>
            <a:off x="0" y="5192466"/>
            <a:ext cx="120528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考古顯示，耶利哥是先倒塌，再被大火焚燒。城內遺跡找不到任何金屬器具，卻有大量被焚燒的穀物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</a:rPr>
              <a:t>。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可見耶利哥被攻破時，城中糧食充裕：</a:t>
            </a:r>
          </a:p>
          <a:p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當時應為收割季節。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圍城時間甚短。</a:t>
            </a:r>
            <a:r>
              <a:rPr lang="en-US" altLang="zh-TW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以色列人沒有掠取這些糧食。</a:t>
            </a:r>
          </a:p>
          <a:p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這都和聖經記載一致。</a:t>
            </a:r>
          </a:p>
        </p:txBody>
      </p:sp>
    </p:spTree>
    <p:extLst>
      <p:ext uri="{BB962C8B-B14F-4D97-AF65-F5344CB8AC3E}">
        <p14:creationId xmlns:p14="http://schemas.microsoft.com/office/powerpoint/2010/main" val="3921803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>
            <a:extLst>
              <a:ext uri="{FF2B5EF4-FFF2-40B4-BE49-F238E27FC236}">
                <a16:creationId xmlns="" xmlns:a16="http://schemas.microsoft.com/office/drawing/2014/main" id="{E0BDF02B-3FA3-4129-AE78-23BBD976E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07996"/>
            <a:ext cx="1197665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妓女喇合因著信，曾和和平平的接待探子，就不與那些不順從的人一同滅亡。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來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11:31) </a:t>
            </a:r>
          </a:p>
          <a:p>
            <a:pPr eaLnBrk="1" hangingPunct="1"/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人稱義是因著行為，不是單因著信。妓女喇合接待使者，又放他們從別的路上出去，不也是一樣因行為稱義嗎？身體沒有靈魂是死的，信心沒有行為也是死的。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2:24-26)</a:t>
            </a:r>
          </a:p>
          <a:p>
            <a:pPr eaLnBrk="1" hangingPunct="1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撒門從喇合氏生波阿斯；波阿斯從路得氏生俄備得；俄備得生耶西；耶西生大衛王。大衛從烏利亞的妻子生所羅門。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1:5-6)</a:t>
            </a:r>
            <a:endParaRPr lang="zh-TW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460" name="Text Box 6">
            <a:extLst>
              <a:ext uri="{FF2B5EF4-FFF2-40B4-BE49-F238E27FC236}">
                <a16:creationId xmlns="" xmlns:a16="http://schemas.microsoft.com/office/drawing/2014/main" id="{5971AE20-CC5A-45EF-BFE8-5234F37F3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525" y="0"/>
            <a:ext cx="698139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新約對喇合的評語</a:t>
            </a:r>
          </a:p>
        </p:txBody>
      </p:sp>
    </p:spTree>
    <p:extLst>
      <p:ext uri="{BB962C8B-B14F-4D97-AF65-F5344CB8AC3E}">
        <p14:creationId xmlns:p14="http://schemas.microsoft.com/office/powerpoint/2010/main" val="183081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ap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92" y="1"/>
            <a:ext cx="9974424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Oval 5"/>
          <p:cNvSpPr>
            <a:spLocks noChangeArrowheads="1"/>
          </p:cNvSpPr>
          <p:nvPr/>
        </p:nvSpPr>
        <p:spPr bwMode="auto">
          <a:xfrm>
            <a:off x="5994400" y="459740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88" name="Oval 8"/>
          <p:cNvSpPr>
            <a:spLocks noChangeArrowheads="1"/>
          </p:cNvSpPr>
          <p:nvPr/>
        </p:nvSpPr>
        <p:spPr bwMode="auto">
          <a:xfrm>
            <a:off x="3060700" y="382270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5" name="Oval 9"/>
          <p:cNvSpPr>
            <a:spLocks noChangeArrowheads="1"/>
          </p:cNvSpPr>
          <p:nvPr/>
        </p:nvSpPr>
        <p:spPr bwMode="auto">
          <a:xfrm>
            <a:off x="7397750" y="588963"/>
            <a:ext cx="228600" cy="228600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2" name="AutoShape 12"/>
          <p:cNvSpPr>
            <a:spLocks noChangeArrowheads="1"/>
          </p:cNvSpPr>
          <p:nvPr/>
        </p:nvSpPr>
        <p:spPr bwMode="auto">
          <a:xfrm>
            <a:off x="2916239" y="4344989"/>
            <a:ext cx="523875" cy="377825"/>
          </a:xfrm>
          <a:prstGeom prst="wedgeRectCallout">
            <a:avLst>
              <a:gd name="adj1" fmla="val -1514"/>
              <a:gd name="adj2" fmla="val -124370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艾</a:t>
            </a:r>
          </a:p>
        </p:txBody>
      </p:sp>
      <p:sp>
        <p:nvSpPr>
          <p:cNvPr id="20487" name="AutoShape 13"/>
          <p:cNvSpPr>
            <a:spLocks noChangeArrowheads="1"/>
          </p:cNvSpPr>
          <p:nvPr/>
        </p:nvSpPr>
        <p:spPr bwMode="auto">
          <a:xfrm>
            <a:off x="7934326" y="741364"/>
            <a:ext cx="1012824" cy="490277"/>
          </a:xfrm>
          <a:prstGeom prst="wedgeRectCallout">
            <a:avLst>
              <a:gd name="adj1" fmla="val -85389"/>
              <a:gd name="adj2" fmla="val -44537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亞當</a:t>
            </a:r>
          </a:p>
        </p:txBody>
      </p:sp>
      <p:sp>
        <p:nvSpPr>
          <p:cNvPr id="20488" name="Freeform 16"/>
          <p:cNvSpPr>
            <a:spLocks/>
          </p:cNvSpPr>
          <p:nvPr/>
        </p:nvSpPr>
        <p:spPr bwMode="auto">
          <a:xfrm>
            <a:off x="6850063" y="1"/>
            <a:ext cx="741362" cy="6557963"/>
          </a:xfrm>
          <a:custGeom>
            <a:avLst/>
            <a:gdLst>
              <a:gd name="T0" fmla="*/ 722312 w 467"/>
              <a:gd name="T1" fmla="*/ 6557963 h 4131"/>
              <a:gd name="T2" fmla="*/ 722312 w 467"/>
              <a:gd name="T3" fmla="*/ 6427788 h 4131"/>
              <a:gd name="T4" fmla="*/ 604837 w 467"/>
              <a:gd name="T5" fmla="*/ 6296025 h 4131"/>
              <a:gd name="T6" fmla="*/ 630237 w 467"/>
              <a:gd name="T7" fmla="*/ 6048375 h 4131"/>
              <a:gd name="T8" fmla="*/ 577850 w 467"/>
              <a:gd name="T9" fmla="*/ 5838825 h 4131"/>
              <a:gd name="T10" fmla="*/ 525462 w 467"/>
              <a:gd name="T11" fmla="*/ 5708650 h 4131"/>
              <a:gd name="T12" fmla="*/ 565150 w 467"/>
              <a:gd name="T13" fmla="*/ 5538788 h 4131"/>
              <a:gd name="T14" fmla="*/ 592137 w 467"/>
              <a:gd name="T15" fmla="*/ 5303838 h 4131"/>
              <a:gd name="T16" fmla="*/ 487362 w 467"/>
              <a:gd name="T17" fmla="*/ 5173663 h 4131"/>
              <a:gd name="T18" fmla="*/ 434975 w 467"/>
              <a:gd name="T19" fmla="*/ 5081588 h 4131"/>
              <a:gd name="T20" fmla="*/ 434975 w 467"/>
              <a:gd name="T21" fmla="*/ 4964113 h 4131"/>
              <a:gd name="T22" fmla="*/ 592137 w 467"/>
              <a:gd name="T23" fmla="*/ 4859338 h 4131"/>
              <a:gd name="T24" fmla="*/ 592137 w 467"/>
              <a:gd name="T25" fmla="*/ 4651375 h 4131"/>
              <a:gd name="T26" fmla="*/ 473075 w 467"/>
              <a:gd name="T27" fmla="*/ 4467225 h 4131"/>
              <a:gd name="T28" fmla="*/ 382587 w 467"/>
              <a:gd name="T29" fmla="*/ 4349750 h 4131"/>
              <a:gd name="T30" fmla="*/ 290512 w 467"/>
              <a:gd name="T31" fmla="*/ 4037013 h 4131"/>
              <a:gd name="T32" fmla="*/ 422275 w 467"/>
              <a:gd name="T33" fmla="*/ 3684588 h 4131"/>
              <a:gd name="T34" fmla="*/ 577850 w 467"/>
              <a:gd name="T35" fmla="*/ 3632200 h 4131"/>
              <a:gd name="T36" fmla="*/ 592137 w 467"/>
              <a:gd name="T37" fmla="*/ 3344863 h 4131"/>
              <a:gd name="T38" fmla="*/ 525462 w 467"/>
              <a:gd name="T39" fmla="*/ 3057525 h 4131"/>
              <a:gd name="T40" fmla="*/ 500062 w 467"/>
              <a:gd name="T41" fmla="*/ 2835275 h 4131"/>
              <a:gd name="T42" fmla="*/ 407987 w 467"/>
              <a:gd name="T43" fmla="*/ 2770188 h 4131"/>
              <a:gd name="T44" fmla="*/ 447675 w 467"/>
              <a:gd name="T45" fmla="*/ 2586038 h 4131"/>
              <a:gd name="T46" fmla="*/ 330200 w 467"/>
              <a:gd name="T47" fmla="*/ 2390775 h 4131"/>
              <a:gd name="T48" fmla="*/ 330200 w 467"/>
              <a:gd name="T49" fmla="*/ 2273300 h 4131"/>
              <a:gd name="T50" fmla="*/ 238125 w 467"/>
              <a:gd name="T51" fmla="*/ 2143125 h 4131"/>
              <a:gd name="T52" fmla="*/ 120650 w 467"/>
              <a:gd name="T53" fmla="*/ 1908175 h 4131"/>
              <a:gd name="T54" fmla="*/ 30162 w 467"/>
              <a:gd name="T55" fmla="*/ 1685925 h 4131"/>
              <a:gd name="T56" fmla="*/ 304800 w 467"/>
              <a:gd name="T57" fmla="*/ 1476375 h 4131"/>
              <a:gd name="T58" fmla="*/ 252412 w 467"/>
              <a:gd name="T59" fmla="*/ 1306513 h 4131"/>
              <a:gd name="T60" fmla="*/ 304800 w 467"/>
              <a:gd name="T61" fmla="*/ 1149350 h 4131"/>
              <a:gd name="T62" fmla="*/ 512762 w 467"/>
              <a:gd name="T63" fmla="*/ 1058863 h 4131"/>
              <a:gd name="T64" fmla="*/ 473075 w 467"/>
              <a:gd name="T65" fmla="*/ 862013 h 4131"/>
              <a:gd name="T66" fmla="*/ 447675 w 467"/>
              <a:gd name="T67" fmla="*/ 731838 h 4131"/>
              <a:gd name="T68" fmla="*/ 355600 w 467"/>
              <a:gd name="T69" fmla="*/ 601663 h 4131"/>
              <a:gd name="T70" fmla="*/ 395287 w 467"/>
              <a:gd name="T71" fmla="*/ 404813 h 4131"/>
              <a:gd name="T72" fmla="*/ 512762 w 467"/>
              <a:gd name="T73" fmla="*/ 314325 h 4131"/>
              <a:gd name="T74" fmla="*/ 604837 w 467"/>
              <a:gd name="T75" fmla="*/ 169863 h 4131"/>
              <a:gd name="T76" fmla="*/ 473075 w 467"/>
              <a:gd name="T77" fmla="*/ 0 h 413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467" h="4131">
                <a:moveTo>
                  <a:pt x="455" y="4131"/>
                </a:moveTo>
                <a:cubicBezTo>
                  <a:pt x="461" y="4103"/>
                  <a:pt x="467" y="4076"/>
                  <a:pt x="455" y="4049"/>
                </a:cubicBezTo>
                <a:cubicBezTo>
                  <a:pt x="443" y="4022"/>
                  <a:pt x="391" y="4006"/>
                  <a:pt x="381" y="3966"/>
                </a:cubicBezTo>
                <a:cubicBezTo>
                  <a:pt x="371" y="3926"/>
                  <a:pt x="400" y="3858"/>
                  <a:pt x="397" y="3810"/>
                </a:cubicBezTo>
                <a:cubicBezTo>
                  <a:pt x="394" y="3762"/>
                  <a:pt x="375" y="3714"/>
                  <a:pt x="364" y="3678"/>
                </a:cubicBezTo>
                <a:cubicBezTo>
                  <a:pt x="353" y="3642"/>
                  <a:pt x="332" y="3627"/>
                  <a:pt x="331" y="3596"/>
                </a:cubicBezTo>
                <a:cubicBezTo>
                  <a:pt x="330" y="3565"/>
                  <a:pt x="349" y="3531"/>
                  <a:pt x="356" y="3489"/>
                </a:cubicBezTo>
                <a:cubicBezTo>
                  <a:pt x="363" y="3447"/>
                  <a:pt x="381" y="3379"/>
                  <a:pt x="373" y="3341"/>
                </a:cubicBezTo>
                <a:cubicBezTo>
                  <a:pt x="365" y="3303"/>
                  <a:pt x="323" y="3282"/>
                  <a:pt x="307" y="3259"/>
                </a:cubicBezTo>
                <a:cubicBezTo>
                  <a:pt x="291" y="3236"/>
                  <a:pt x="279" y="3223"/>
                  <a:pt x="274" y="3201"/>
                </a:cubicBezTo>
                <a:cubicBezTo>
                  <a:pt x="269" y="3179"/>
                  <a:pt x="258" y="3150"/>
                  <a:pt x="274" y="3127"/>
                </a:cubicBezTo>
                <a:cubicBezTo>
                  <a:pt x="290" y="3104"/>
                  <a:pt x="357" y="3094"/>
                  <a:pt x="373" y="3061"/>
                </a:cubicBezTo>
                <a:cubicBezTo>
                  <a:pt x="389" y="3028"/>
                  <a:pt x="385" y="2971"/>
                  <a:pt x="373" y="2930"/>
                </a:cubicBezTo>
                <a:cubicBezTo>
                  <a:pt x="361" y="2889"/>
                  <a:pt x="320" y="2846"/>
                  <a:pt x="298" y="2814"/>
                </a:cubicBezTo>
                <a:cubicBezTo>
                  <a:pt x="276" y="2782"/>
                  <a:pt x="260" y="2785"/>
                  <a:pt x="241" y="2740"/>
                </a:cubicBezTo>
                <a:cubicBezTo>
                  <a:pt x="222" y="2695"/>
                  <a:pt x="179" y="2613"/>
                  <a:pt x="183" y="2543"/>
                </a:cubicBezTo>
                <a:cubicBezTo>
                  <a:pt x="187" y="2473"/>
                  <a:pt x="236" y="2363"/>
                  <a:pt x="266" y="2321"/>
                </a:cubicBezTo>
                <a:cubicBezTo>
                  <a:pt x="296" y="2279"/>
                  <a:pt x="346" y="2324"/>
                  <a:pt x="364" y="2288"/>
                </a:cubicBezTo>
                <a:cubicBezTo>
                  <a:pt x="382" y="2252"/>
                  <a:pt x="378" y="2167"/>
                  <a:pt x="373" y="2107"/>
                </a:cubicBezTo>
                <a:cubicBezTo>
                  <a:pt x="368" y="2047"/>
                  <a:pt x="341" y="1979"/>
                  <a:pt x="331" y="1926"/>
                </a:cubicBezTo>
                <a:cubicBezTo>
                  <a:pt x="321" y="1873"/>
                  <a:pt x="327" y="1816"/>
                  <a:pt x="315" y="1786"/>
                </a:cubicBezTo>
                <a:cubicBezTo>
                  <a:pt x="303" y="1756"/>
                  <a:pt x="262" y="1771"/>
                  <a:pt x="257" y="1745"/>
                </a:cubicBezTo>
                <a:cubicBezTo>
                  <a:pt x="252" y="1719"/>
                  <a:pt x="290" y="1669"/>
                  <a:pt x="282" y="1629"/>
                </a:cubicBezTo>
                <a:cubicBezTo>
                  <a:pt x="274" y="1589"/>
                  <a:pt x="220" y="1539"/>
                  <a:pt x="208" y="1506"/>
                </a:cubicBezTo>
                <a:cubicBezTo>
                  <a:pt x="196" y="1473"/>
                  <a:pt x="218" y="1458"/>
                  <a:pt x="208" y="1432"/>
                </a:cubicBezTo>
                <a:cubicBezTo>
                  <a:pt x="198" y="1406"/>
                  <a:pt x="172" y="1388"/>
                  <a:pt x="150" y="1350"/>
                </a:cubicBezTo>
                <a:cubicBezTo>
                  <a:pt x="128" y="1312"/>
                  <a:pt x="98" y="1250"/>
                  <a:pt x="76" y="1202"/>
                </a:cubicBezTo>
                <a:cubicBezTo>
                  <a:pt x="54" y="1154"/>
                  <a:pt x="0" y="1107"/>
                  <a:pt x="19" y="1062"/>
                </a:cubicBezTo>
                <a:cubicBezTo>
                  <a:pt x="38" y="1017"/>
                  <a:pt x="169" y="970"/>
                  <a:pt x="192" y="930"/>
                </a:cubicBezTo>
                <a:cubicBezTo>
                  <a:pt x="215" y="890"/>
                  <a:pt x="159" y="857"/>
                  <a:pt x="159" y="823"/>
                </a:cubicBezTo>
                <a:cubicBezTo>
                  <a:pt x="159" y="789"/>
                  <a:pt x="165" y="750"/>
                  <a:pt x="192" y="724"/>
                </a:cubicBezTo>
                <a:cubicBezTo>
                  <a:pt x="219" y="698"/>
                  <a:pt x="305" y="697"/>
                  <a:pt x="323" y="667"/>
                </a:cubicBezTo>
                <a:cubicBezTo>
                  <a:pt x="341" y="637"/>
                  <a:pt x="305" y="577"/>
                  <a:pt x="298" y="543"/>
                </a:cubicBezTo>
                <a:cubicBezTo>
                  <a:pt x="291" y="509"/>
                  <a:pt x="294" y="488"/>
                  <a:pt x="282" y="461"/>
                </a:cubicBezTo>
                <a:cubicBezTo>
                  <a:pt x="270" y="434"/>
                  <a:pt x="229" y="413"/>
                  <a:pt x="224" y="379"/>
                </a:cubicBezTo>
                <a:cubicBezTo>
                  <a:pt x="219" y="345"/>
                  <a:pt x="233" y="285"/>
                  <a:pt x="249" y="255"/>
                </a:cubicBezTo>
                <a:cubicBezTo>
                  <a:pt x="265" y="225"/>
                  <a:pt x="301" y="223"/>
                  <a:pt x="323" y="198"/>
                </a:cubicBezTo>
                <a:cubicBezTo>
                  <a:pt x="345" y="173"/>
                  <a:pt x="385" y="140"/>
                  <a:pt x="381" y="107"/>
                </a:cubicBezTo>
                <a:cubicBezTo>
                  <a:pt x="377" y="74"/>
                  <a:pt x="312" y="11"/>
                  <a:pt x="298" y="0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3" name="Rectangle 33" descr="Recycled paper"/>
          <p:cNvSpPr>
            <a:spLocks noChangeArrowheads="1"/>
          </p:cNvSpPr>
          <p:nvPr/>
        </p:nvSpPr>
        <p:spPr bwMode="auto">
          <a:xfrm>
            <a:off x="1524000" y="0"/>
            <a:ext cx="5410200" cy="2514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0" name="AutoShape 17"/>
          <p:cNvSpPr>
            <a:spLocks noChangeArrowheads="1"/>
          </p:cNvSpPr>
          <p:nvPr/>
        </p:nvSpPr>
        <p:spPr bwMode="auto">
          <a:xfrm>
            <a:off x="5927726" y="3632202"/>
            <a:ext cx="922337" cy="495300"/>
          </a:xfrm>
          <a:prstGeom prst="wedgeRectCallout">
            <a:avLst>
              <a:gd name="adj1" fmla="val 9463"/>
              <a:gd name="adj2" fmla="val 129412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吉甲</a:t>
            </a:r>
          </a:p>
        </p:txBody>
      </p:sp>
      <p:sp>
        <p:nvSpPr>
          <p:cNvPr id="20491" name="AutoShape 18"/>
          <p:cNvSpPr>
            <a:spLocks noChangeArrowheads="1"/>
          </p:cNvSpPr>
          <p:nvPr/>
        </p:nvSpPr>
        <p:spPr bwMode="auto">
          <a:xfrm>
            <a:off x="8018917" y="2958680"/>
            <a:ext cx="1405617" cy="508000"/>
          </a:xfrm>
          <a:prstGeom prst="wedgeRectCallout">
            <a:avLst>
              <a:gd name="adj1" fmla="val -92019"/>
              <a:gd name="adj2" fmla="val 7815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800" dirty="0">
                <a:solidFill>
                  <a:schemeClr val="bg1"/>
                </a:solidFill>
                <a:ea typeface="SimHei" panose="02010609060101010101" pitchFamily="49" charset="-122"/>
              </a:rPr>
              <a:t>約但河</a:t>
            </a:r>
          </a:p>
        </p:txBody>
      </p:sp>
      <p:sp>
        <p:nvSpPr>
          <p:cNvPr id="20492" name="AutoShape 19"/>
          <p:cNvSpPr>
            <a:spLocks noChangeArrowheads="1"/>
          </p:cNvSpPr>
          <p:nvPr/>
        </p:nvSpPr>
        <p:spPr bwMode="auto">
          <a:xfrm>
            <a:off x="5297293" y="5258719"/>
            <a:ext cx="1287885" cy="496887"/>
          </a:xfrm>
          <a:prstGeom prst="wedgeRectCallout">
            <a:avLst>
              <a:gd name="adj1" fmla="val 10856"/>
              <a:gd name="adj2" fmla="val -156301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耶利哥</a:t>
            </a:r>
          </a:p>
        </p:txBody>
      </p:sp>
      <p:sp>
        <p:nvSpPr>
          <p:cNvPr id="20493" name="Oval 25"/>
          <p:cNvSpPr>
            <a:spLocks noChangeArrowheads="1"/>
          </p:cNvSpPr>
          <p:nvPr/>
        </p:nvSpPr>
        <p:spPr bwMode="auto">
          <a:xfrm>
            <a:off x="8947150" y="5243513"/>
            <a:ext cx="228600" cy="2286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4" name="AutoShape 26"/>
          <p:cNvSpPr>
            <a:spLocks noChangeArrowheads="1"/>
          </p:cNvSpPr>
          <p:nvPr/>
        </p:nvSpPr>
        <p:spPr bwMode="auto">
          <a:xfrm>
            <a:off x="9480551" y="5403851"/>
            <a:ext cx="995590" cy="461094"/>
          </a:xfrm>
          <a:prstGeom prst="wedgeRectCallout">
            <a:avLst>
              <a:gd name="adj1" fmla="val -85389"/>
              <a:gd name="adj2" fmla="val -44537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什亭</a:t>
            </a:r>
          </a:p>
        </p:txBody>
      </p:sp>
      <p:sp>
        <p:nvSpPr>
          <p:cNvPr id="20495" name="Freeform 27"/>
          <p:cNvSpPr>
            <a:spLocks/>
          </p:cNvSpPr>
          <p:nvPr/>
        </p:nvSpPr>
        <p:spPr bwMode="auto">
          <a:xfrm>
            <a:off x="7467601" y="4724400"/>
            <a:ext cx="1254125" cy="679450"/>
          </a:xfrm>
          <a:custGeom>
            <a:avLst/>
            <a:gdLst>
              <a:gd name="T0" fmla="*/ 1254125 w 790"/>
              <a:gd name="T1" fmla="*/ 679450 h 428"/>
              <a:gd name="T2" fmla="*/ 652463 w 790"/>
              <a:gd name="T3" fmla="*/ 247650 h 428"/>
              <a:gd name="T4" fmla="*/ 0 w 790"/>
              <a:gd name="T5" fmla="*/ 0 h 4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90" h="428">
                <a:moveTo>
                  <a:pt x="790" y="428"/>
                </a:moveTo>
                <a:cubicBezTo>
                  <a:pt x="666" y="327"/>
                  <a:pt x="543" y="227"/>
                  <a:pt x="411" y="156"/>
                </a:cubicBezTo>
                <a:cubicBezTo>
                  <a:pt x="279" y="85"/>
                  <a:pt x="139" y="42"/>
                  <a:pt x="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Freeform 28"/>
          <p:cNvSpPr>
            <a:spLocks/>
          </p:cNvSpPr>
          <p:nvPr/>
        </p:nvSpPr>
        <p:spPr bwMode="auto">
          <a:xfrm>
            <a:off x="6527801" y="4597401"/>
            <a:ext cx="847725" cy="131763"/>
          </a:xfrm>
          <a:custGeom>
            <a:avLst/>
            <a:gdLst>
              <a:gd name="T0" fmla="*/ 847725 w 534"/>
              <a:gd name="T1" fmla="*/ 131763 h 83"/>
              <a:gd name="T2" fmla="*/ 300038 w 534"/>
              <a:gd name="T3" fmla="*/ 26988 h 83"/>
              <a:gd name="T4" fmla="*/ 0 w 534"/>
              <a:gd name="T5" fmla="*/ 0 h 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34" h="83">
                <a:moveTo>
                  <a:pt x="534" y="83"/>
                </a:moveTo>
                <a:cubicBezTo>
                  <a:pt x="406" y="57"/>
                  <a:pt x="278" y="31"/>
                  <a:pt x="189" y="17"/>
                </a:cubicBezTo>
                <a:cubicBezTo>
                  <a:pt x="100" y="3"/>
                  <a:pt x="31" y="5"/>
                  <a:pt x="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9" name="Freeform 29"/>
          <p:cNvSpPr>
            <a:spLocks/>
          </p:cNvSpPr>
          <p:nvPr/>
        </p:nvSpPr>
        <p:spPr bwMode="auto">
          <a:xfrm>
            <a:off x="3352801" y="3962401"/>
            <a:ext cx="2963863" cy="614363"/>
          </a:xfrm>
          <a:custGeom>
            <a:avLst/>
            <a:gdLst>
              <a:gd name="T0" fmla="*/ 2963863 w 1867"/>
              <a:gd name="T1" fmla="*/ 601663 h 387"/>
              <a:gd name="T2" fmla="*/ 2435225 w 1867"/>
              <a:gd name="T3" fmla="*/ 590550 h 387"/>
              <a:gd name="T4" fmla="*/ 2114550 w 1867"/>
              <a:gd name="T5" fmla="*/ 460375 h 387"/>
              <a:gd name="T6" fmla="*/ 1920875 w 1867"/>
              <a:gd name="T7" fmla="*/ 574675 h 387"/>
              <a:gd name="T8" fmla="*/ 1790700 w 1867"/>
              <a:gd name="T9" fmla="*/ 530225 h 387"/>
              <a:gd name="T10" fmla="*/ 1516063 w 1867"/>
              <a:gd name="T11" fmla="*/ 514350 h 387"/>
              <a:gd name="T12" fmla="*/ 865188 w 1867"/>
              <a:gd name="T13" fmla="*/ 449263 h 387"/>
              <a:gd name="T14" fmla="*/ 631825 w 1867"/>
              <a:gd name="T15" fmla="*/ 231775 h 387"/>
              <a:gd name="T16" fmla="*/ 407988 w 1867"/>
              <a:gd name="T17" fmla="*/ 68263 h 387"/>
              <a:gd name="T18" fmla="*/ 0 w 1867"/>
              <a:gd name="T19" fmla="*/ 0 h 3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867" h="387">
                <a:moveTo>
                  <a:pt x="1867" y="379"/>
                </a:moveTo>
                <a:cubicBezTo>
                  <a:pt x="1813" y="377"/>
                  <a:pt x="1623" y="387"/>
                  <a:pt x="1534" y="372"/>
                </a:cubicBezTo>
                <a:cubicBezTo>
                  <a:pt x="1445" y="357"/>
                  <a:pt x="1386" y="292"/>
                  <a:pt x="1332" y="290"/>
                </a:cubicBezTo>
                <a:cubicBezTo>
                  <a:pt x="1278" y="288"/>
                  <a:pt x="1244" y="355"/>
                  <a:pt x="1210" y="362"/>
                </a:cubicBezTo>
                <a:cubicBezTo>
                  <a:pt x="1176" y="369"/>
                  <a:pt x="1170" y="340"/>
                  <a:pt x="1128" y="334"/>
                </a:cubicBezTo>
                <a:cubicBezTo>
                  <a:pt x="1086" y="328"/>
                  <a:pt x="1052" y="332"/>
                  <a:pt x="955" y="324"/>
                </a:cubicBezTo>
                <a:cubicBezTo>
                  <a:pt x="858" y="316"/>
                  <a:pt x="638" y="313"/>
                  <a:pt x="545" y="283"/>
                </a:cubicBezTo>
                <a:cubicBezTo>
                  <a:pt x="452" y="253"/>
                  <a:pt x="446" y="186"/>
                  <a:pt x="398" y="146"/>
                </a:cubicBezTo>
                <a:cubicBezTo>
                  <a:pt x="350" y="106"/>
                  <a:pt x="323" y="67"/>
                  <a:pt x="257" y="43"/>
                </a:cubicBezTo>
                <a:cubicBezTo>
                  <a:pt x="191" y="19"/>
                  <a:pt x="54" y="9"/>
                  <a:pt x="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Oval 7"/>
          <p:cNvSpPr>
            <a:spLocks noChangeArrowheads="1"/>
          </p:cNvSpPr>
          <p:nvPr/>
        </p:nvSpPr>
        <p:spPr bwMode="auto">
          <a:xfrm>
            <a:off x="6275388" y="4451350"/>
            <a:ext cx="228600" cy="228600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10" name="Rectangle 30"/>
          <p:cNvSpPr>
            <a:spLocks noChangeArrowheads="1"/>
          </p:cNvSpPr>
          <p:nvPr/>
        </p:nvSpPr>
        <p:spPr bwMode="auto">
          <a:xfrm>
            <a:off x="0" y="1"/>
            <a:ext cx="7277878" cy="31085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當下，約書亞從耶利哥打發人往</a:t>
            </a:r>
            <a:r>
              <a:rPr lang="zh-TW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伯特利</a:t>
            </a:r>
            <a:r>
              <a:rPr lang="zh-TW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東邊、靠近伯亞文的</a:t>
            </a:r>
            <a:r>
              <a:rPr lang="zh-TW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艾城</a:t>
            </a:r>
            <a:r>
              <a:rPr lang="zh-TW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去，吩咐他們說：「你們上去窺探那地。」他們就上去窺探艾城。他們回到約書亞那裏，對他說：「眾民不必都上去，只要二三千人上去就能攻取艾城；不必勞累眾民都去，因為</a:t>
            </a:r>
            <a:r>
              <a:rPr lang="zh-TW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那裏的人少</a:t>
            </a:r>
            <a:r>
              <a:rPr lang="zh-TW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。」</a:t>
            </a:r>
            <a:r>
              <a:rPr lang="en-US" altLang="zh-TW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書</a:t>
            </a:r>
            <a:r>
              <a:rPr lang="en-US" altLang="zh-TW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7:2-3)</a:t>
            </a:r>
            <a:endParaRPr lang="zh-TW" alt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1711" name="Oval 31"/>
          <p:cNvSpPr>
            <a:spLocks noChangeArrowheads="1"/>
          </p:cNvSpPr>
          <p:nvPr/>
        </p:nvSpPr>
        <p:spPr bwMode="auto">
          <a:xfrm>
            <a:off x="2730500" y="355600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12" name="AutoShape 32"/>
          <p:cNvSpPr>
            <a:spLocks noChangeArrowheads="1"/>
          </p:cNvSpPr>
          <p:nvPr/>
        </p:nvSpPr>
        <p:spPr bwMode="auto">
          <a:xfrm>
            <a:off x="1606551" y="2818154"/>
            <a:ext cx="1238249" cy="460828"/>
          </a:xfrm>
          <a:prstGeom prst="wedgeRectCallout">
            <a:avLst>
              <a:gd name="adj1" fmla="val 44611"/>
              <a:gd name="adj2" fmla="val 126051"/>
            </a:avLst>
          </a:prstGeom>
          <a:solidFill>
            <a:srgbClr val="6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ea typeface="SimHei" panose="02010609060101010101" pitchFamily="49" charset="-122"/>
              </a:rPr>
              <a:t>伯特利</a:t>
            </a:r>
          </a:p>
        </p:txBody>
      </p:sp>
    </p:spTree>
    <p:extLst>
      <p:ext uri="{BB962C8B-B14F-4D97-AF65-F5344CB8AC3E}">
        <p14:creationId xmlns:p14="http://schemas.microsoft.com/office/powerpoint/2010/main" val="231661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7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2" grpId="0" animBg="1"/>
      <p:bldP spid="71709" grpId="0" animBg="1"/>
      <p:bldP spid="717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>
            <a:extLst>
              <a:ext uri="{FF2B5EF4-FFF2-40B4-BE49-F238E27FC236}">
                <a16:creationId xmlns="" xmlns:a16="http://schemas.microsoft.com/office/drawing/2014/main" id="{3169E4E9-CADC-43C2-A28E-C29D374D4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5757242"/>
            <a:ext cx="121539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以色列人在當滅的物上犯了罪；因為猶大支派中，謝拉的曾孫，撒底的孫子，迦米的兒子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亞干取了當滅的物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；耶和華的怒氣就向以色列人發作。</a:t>
            </a:r>
            <a:r>
              <a:rPr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書</a:t>
            </a:r>
            <a:r>
              <a:rPr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</a:t>
            </a:r>
            <a:r>
              <a:rPr lang="en-US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)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新細明體" panose="02020500000000000000" pitchFamily="18" charset="-120"/>
            </a:endParaRPr>
          </a:p>
        </p:txBody>
      </p:sp>
      <p:pic>
        <p:nvPicPr>
          <p:cNvPr id="19459" name="Picture 5" descr="800-Joshua-07-Achan Hides">
            <a:extLst>
              <a:ext uri="{FF2B5EF4-FFF2-40B4-BE49-F238E27FC236}">
                <a16:creationId xmlns="" xmlns:a16="http://schemas.microsoft.com/office/drawing/2014/main" id="{743E62F5-EFD7-4278-8C2F-4E9362FD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461" y="0"/>
            <a:ext cx="7676322" cy="575724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08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t%20Gerizim%20and%20Mt%20Ebal%20from%20east,%20tb%20n011300">
            <a:extLst>
              <a:ext uri="{FF2B5EF4-FFF2-40B4-BE49-F238E27FC236}">
                <a16:creationId xmlns="" xmlns:a16="http://schemas.microsoft.com/office/drawing/2014/main" id="{0D6A5A04-D1EE-4553-B771-96B89ACD7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653" y="0"/>
            <a:ext cx="982317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>
            <a:extLst>
              <a:ext uri="{FF2B5EF4-FFF2-40B4-BE49-F238E27FC236}">
                <a16:creationId xmlns="" xmlns:a16="http://schemas.microsoft.com/office/drawing/2014/main" id="{86565200-9EE3-4814-8915-909B067CC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679" y="1260476"/>
            <a:ext cx="1627369" cy="101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b="1" dirty="0">
                <a:ea typeface="SimHei" panose="02010609060101010101" pitchFamily="49" charset="-122"/>
              </a:rPr>
              <a:t>基利心山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zh-TW" sz="2400" b="1" dirty="0">
                <a:solidFill>
                  <a:schemeClr val="bg1"/>
                </a:solidFill>
                <a:ea typeface="SimHei" panose="02010609060101010101" pitchFamily="49" charset="-122"/>
              </a:rPr>
              <a:t>(881m)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="" xmlns:a16="http://schemas.microsoft.com/office/drawing/2014/main" id="{7A87D806-11FC-471E-9E9D-0910DAF19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7854" y="1690689"/>
            <a:ext cx="1627369" cy="101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b="1" dirty="0">
                <a:ea typeface="SimHei" panose="02010609060101010101" pitchFamily="49" charset="-122"/>
              </a:rPr>
              <a:t>以巴路山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zh-TW" sz="2400" b="1" dirty="0">
                <a:solidFill>
                  <a:schemeClr val="bg1"/>
                </a:solidFill>
                <a:ea typeface="SimHei" panose="02010609060101010101" pitchFamily="49" charset="-122"/>
              </a:rPr>
              <a:t>(940m)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="" xmlns:a16="http://schemas.microsoft.com/office/drawing/2014/main" id="{44C28BF8-CA9D-4F51-980C-6CCDD3098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3849" y="4224339"/>
            <a:ext cx="1178529" cy="1052596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示劍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zh-TW" sz="2400" b="1" dirty="0">
                <a:solidFill>
                  <a:schemeClr val="bg1"/>
                </a:solidFill>
                <a:ea typeface="SimHei" panose="02010609060101010101" pitchFamily="49" charset="-122"/>
              </a:rPr>
              <a:t>(550m)</a:t>
            </a:r>
          </a:p>
        </p:txBody>
      </p:sp>
      <p:sp>
        <p:nvSpPr>
          <p:cNvPr id="55302" name="Text Box 6">
            <a:extLst>
              <a:ext uri="{FF2B5EF4-FFF2-40B4-BE49-F238E27FC236}">
                <a16:creationId xmlns="" xmlns:a16="http://schemas.microsoft.com/office/drawing/2014/main" id="{1819CAA1-60B7-42A3-A67A-F900E42C4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433" y="127626"/>
            <a:ext cx="1980030" cy="1150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TW" altLang="en-US" sz="2800" dirty="0">
                <a:ea typeface="SimHei" panose="02010609060101010101" pitchFamily="49" charset="-122"/>
              </a:rPr>
              <a:t>立石寫律法</a:t>
            </a:r>
          </a:p>
          <a:p>
            <a:pPr algn="ctr" eaLnBrk="1" hangingPunct="1">
              <a:lnSpc>
                <a:spcPct val="130000"/>
              </a:lnSpc>
            </a:pPr>
            <a:r>
              <a:rPr lang="zh-TW" altLang="en-US" sz="2800" dirty="0">
                <a:ea typeface="SimHei" panose="02010609060101010101" pitchFamily="49" charset="-122"/>
              </a:rPr>
              <a:t>築石壇獻祭</a:t>
            </a:r>
          </a:p>
        </p:txBody>
      </p:sp>
      <p:sp>
        <p:nvSpPr>
          <p:cNvPr id="55303" name="Line 7">
            <a:extLst>
              <a:ext uri="{FF2B5EF4-FFF2-40B4-BE49-F238E27FC236}">
                <a16:creationId xmlns="" xmlns:a16="http://schemas.microsoft.com/office/drawing/2014/main" id="{90CF17A5-5D13-4C15-B827-F2FD234153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32789" y="1285875"/>
            <a:ext cx="803275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4" name="Text Box 8">
            <a:extLst>
              <a:ext uri="{FF2B5EF4-FFF2-40B4-BE49-F238E27FC236}">
                <a16:creationId xmlns="" xmlns:a16="http://schemas.microsoft.com/office/drawing/2014/main" id="{C407AF64-5D8B-4458-9379-C8ED2C6F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688" y="2713038"/>
            <a:ext cx="1620957" cy="523220"/>
          </a:xfrm>
          <a:prstGeom prst="rect">
            <a:avLst/>
          </a:prstGeom>
          <a:solidFill>
            <a:srgbClr val="A50021">
              <a:alpha val="6509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ea typeface="SimHei" panose="02010609060101010101" pitchFamily="49" charset="-122"/>
              </a:rPr>
              <a:t>宣告祝福</a:t>
            </a:r>
          </a:p>
        </p:txBody>
      </p:sp>
      <p:sp>
        <p:nvSpPr>
          <p:cNvPr id="55305" name="Text Box 9">
            <a:extLst>
              <a:ext uri="{FF2B5EF4-FFF2-40B4-BE49-F238E27FC236}">
                <a16:creationId xmlns="" xmlns:a16="http://schemas.microsoft.com/office/drawing/2014/main" id="{7AA68A7B-0599-4ED1-8E12-FA868F6B0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3036888"/>
            <a:ext cx="1620957" cy="523220"/>
          </a:xfrm>
          <a:prstGeom prst="rect">
            <a:avLst/>
          </a:prstGeom>
          <a:solidFill>
            <a:srgbClr val="A50021">
              <a:alpha val="6509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ea typeface="SimHei" panose="02010609060101010101" pitchFamily="49" charset="-122"/>
              </a:rPr>
              <a:t>宣布咒詛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CF08CE1-4D39-458A-BE36-717799CDEB75}"/>
              </a:ext>
            </a:extLst>
          </p:cNvPr>
          <p:cNvSpPr txBox="1"/>
          <p:nvPr/>
        </p:nvSpPr>
        <p:spPr>
          <a:xfrm>
            <a:off x="1610139" y="89452"/>
            <a:ext cx="42883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西缅、利未、犹大、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r>
              <a:rPr lang="zh-CN" altLang="en-US" sz="3200" b="1" dirty="0">
                <a:solidFill>
                  <a:srgbClr val="FF0000"/>
                </a:solidFill>
              </a:rPr>
              <a:t>以萨迦、约瑟、便雅悯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28F7ACA-4F64-494D-B75C-D67BA30DDCC0}"/>
              </a:ext>
            </a:extLst>
          </p:cNvPr>
          <p:cNvSpPr txBox="1"/>
          <p:nvPr/>
        </p:nvSpPr>
        <p:spPr>
          <a:xfrm>
            <a:off x="6947452" y="4253947"/>
            <a:ext cx="3935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流便、迦得、亚设、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>
                <a:solidFill>
                  <a:srgbClr val="FFFF00"/>
                </a:solidFill>
              </a:rPr>
              <a:t>西布伦、但、拿弗他利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786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0" grpId="0"/>
      <p:bldP spid="55301" grpId="0" animBg="1"/>
      <p:bldP spid="55304" grpId="0" animBg="1"/>
      <p:bldP spid="5530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185F7C-1F31-4993-87F5-207F881B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2817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 书 亚 记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789C55-5B24-42DD-A118-26D337B5E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602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耶路撒冷王亚多尼洗德听见约书亚夺了艾城、尽行毁灭．怎样待耶利哥和耶利哥的王、也照样待艾城和艾城的王．又听见基遍的居民与以色列人立了和约、住在他们中间．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就甚惧怕、因为基遍是一座大城、如都城一般、比艾城更大、并且城内的人都是勇士。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10:5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于是</a:t>
            </a:r>
            <a:r>
              <a:rPr lang="zh-CN" altLang="en-US" sz="32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五个亚摩利王、就是耶路撒冷王、希伯仑王、耶末王、拉吉王、伊矶伦王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、大家聚集、率领他们的众军上去、对着基遍安营、攻打基遍。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他们在以色列人面前逃跑、正在伯和仑下坡的时候、耶和华从天上降大冰雹在他们身上、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冰雹原文作石头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直降到亚西加、打死他们．被冰雹打死的、比以色列人用刀杀死的还多。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当耶和华将亚摩利人交付以色列人的日子、约书亚就祷告耶和华、在以色列人眼前说、日头阿、你要停在基遍．月亮阿、你要止在亚雅仑谷</a:t>
            </a:r>
            <a:r>
              <a:rPr lang="zh-CN" altLang="en-US" sz="32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18B6DB8F-4BBD-4377-A435-E788A913FA5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203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03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oshua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69" y="16669"/>
            <a:ext cx="7839075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Freeform 3"/>
          <p:cNvSpPr>
            <a:spLocks/>
          </p:cNvSpPr>
          <p:nvPr/>
        </p:nvSpPr>
        <p:spPr bwMode="auto">
          <a:xfrm>
            <a:off x="5013325" y="3455989"/>
            <a:ext cx="884238" cy="109537"/>
          </a:xfrm>
          <a:custGeom>
            <a:avLst/>
            <a:gdLst>
              <a:gd name="T0" fmla="*/ 0 w 557"/>
              <a:gd name="T1" fmla="*/ 41275 h 69"/>
              <a:gd name="T2" fmla="*/ 427038 w 557"/>
              <a:gd name="T3" fmla="*/ 11112 h 69"/>
              <a:gd name="T4" fmla="*/ 884238 w 557"/>
              <a:gd name="T5" fmla="*/ 109537 h 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57" h="69">
                <a:moveTo>
                  <a:pt x="0" y="26"/>
                </a:moveTo>
                <a:cubicBezTo>
                  <a:pt x="88" y="13"/>
                  <a:pt x="176" y="0"/>
                  <a:pt x="269" y="7"/>
                </a:cubicBezTo>
                <a:cubicBezTo>
                  <a:pt x="362" y="14"/>
                  <a:pt x="470" y="62"/>
                  <a:pt x="557" y="69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0" name="Freeform 4"/>
          <p:cNvSpPr>
            <a:spLocks/>
          </p:cNvSpPr>
          <p:nvPr/>
        </p:nvSpPr>
        <p:spPr bwMode="auto">
          <a:xfrm>
            <a:off x="6137275" y="1417638"/>
            <a:ext cx="254000" cy="80962"/>
          </a:xfrm>
          <a:custGeom>
            <a:avLst/>
            <a:gdLst>
              <a:gd name="T0" fmla="*/ 254000 w 160"/>
              <a:gd name="T1" fmla="*/ 80962 h 51"/>
              <a:gd name="T2" fmla="*/ 0 w 160"/>
              <a:gd name="T3" fmla="*/ 0 h 5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0" h="51">
                <a:moveTo>
                  <a:pt x="160" y="51"/>
                </a:moveTo>
                <a:cubicBezTo>
                  <a:pt x="94" y="29"/>
                  <a:pt x="28" y="7"/>
                  <a:pt x="0" y="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976688" y="3500439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亞西加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4831388" y="1955252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亞雅崙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5672169" y="1027699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chemeClr val="bg1"/>
                </a:solidFill>
                <a:ea typeface="SimHei" panose="02010609060101010101" pitchFamily="49" charset="-122"/>
              </a:rPr>
              <a:t>下伯和崙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5854700" y="1554164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上伯和崙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9329738" y="1312863"/>
            <a:ext cx="646331" cy="369332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800" dirty="0">
                <a:solidFill>
                  <a:schemeClr val="bg1"/>
                </a:solidFill>
                <a:ea typeface="SimHei" panose="02010609060101010101" pitchFamily="49" charset="-122"/>
              </a:rPr>
              <a:t>吉甲</a:t>
            </a:r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6592888" y="1866900"/>
            <a:ext cx="595035" cy="338554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chemeClr val="bg1"/>
                </a:solidFill>
                <a:ea typeface="SimHei" panose="02010609060101010101" pitchFamily="49" charset="-122"/>
              </a:rPr>
              <a:t>基遍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5830888" y="1857375"/>
            <a:ext cx="723275" cy="30777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基非拉</a:t>
            </a:r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6294439" y="2111375"/>
            <a:ext cx="109537" cy="1095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6861175" y="2220914"/>
            <a:ext cx="543739" cy="30777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比錄</a:t>
            </a:r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7094539" y="1912939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31" name="Oval 15"/>
          <p:cNvSpPr>
            <a:spLocks noChangeArrowheads="1"/>
          </p:cNvSpPr>
          <p:nvPr/>
        </p:nvSpPr>
        <p:spPr bwMode="auto">
          <a:xfrm>
            <a:off x="7137400" y="2136775"/>
            <a:ext cx="109538" cy="1095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32" name="Text Box 16"/>
          <p:cNvSpPr txBox="1">
            <a:spLocks noChangeArrowheads="1"/>
          </p:cNvSpPr>
          <p:nvPr/>
        </p:nvSpPr>
        <p:spPr bwMode="auto">
          <a:xfrm>
            <a:off x="5556250" y="2411414"/>
            <a:ext cx="902811" cy="30777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基列耶琳</a:t>
            </a:r>
          </a:p>
        </p:txBody>
      </p:sp>
      <p:sp>
        <p:nvSpPr>
          <p:cNvPr id="60433" name="Oval 17"/>
          <p:cNvSpPr>
            <a:spLocks noChangeArrowheads="1"/>
          </p:cNvSpPr>
          <p:nvPr/>
        </p:nvSpPr>
        <p:spPr bwMode="auto">
          <a:xfrm>
            <a:off x="6200775" y="2351089"/>
            <a:ext cx="109538" cy="1095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4872038" y="3546475"/>
            <a:ext cx="595035" cy="338554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rgbClr val="FFFF00"/>
                </a:solidFill>
                <a:ea typeface="SimHei" panose="02010609060101010101" pitchFamily="49" charset="-122"/>
              </a:rPr>
              <a:t>耶末</a:t>
            </a:r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3754438" y="5210663"/>
            <a:ext cx="595035" cy="338554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rgbClr val="FFFF00"/>
                </a:solidFill>
                <a:ea typeface="SimHei" panose="02010609060101010101" pitchFamily="49" charset="-122"/>
              </a:rPr>
              <a:t>拉吉</a:t>
            </a:r>
          </a:p>
        </p:txBody>
      </p:sp>
      <p:sp>
        <p:nvSpPr>
          <p:cNvPr id="60436" name="Text Box 20"/>
          <p:cNvSpPr txBox="1">
            <a:spLocks noChangeArrowheads="1"/>
          </p:cNvSpPr>
          <p:nvPr/>
        </p:nvSpPr>
        <p:spPr bwMode="auto">
          <a:xfrm>
            <a:off x="2224088" y="4916488"/>
            <a:ext cx="800219" cy="338554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rgbClr val="FFFF00"/>
                </a:solidFill>
                <a:ea typeface="SimHei" panose="02010609060101010101" pitchFamily="49" charset="-122"/>
              </a:rPr>
              <a:t>伊磯倫</a:t>
            </a:r>
          </a:p>
        </p:txBody>
      </p:sp>
      <p:sp>
        <p:nvSpPr>
          <p:cNvPr id="60437" name="Oval 21"/>
          <p:cNvSpPr>
            <a:spLocks noChangeArrowheads="1"/>
          </p:cNvSpPr>
          <p:nvPr/>
        </p:nvSpPr>
        <p:spPr bwMode="auto">
          <a:xfrm>
            <a:off x="4560889" y="3536950"/>
            <a:ext cx="109537" cy="109538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38" name="Freeform 22"/>
          <p:cNvSpPr>
            <a:spLocks/>
          </p:cNvSpPr>
          <p:nvPr/>
        </p:nvSpPr>
        <p:spPr bwMode="auto">
          <a:xfrm>
            <a:off x="6435725" y="1514476"/>
            <a:ext cx="857250" cy="422275"/>
          </a:xfrm>
          <a:custGeom>
            <a:avLst/>
            <a:gdLst>
              <a:gd name="T0" fmla="*/ 857250 w 540"/>
              <a:gd name="T1" fmla="*/ 422275 h 266"/>
              <a:gd name="T2" fmla="*/ 804863 w 540"/>
              <a:gd name="T3" fmla="*/ 295275 h 266"/>
              <a:gd name="T4" fmla="*/ 590550 w 540"/>
              <a:gd name="T5" fmla="*/ 212725 h 266"/>
              <a:gd name="T6" fmla="*/ 282575 w 540"/>
              <a:gd name="T7" fmla="*/ 147638 h 266"/>
              <a:gd name="T8" fmla="*/ 149225 w 540"/>
              <a:gd name="T9" fmla="*/ 93663 h 266"/>
              <a:gd name="T10" fmla="*/ 0 w 540"/>
              <a:gd name="T11" fmla="*/ 0 h 2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0" h="266">
                <a:moveTo>
                  <a:pt x="540" y="266"/>
                </a:moveTo>
                <a:cubicBezTo>
                  <a:pt x="537" y="237"/>
                  <a:pt x="535" y="208"/>
                  <a:pt x="507" y="186"/>
                </a:cubicBezTo>
                <a:cubicBezTo>
                  <a:pt x="479" y="164"/>
                  <a:pt x="427" y="149"/>
                  <a:pt x="372" y="134"/>
                </a:cubicBezTo>
                <a:cubicBezTo>
                  <a:pt x="317" y="119"/>
                  <a:pt x="224" y="106"/>
                  <a:pt x="178" y="93"/>
                </a:cubicBezTo>
                <a:cubicBezTo>
                  <a:pt x="132" y="80"/>
                  <a:pt x="124" y="74"/>
                  <a:pt x="94" y="59"/>
                </a:cubicBezTo>
                <a:cubicBezTo>
                  <a:pt x="64" y="44"/>
                  <a:pt x="19" y="12"/>
                  <a:pt x="0" y="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9" name="Oval 23"/>
          <p:cNvSpPr>
            <a:spLocks noChangeArrowheads="1"/>
          </p:cNvSpPr>
          <p:nvPr/>
        </p:nvSpPr>
        <p:spPr bwMode="auto">
          <a:xfrm>
            <a:off x="6359525" y="1465264"/>
            <a:ext cx="109538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40" name="Freeform 24"/>
          <p:cNvSpPr>
            <a:spLocks/>
          </p:cNvSpPr>
          <p:nvPr/>
        </p:nvSpPr>
        <p:spPr bwMode="auto">
          <a:xfrm>
            <a:off x="5578475" y="1408114"/>
            <a:ext cx="528638" cy="600075"/>
          </a:xfrm>
          <a:custGeom>
            <a:avLst/>
            <a:gdLst>
              <a:gd name="T0" fmla="*/ 528638 w 333"/>
              <a:gd name="T1" fmla="*/ 17463 h 378"/>
              <a:gd name="T2" fmla="*/ 384175 w 333"/>
              <a:gd name="T3" fmla="*/ 36513 h 378"/>
              <a:gd name="T4" fmla="*/ 174625 w 333"/>
              <a:gd name="T5" fmla="*/ 241300 h 378"/>
              <a:gd name="T6" fmla="*/ 82550 w 333"/>
              <a:gd name="T7" fmla="*/ 325438 h 378"/>
              <a:gd name="T8" fmla="*/ 19050 w 333"/>
              <a:gd name="T9" fmla="*/ 500063 h 378"/>
              <a:gd name="T10" fmla="*/ 0 w 333"/>
              <a:gd name="T11" fmla="*/ 600075 h 3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33" h="378">
                <a:moveTo>
                  <a:pt x="333" y="11"/>
                </a:moveTo>
                <a:cubicBezTo>
                  <a:pt x="306" y="5"/>
                  <a:pt x="279" y="0"/>
                  <a:pt x="242" y="23"/>
                </a:cubicBezTo>
                <a:cubicBezTo>
                  <a:pt x="205" y="46"/>
                  <a:pt x="142" y="122"/>
                  <a:pt x="110" y="152"/>
                </a:cubicBezTo>
                <a:cubicBezTo>
                  <a:pt x="78" y="182"/>
                  <a:pt x="68" y="178"/>
                  <a:pt x="52" y="205"/>
                </a:cubicBezTo>
                <a:cubicBezTo>
                  <a:pt x="36" y="232"/>
                  <a:pt x="21" y="286"/>
                  <a:pt x="12" y="315"/>
                </a:cubicBezTo>
                <a:cubicBezTo>
                  <a:pt x="3" y="344"/>
                  <a:pt x="0" y="361"/>
                  <a:pt x="0" y="378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1" name="Freeform 25"/>
          <p:cNvSpPr>
            <a:spLocks/>
          </p:cNvSpPr>
          <p:nvPr/>
        </p:nvSpPr>
        <p:spPr bwMode="auto">
          <a:xfrm>
            <a:off x="4867275" y="2046289"/>
            <a:ext cx="687388" cy="1271587"/>
          </a:xfrm>
          <a:custGeom>
            <a:avLst/>
            <a:gdLst>
              <a:gd name="T0" fmla="*/ 687388 w 433"/>
              <a:gd name="T1" fmla="*/ 0 h 801"/>
              <a:gd name="T2" fmla="*/ 635000 w 433"/>
              <a:gd name="T3" fmla="*/ 204787 h 801"/>
              <a:gd name="T4" fmla="*/ 547688 w 433"/>
              <a:gd name="T5" fmla="*/ 422275 h 801"/>
              <a:gd name="T6" fmla="*/ 406400 w 433"/>
              <a:gd name="T7" fmla="*/ 731837 h 801"/>
              <a:gd name="T8" fmla="*/ 242888 w 433"/>
              <a:gd name="T9" fmla="*/ 985837 h 801"/>
              <a:gd name="T10" fmla="*/ 0 w 433"/>
              <a:gd name="T11" fmla="*/ 1271587 h 8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33" h="801">
                <a:moveTo>
                  <a:pt x="433" y="0"/>
                </a:moveTo>
                <a:cubicBezTo>
                  <a:pt x="428" y="21"/>
                  <a:pt x="415" y="85"/>
                  <a:pt x="400" y="129"/>
                </a:cubicBezTo>
                <a:cubicBezTo>
                  <a:pt x="385" y="173"/>
                  <a:pt x="369" y="211"/>
                  <a:pt x="345" y="266"/>
                </a:cubicBezTo>
                <a:cubicBezTo>
                  <a:pt x="321" y="321"/>
                  <a:pt x="288" y="402"/>
                  <a:pt x="256" y="461"/>
                </a:cubicBezTo>
                <a:cubicBezTo>
                  <a:pt x="224" y="520"/>
                  <a:pt x="196" y="564"/>
                  <a:pt x="153" y="621"/>
                </a:cubicBezTo>
                <a:cubicBezTo>
                  <a:pt x="110" y="678"/>
                  <a:pt x="32" y="764"/>
                  <a:pt x="0" y="801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2" name="Oval 26"/>
          <p:cNvSpPr>
            <a:spLocks noChangeArrowheads="1"/>
          </p:cNvSpPr>
          <p:nvPr/>
        </p:nvSpPr>
        <p:spPr bwMode="auto">
          <a:xfrm>
            <a:off x="5497514" y="1984375"/>
            <a:ext cx="109537" cy="109538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43" name="Oval 27"/>
          <p:cNvSpPr>
            <a:spLocks noChangeArrowheads="1"/>
          </p:cNvSpPr>
          <p:nvPr/>
        </p:nvSpPr>
        <p:spPr bwMode="auto">
          <a:xfrm>
            <a:off x="6091239" y="1379539"/>
            <a:ext cx="109537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44" name="Freeform 28"/>
          <p:cNvSpPr>
            <a:spLocks/>
          </p:cNvSpPr>
          <p:nvPr/>
        </p:nvSpPr>
        <p:spPr bwMode="auto">
          <a:xfrm>
            <a:off x="7364413" y="1660526"/>
            <a:ext cx="2362200" cy="358775"/>
          </a:xfrm>
          <a:custGeom>
            <a:avLst/>
            <a:gdLst>
              <a:gd name="T0" fmla="*/ 2362200 w 1488"/>
              <a:gd name="T1" fmla="*/ 15875 h 226"/>
              <a:gd name="T2" fmla="*/ 2198688 w 1488"/>
              <a:gd name="T3" fmla="*/ 19050 h 226"/>
              <a:gd name="T4" fmla="*/ 1839913 w 1488"/>
              <a:gd name="T5" fmla="*/ 133350 h 226"/>
              <a:gd name="T6" fmla="*/ 1474788 w 1488"/>
              <a:gd name="T7" fmla="*/ 209550 h 226"/>
              <a:gd name="T8" fmla="*/ 1082675 w 1488"/>
              <a:gd name="T9" fmla="*/ 198438 h 226"/>
              <a:gd name="T10" fmla="*/ 830263 w 1488"/>
              <a:gd name="T11" fmla="*/ 95250 h 226"/>
              <a:gd name="T12" fmla="*/ 655638 w 1488"/>
              <a:gd name="T13" fmla="*/ 57150 h 226"/>
              <a:gd name="T14" fmla="*/ 423863 w 1488"/>
              <a:gd name="T15" fmla="*/ 190500 h 226"/>
              <a:gd name="T16" fmla="*/ 247650 w 1488"/>
              <a:gd name="T17" fmla="*/ 290513 h 226"/>
              <a:gd name="T18" fmla="*/ 0 w 1488"/>
              <a:gd name="T19" fmla="*/ 358775 h 2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88" h="226">
                <a:moveTo>
                  <a:pt x="1488" y="10"/>
                </a:moveTo>
                <a:cubicBezTo>
                  <a:pt x="1464" y="5"/>
                  <a:pt x="1440" y="0"/>
                  <a:pt x="1385" y="12"/>
                </a:cubicBezTo>
                <a:cubicBezTo>
                  <a:pt x="1330" y="24"/>
                  <a:pt x="1235" y="64"/>
                  <a:pt x="1159" y="84"/>
                </a:cubicBezTo>
                <a:cubicBezTo>
                  <a:pt x="1083" y="104"/>
                  <a:pt x="1009" y="125"/>
                  <a:pt x="929" y="132"/>
                </a:cubicBezTo>
                <a:cubicBezTo>
                  <a:pt x="849" y="139"/>
                  <a:pt x="750" y="137"/>
                  <a:pt x="682" y="125"/>
                </a:cubicBezTo>
                <a:cubicBezTo>
                  <a:pt x="614" y="113"/>
                  <a:pt x="568" y="75"/>
                  <a:pt x="523" y="60"/>
                </a:cubicBezTo>
                <a:cubicBezTo>
                  <a:pt x="478" y="45"/>
                  <a:pt x="456" y="26"/>
                  <a:pt x="413" y="36"/>
                </a:cubicBezTo>
                <a:cubicBezTo>
                  <a:pt x="370" y="46"/>
                  <a:pt x="310" y="96"/>
                  <a:pt x="267" y="120"/>
                </a:cubicBezTo>
                <a:cubicBezTo>
                  <a:pt x="224" y="144"/>
                  <a:pt x="200" y="165"/>
                  <a:pt x="156" y="183"/>
                </a:cubicBezTo>
                <a:cubicBezTo>
                  <a:pt x="112" y="201"/>
                  <a:pt x="25" y="221"/>
                  <a:pt x="0" y="22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5" name="Oval 29"/>
          <p:cNvSpPr>
            <a:spLocks noChangeArrowheads="1"/>
          </p:cNvSpPr>
          <p:nvPr/>
        </p:nvSpPr>
        <p:spPr bwMode="auto">
          <a:xfrm>
            <a:off x="9685339" y="1593851"/>
            <a:ext cx="136525" cy="136525"/>
          </a:xfrm>
          <a:prstGeom prst="ellipse">
            <a:avLst/>
          </a:prstGeom>
          <a:solidFill>
            <a:srgbClr val="FF9933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7735463" y="1202330"/>
            <a:ext cx="1415772" cy="46166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 dirty="0">
                <a:solidFill>
                  <a:srgbClr val="FFFF00"/>
                </a:solidFill>
                <a:ea typeface="SimHei" panose="02010609060101010101" pitchFamily="49" charset="-122"/>
              </a:rPr>
              <a:t>連夜馳援</a:t>
            </a:r>
          </a:p>
        </p:txBody>
      </p: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4695825" y="1034702"/>
            <a:ext cx="1107996" cy="46166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降冰雹</a:t>
            </a:r>
          </a:p>
        </p:txBody>
      </p:sp>
      <p:sp>
        <p:nvSpPr>
          <p:cNvPr id="60448" name="Freeform 32"/>
          <p:cNvSpPr>
            <a:spLocks/>
          </p:cNvSpPr>
          <p:nvPr/>
        </p:nvSpPr>
        <p:spPr bwMode="auto">
          <a:xfrm>
            <a:off x="2624139" y="5140326"/>
            <a:ext cx="1100137" cy="168275"/>
          </a:xfrm>
          <a:custGeom>
            <a:avLst/>
            <a:gdLst>
              <a:gd name="T0" fmla="*/ 0 w 693"/>
              <a:gd name="T1" fmla="*/ 123825 h 106"/>
              <a:gd name="T2" fmla="*/ 581025 w 693"/>
              <a:gd name="T3" fmla="*/ 147638 h 106"/>
              <a:gd name="T4" fmla="*/ 1100137 w 693"/>
              <a:gd name="T5" fmla="*/ 0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93" h="106">
                <a:moveTo>
                  <a:pt x="0" y="78"/>
                </a:moveTo>
                <a:cubicBezTo>
                  <a:pt x="125" y="92"/>
                  <a:pt x="251" y="106"/>
                  <a:pt x="366" y="93"/>
                </a:cubicBezTo>
                <a:cubicBezTo>
                  <a:pt x="481" y="80"/>
                  <a:pt x="641" y="19"/>
                  <a:pt x="693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6499425" y="2835068"/>
            <a:ext cx="1005403" cy="338554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rgbClr val="FFFF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60450" name="Text Box 34"/>
          <p:cNvSpPr txBox="1">
            <a:spLocks noChangeArrowheads="1"/>
          </p:cNvSpPr>
          <p:nvPr/>
        </p:nvSpPr>
        <p:spPr bwMode="auto">
          <a:xfrm>
            <a:off x="6337300" y="5689600"/>
            <a:ext cx="800219" cy="338554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600" dirty="0">
                <a:solidFill>
                  <a:srgbClr val="FFFF00"/>
                </a:solidFill>
                <a:ea typeface="SimHei" panose="02010609060101010101" pitchFamily="49" charset="-122"/>
              </a:rPr>
              <a:t>希伯崙</a:t>
            </a:r>
          </a:p>
        </p:txBody>
      </p: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7578725" y="2239963"/>
            <a:ext cx="2031325" cy="46166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五王圍攻基遍</a:t>
            </a:r>
          </a:p>
        </p:txBody>
      </p:sp>
      <p:sp>
        <p:nvSpPr>
          <p:cNvPr id="60452" name="Freeform 36"/>
          <p:cNvSpPr>
            <a:spLocks/>
          </p:cNvSpPr>
          <p:nvPr/>
        </p:nvSpPr>
        <p:spPr bwMode="auto">
          <a:xfrm>
            <a:off x="3735388" y="3984625"/>
            <a:ext cx="1454150" cy="1119188"/>
          </a:xfrm>
          <a:custGeom>
            <a:avLst/>
            <a:gdLst>
              <a:gd name="T0" fmla="*/ 0 w 916"/>
              <a:gd name="T1" fmla="*/ 1119188 h 705"/>
              <a:gd name="T2" fmla="*/ 371475 w 916"/>
              <a:gd name="T3" fmla="*/ 946150 h 705"/>
              <a:gd name="T4" fmla="*/ 754063 w 916"/>
              <a:gd name="T5" fmla="*/ 587375 h 705"/>
              <a:gd name="T6" fmla="*/ 981075 w 916"/>
              <a:gd name="T7" fmla="*/ 114300 h 705"/>
              <a:gd name="T8" fmla="*/ 1454150 w 916"/>
              <a:gd name="T9" fmla="*/ 0 h 7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" h="705">
                <a:moveTo>
                  <a:pt x="0" y="705"/>
                </a:moveTo>
                <a:cubicBezTo>
                  <a:pt x="77" y="678"/>
                  <a:pt x="155" y="652"/>
                  <a:pt x="234" y="596"/>
                </a:cubicBezTo>
                <a:cubicBezTo>
                  <a:pt x="313" y="540"/>
                  <a:pt x="411" y="457"/>
                  <a:pt x="475" y="370"/>
                </a:cubicBezTo>
                <a:cubicBezTo>
                  <a:pt x="539" y="283"/>
                  <a:pt x="545" y="134"/>
                  <a:pt x="618" y="72"/>
                </a:cubicBezTo>
                <a:cubicBezTo>
                  <a:pt x="691" y="10"/>
                  <a:pt x="854" y="15"/>
                  <a:pt x="916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3" name="Freeform 37"/>
          <p:cNvSpPr>
            <a:spLocks/>
          </p:cNvSpPr>
          <p:nvPr/>
        </p:nvSpPr>
        <p:spPr bwMode="auto">
          <a:xfrm>
            <a:off x="5897564" y="2941638"/>
            <a:ext cx="1595437" cy="692150"/>
          </a:xfrm>
          <a:custGeom>
            <a:avLst/>
            <a:gdLst>
              <a:gd name="T0" fmla="*/ 0 w 1005"/>
              <a:gd name="T1" fmla="*/ 631825 h 436"/>
              <a:gd name="T2" fmla="*/ 593725 w 1005"/>
              <a:gd name="T3" fmla="*/ 654050 h 436"/>
              <a:gd name="T4" fmla="*/ 1260475 w 1005"/>
              <a:gd name="T5" fmla="*/ 406400 h 436"/>
              <a:gd name="T6" fmla="*/ 1595437 w 1005"/>
              <a:gd name="T7" fmla="*/ 0 h 4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05" h="436">
                <a:moveTo>
                  <a:pt x="0" y="398"/>
                </a:moveTo>
                <a:cubicBezTo>
                  <a:pt x="61" y="400"/>
                  <a:pt x="242" y="436"/>
                  <a:pt x="374" y="412"/>
                </a:cubicBezTo>
                <a:cubicBezTo>
                  <a:pt x="506" y="388"/>
                  <a:pt x="689" y="325"/>
                  <a:pt x="794" y="256"/>
                </a:cubicBezTo>
                <a:cubicBezTo>
                  <a:pt x="899" y="187"/>
                  <a:pt x="952" y="93"/>
                  <a:pt x="1005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4" name="Freeform 38"/>
          <p:cNvSpPr>
            <a:spLocks/>
          </p:cNvSpPr>
          <p:nvPr/>
        </p:nvSpPr>
        <p:spPr bwMode="auto">
          <a:xfrm>
            <a:off x="6367463" y="2928938"/>
            <a:ext cx="1136650" cy="2730500"/>
          </a:xfrm>
          <a:custGeom>
            <a:avLst/>
            <a:gdLst>
              <a:gd name="T0" fmla="*/ 0 w 716"/>
              <a:gd name="T1" fmla="*/ 2730500 h 1720"/>
              <a:gd name="T2" fmla="*/ 111125 w 716"/>
              <a:gd name="T3" fmla="*/ 1890713 h 1720"/>
              <a:gd name="T4" fmla="*/ 568325 w 716"/>
              <a:gd name="T5" fmla="*/ 865188 h 1720"/>
              <a:gd name="T6" fmla="*/ 939800 w 716"/>
              <a:gd name="T7" fmla="*/ 469900 h 1720"/>
              <a:gd name="T8" fmla="*/ 1136650 w 716"/>
              <a:gd name="T9" fmla="*/ 0 h 1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6" h="1720">
                <a:moveTo>
                  <a:pt x="0" y="1720"/>
                </a:moveTo>
                <a:cubicBezTo>
                  <a:pt x="5" y="1553"/>
                  <a:pt x="10" y="1387"/>
                  <a:pt x="70" y="1191"/>
                </a:cubicBezTo>
                <a:cubicBezTo>
                  <a:pt x="130" y="995"/>
                  <a:pt x="271" y="694"/>
                  <a:pt x="358" y="545"/>
                </a:cubicBezTo>
                <a:cubicBezTo>
                  <a:pt x="445" y="396"/>
                  <a:pt x="532" y="387"/>
                  <a:pt x="592" y="296"/>
                </a:cubicBezTo>
                <a:cubicBezTo>
                  <a:pt x="652" y="205"/>
                  <a:pt x="701" y="45"/>
                  <a:pt x="716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5" name="Freeform 39"/>
          <p:cNvSpPr>
            <a:spLocks/>
          </p:cNvSpPr>
          <p:nvPr/>
        </p:nvSpPr>
        <p:spPr bwMode="auto">
          <a:xfrm>
            <a:off x="7258050" y="2051051"/>
            <a:ext cx="247650" cy="828675"/>
          </a:xfrm>
          <a:custGeom>
            <a:avLst/>
            <a:gdLst>
              <a:gd name="T0" fmla="*/ 234950 w 156"/>
              <a:gd name="T1" fmla="*/ 828675 h 522"/>
              <a:gd name="T2" fmla="*/ 234950 w 156"/>
              <a:gd name="T3" fmla="*/ 493713 h 522"/>
              <a:gd name="T4" fmla="*/ 174625 w 156"/>
              <a:gd name="T5" fmla="*/ 250825 h 522"/>
              <a:gd name="T6" fmla="*/ 0 w 156"/>
              <a:gd name="T7" fmla="*/ 0 h 5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6" h="522">
                <a:moveTo>
                  <a:pt x="148" y="522"/>
                </a:moveTo>
                <a:cubicBezTo>
                  <a:pt x="156" y="457"/>
                  <a:pt x="154" y="372"/>
                  <a:pt x="148" y="311"/>
                </a:cubicBezTo>
                <a:cubicBezTo>
                  <a:pt x="142" y="250"/>
                  <a:pt x="135" y="210"/>
                  <a:pt x="110" y="158"/>
                </a:cubicBezTo>
                <a:cubicBezTo>
                  <a:pt x="85" y="106"/>
                  <a:pt x="23" y="33"/>
                  <a:pt x="0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6" name="Oval 40"/>
          <p:cNvSpPr>
            <a:spLocks noChangeArrowheads="1"/>
          </p:cNvSpPr>
          <p:nvPr/>
        </p:nvSpPr>
        <p:spPr bwMode="auto">
          <a:xfrm>
            <a:off x="2547939" y="52117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57" name="Oval 41"/>
          <p:cNvSpPr>
            <a:spLocks noChangeArrowheads="1"/>
          </p:cNvSpPr>
          <p:nvPr/>
        </p:nvSpPr>
        <p:spPr bwMode="auto">
          <a:xfrm>
            <a:off x="3657601" y="50593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58" name="Oval 42"/>
          <p:cNvSpPr>
            <a:spLocks noChangeArrowheads="1"/>
          </p:cNvSpPr>
          <p:nvPr/>
        </p:nvSpPr>
        <p:spPr bwMode="auto">
          <a:xfrm>
            <a:off x="4945064" y="3451226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59" name="Oval 43"/>
          <p:cNvSpPr>
            <a:spLocks noChangeArrowheads="1"/>
          </p:cNvSpPr>
          <p:nvPr/>
        </p:nvSpPr>
        <p:spPr bwMode="auto">
          <a:xfrm>
            <a:off x="6281739" y="5627689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60" name="Oval 44"/>
          <p:cNvSpPr>
            <a:spLocks noChangeArrowheads="1"/>
          </p:cNvSpPr>
          <p:nvPr/>
        </p:nvSpPr>
        <p:spPr bwMode="auto">
          <a:xfrm>
            <a:off x="7416801" y="2882901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61" name="Oval 45"/>
          <p:cNvSpPr>
            <a:spLocks noChangeArrowheads="1"/>
          </p:cNvSpPr>
          <p:nvPr/>
        </p:nvSpPr>
        <p:spPr bwMode="auto">
          <a:xfrm>
            <a:off x="7019926" y="1838325"/>
            <a:ext cx="284163" cy="285750"/>
          </a:xfrm>
          <a:prstGeom prst="ellips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62" name="Text Box 46"/>
          <p:cNvSpPr txBox="1">
            <a:spLocks noChangeArrowheads="1"/>
          </p:cNvSpPr>
          <p:nvPr/>
        </p:nvSpPr>
        <p:spPr bwMode="auto">
          <a:xfrm>
            <a:off x="4308158" y="2994126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1"/>
                </a:solidFill>
                <a:ea typeface="SimHei" panose="02010609060101010101" pitchFamily="49" charset="-122"/>
              </a:rPr>
              <a:t>瑪基大？</a:t>
            </a:r>
          </a:p>
        </p:txBody>
      </p:sp>
      <p:sp>
        <p:nvSpPr>
          <p:cNvPr id="60463" name="Freeform 47"/>
          <p:cNvSpPr>
            <a:spLocks/>
          </p:cNvSpPr>
          <p:nvPr/>
        </p:nvSpPr>
        <p:spPr bwMode="auto">
          <a:xfrm>
            <a:off x="4668839" y="3327401"/>
            <a:ext cx="192087" cy="212725"/>
          </a:xfrm>
          <a:custGeom>
            <a:avLst/>
            <a:gdLst>
              <a:gd name="T0" fmla="*/ 192087 w 121"/>
              <a:gd name="T1" fmla="*/ 0 h 134"/>
              <a:gd name="T2" fmla="*/ 0 w 121"/>
              <a:gd name="T3" fmla="*/ 212725 h 13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1" h="134">
                <a:moveTo>
                  <a:pt x="121" y="0"/>
                </a:moveTo>
                <a:cubicBezTo>
                  <a:pt x="70" y="55"/>
                  <a:pt x="20" y="111"/>
                  <a:pt x="0" y="134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4" name="Oval 48"/>
          <p:cNvSpPr>
            <a:spLocks noChangeArrowheads="1"/>
          </p:cNvSpPr>
          <p:nvPr/>
        </p:nvSpPr>
        <p:spPr bwMode="auto">
          <a:xfrm>
            <a:off x="4805364" y="3262314"/>
            <a:ext cx="109537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65" name="Freeform 49"/>
          <p:cNvSpPr>
            <a:spLocks/>
          </p:cNvSpPr>
          <p:nvPr/>
        </p:nvSpPr>
        <p:spPr bwMode="auto">
          <a:xfrm>
            <a:off x="5219701" y="3589339"/>
            <a:ext cx="669925" cy="388937"/>
          </a:xfrm>
          <a:custGeom>
            <a:avLst/>
            <a:gdLst>
              <a:gd name="T0" fmla="*/ 0 w 422"/>
              <a:gd name="T1" fmla="*/ 388937 h 245"/>
              <a:gd name="T2" fmla="*/ 198438 w 422"/>
              <a:gd name="T3" fmla="*/ 266700 h 245"/>
              <a:gd name="T4" fmla="*/ 381000 w 422"/>
              <a:gd name="T5" fmla="*/ 106362 h 245"/>
              <a:gd name="T6" fmla="*/ 669925 w 422"/>
              <a:gd name="T7" fmla="*/ 0 h 2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2" h="245">
                <a:moveTo>
                  <a:pt x="0" y="245"/>
                </a:moveTo>
                <a:cubicBezTo>
                  <a:pt x="42" y="221"/>
                  <a:pt x="85" y="198"/>
                  <a:pt x="125" y="168"/>
                </a:cubicBezTo>
                <a:cubicBezTo>
                  <a:pt x="165" y="138"/>
                  <a:pt x="191" y="95"/>
                  <a:pt x="240" y="67"/>
                </a:cubicBezTo>
                <a:cubicBezTo>
                  <a:pt x="289" y="39"/>
                  <a:pt x="355" y="19"/>
                  <a:pt x="422" y="0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307" y="1191310"/>
            <a:ext cx="2140838" cy="666065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600" dirty="0">
                <a:solidFill>
                  <a:srgbClr val="FFFF00"/>
                </a:solidFill>
                <a:ea typeface="SimHei" panose="02010609060101010101" pitchFamily="49" charset="-122"/>
              </a:rPr>
              <a:t>中部大捷</a:t>
            </a:r>
          </a:p>
        </p:txBody>
      </p:sp>
    </p:spTree>
    <p:extLst>
      <p:ext uri="{BB962C8B-B14F-4D97-AF65-F5344CB8AC3E}">
        <p14:creationId xmlns:p14="http://schemas.microsoft.com/office/powerpoint/2010/main" val="160812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1000"/>
                                        <p:tgtEl>
                                          <p:spTgt spid="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2" dur="1000"/>
                                        <p:tgtEl>
                                          <p:spTgt spid="6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1000"/>
                                        <p:tgtEl>
                                          <p:spTgt spid="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9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3" dur="10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10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10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2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10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1000"/>
                                        <p:tgtEl>
                                          <p:spTgt spid="6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nimBg="1"/>
      <p:bldP spid="60420" grpId="0" animBg="1"/>
      <p:bldP spid="60421" grpId="0"/>
      <p:bldP spid="60422" grpId="0"/>
      <p:bldP spid="60423" grpId="0"/>
      <p:bldP spid="60424" grpId="0"/>
      <p:bldP spid="60425" grpId="0" animBg="1"/>
      <p:bldP spid="60426" grpId="0" animBg="1"/>
      <p:bldP spid="60427" grpId="0" animBg="1"/>
      <p:bldP spid="60429" grpId="0" animBg="1"/>
      <p:bldP spid="60432" grpId="0" animBg="1"/>
      <p:bldP spid="60434" grpId="0" animBg="1"/>
      <p:bldP spid="60435" grpId="0" animBg="1"/>
      <p:bldP spid="60436" grpId="0" animBg="1"/>
      <p:bldP spid="60438" grpId="0" animBg="1"/>
      <p:bldP spid="60440" grpId="0" animBg="1"/>
      <p:bldP spid="60441" grpId="0" animBg="1"/>
      <p:bldP spid="60444" grpId="0" animBg="1"/>
      <p:bldP spid="60446" grpId="0" animBg="1"/>
      <p:bldP spid="60447" grpId="0" animBg="1"/>
      <p:bldP spid="60448" grpId="0" animBg="1"/>
      <p:bldP spid="60449" grpId="0" animBg="1"/>
      <p:bldP spid="60450" grpId="0" animBg="1"/>
      <p:bldP spid="60451" grpId="0" animBg="1"/>
      <p:bldP spid="60452" grpId="0" animBg="1"/>
      <p:bldP spid="60453" grpId="0" animBg="1"/>
      <p:bldP spid="60454" grpId="0" animBg="1"/>
      <p:bldP spid="60455" grpId="0" animBg="1"/>
      <p:bldP spid="60462" grpId="0"/>
      <p:bldP spid="60463" grpId="0" animBg="1"/>
      <p:bldP spid="6046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oshua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9" y="0"/>
            <a:ext cx="7839075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337300" y="5689600"/>
            <a:ext cx="7175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希伯崙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689350" y="5143500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拉吉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914900" y="1962150"/>
            <a:ext cx="6413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亞雅崙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722938" y="1111250"/>
            <a:ext cx="7937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下伯和崙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5854700" y="1554164"/>
            <a:ext cx="7937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上伯和崙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9329738" y="1312863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吉甲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592888" y="1866900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基遍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830888" y="1857375"/>
            <a:ext cx="641350" cy="27463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基非拉</a:t>
            </a:r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6294439" y="2111375"/>
            <a:ext cx="109537" cy="1095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6861175" y="2220914"/>
            <a:ext cx="488950" cy="27463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比錄</a:t>
            </a:r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7094539" y="1912939"/>
            <a:ext cx="136525" cy="1365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7137400" y="2136775"/>
            <a:ext cx="109538" cy="1095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5556250" y="2411414"/>
            <a:ext cx="793750" cy="27463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基列耶琳</a:t>
            </a:r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6200775" y="2351089"/>
            <a:ext cx="109538" cy="1095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872038" y="3546475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耶末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2224088" y="4916488"/>
            <a:ext cx="7175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伊磯倫</a:t>
            </a: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4560889" y="3536950"/>
            <a:ext cx="109537" cy="109538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6359525" y="1465264"/>
            <a:ext cx="109538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5497514" y="1984375"/>
            <a:ext cx="109537" cy="109538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6091239" y="1379539"/>
            <a:ext cx="109537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9685339" y="1593851"/>
            <a:ext cx="136525" cy="136525"/>
          </a:xfrm>
          <a:prstGeom prst="ellipse">
            <a:avLst/>
          </a:prstGeom>
          <a:solidFill>
            <a:srgbClr val="FF9933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6564313" y="2835275"/>
            <a:ext cx="8953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5145" name="Oval 25"/>
          <p:cNvSpPr>
            <a:spLocks noChangeArrowheads="1"/>
          </p:cNvSpPr>
          <p:nvPr/>
        </p:nvSpPr>
        <p:spPr bwMode="auto">
          <a:xfrm>
            <a:off x="4945064" y="3451226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6" name="Oval 26"/>
          <p:cNvSpPr>
            <a:spLocks noChangeArrowheads="1"/>
          </p:cNvSpPr>
          <p:nvPr/>
        </p:nvSpPr>
        <p:spPr bwMode="auto">
          <a:xfrm>
            <a:off x="7416801" y="2882901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4298950" y="3013075"/>
            <a:ext cx="7937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瑪基大？</a:t>
            </a:r>
          </a:p>
        </p:txBody>
      </p:sp>
      <p:sp>
        <p:nvSpPr>
          <p:cNvPr id="61468" name="Text Box 28"/>
          <p:cNvSpPr txBox="1">
            <a:spLocks noChangeArrowheads="1"/>
          </p:cNvSpPr>
          <p:nvPr/>
        </p:nvSpPr>
        <p:spPr bwMode="auto">
          <a:xfrm>
            <a:off x="3667125" y="4164013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立拿</a:t>
            </a:r>
          </a:p>
        </p:txBody>
      </p:sp>
      <p:sp>
        <p:nvSpPr>
          <p:cNvPr id="61469" name="Text Box 29"/>
          <p:cNvSpPr txBox="1">
            <a:spLocks noChangeArrowheads="1"/>
          </p:cNvSpPr>
          <p:nvPr/>
        </p:nvSpPr>
        <p:spPr bwMode="auto">
          <a:xfrm>
            <a:off x="4124325" y="1598613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基色</a:t>
            </a:r>
          </a:p>
        </p:txBody>
      </p:sp>
      <p:sp>
        <p:nvSpPr>
          <p:cNvPr id="61470" name="Freeform 30"/>
          <p:cNvSpPr>
            <a:spLocks/>
          </p:cNvSpPr>
          <p:nvPr/>
        </p:nvSpPr>
        <p:spPr bwMode="auto">
          <a:xfrm>
            <a:off x="4221164" y="3306763"/>
            <a:ext cx="625475" cy="1104900"/>
          </a:xfrm>
          <a:custGeom>
            <a:avLst/>
            <a:gdLst>
              <a:gd name="T0" fmla="*/ 625475 w 394"/>
              <a:gd name="T1" fmla="*/ 0 h 696"/>
              <a:gd name="T2" fmla="*/ 252413 w 394"/>
              <a:gd name="T3" fmla="*/ 671513 h 696"/>
              <a:gd name="T4" fmla="*/ 0 w 394"/>
              <a:gd name="T5" fmla="*/ 1104900 h 6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4" h="696">
                <a:moveTo>
                  <a:pt x="394" y="0"/>
                </a:moveTo>
                <a:cubicBezTo>
                  <a:pt x="309" y="153"/>
                  <a:pt x="225" y="307"/>
                  <a:pt x="159" y="423"/>
                </a:cubicBezTo>
                <a:cubicBezTo>
                  <a:pt x="93" y="539"/>
                  <a:pt x="48" y="620"/>
                  <a:pt x="0" y="69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1" name="Oval 31"/>
          <p:cNvSpPr>
            <a:spLocks noChangeArrowheads="1"/>
          </p:cNvSpPr>
          <p:nvPr/>
        </p:nvSpPr>
        <p:spPr bwMode="auto">
          <a:xfrm>
            <a:off x="4805364" y="3262314"/>
            <a:ext cx="109537" cy="1095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2" name="Freeform 32"/>
          <p:cNvSpPr>
            <a:spLocks/>
          </p:cNvSpPr>
          <p:nvPr/>
        </p:nvSpPr>
        <p:spPr bwMode="auto">
          <a:xfrm>
            <a:off x="3787775" y="4503738"/>
            <a:ext cx="357188" cy="563562"/>
          </a:xfrm>
          <a:custGeom>
            <a:avLst/>
            <a:gdLst>
              <a:gd name="T0" fmla="*/ 357188 w 225"/>
              <a:gd name="T1" fmla="*/ 0 h 355"/>
              <a:gd name="T2" fmla="*/ 190500 w 225"/>
              <a:gd name="T3" fmla="*/ 304800 h 355"/>
              <a:gd name="T4" fmla="*/ 0 w 225"/>
              <a:gd name="T5" fmla="*/ 563562 h 3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5" h="355">
                <a:moveTo>
                  <a:pt x="225" y="0"/>
                </a:moveTo>
                <a:cubicBezTo>
                  <a:pt x="191" y="66"/>
                  <a:pt x="157" y="133"/>
                  <a:pt x="120" y="192"/>
                </a:cubicBezTo>
                <a:cubicBezTo>
                  <a:pt x="83" y="251"/>
                  <a:pt x="44" y="299"/>
                  <a:pt x="0" y="355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3" name="Oval 33"/>
          <p:cNvSpPr>
            <a:spLocks noChangeArrowheads="1"/>
          </p:cNvSpPr>
          <p:nvPr/>
        </p:nvSpPr>
        <p:spPr bwMode="auto">
          <a:xfrm>
            <a:off x="4102101" y="44243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4" name="Freeform 34"/>
          <p:cNvSpPr>
            <a:spLocks/>
          </p:cNvSpPr>
          <p:nvPr/>
        </p:nvSpPr>
        <p:spPr bwMode="auto">
          <a:xfrm>
            <a:off x="3516313" y="1920875"/>
            <a:ext cx="1085850" cy="3062288"/>
          </a:xfrm>
          <a:custGeom>
            <a:avLst/>
            <a:gdLst>
              <a:gd name="T0" fmla="*/ 1085850 w 684"/>
              <a:gd name="T1" fmla="*/ 0 h 1929"/>
              <a:gd name="T2" fmla="*/ 560388 w 684"/>
              <a:gd name="T3" fmla="*/ 1042988 h 1929"/>
              <a:gd name="T4" fmla="*/ 187325 w 684"/>
              <a:gd name="T5" fmla="*/ 1935163 h 1929"/>
              <a:gd name="T6" fmla="*/ 26988 w 684"/>
              <a:gd name="T7" fmla="*/ 2468563 h 1929"/>
              <a:gd name="T8" fmla="*/ 34925 w 684"/>
              <a:gd name="T9" fmla="*/ 2651125 h 1929"/>
              <a:gd name="T10" fmla="*/ 239713 w 684"/>
              <a:gd name="T11" fmla="*/ 3062288 h 19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84" h="1929">
                <a:moveTo>
                  <a:pt x="684" y="0"/>
                </a:moveTo>
                <a:cubicBezTo>
                  <a:pt x="629" y="109"/>
                  <a:pt x="447" y="454"/>
                  <a:pt x="353" y="657"/>
                </a:cubicBezTo>
                <a:cubicBezTo>
                  <a:pt x="259" y="860"/>
                  <a:pt x="174" y="1069"/>
                  <a:pt x="118" y="1219"/>
                </a:cubicBezTo>
                <a:cubicBezTo>
                  <a:pt x="62" y="1369"/>
                  <a:pt x="33" y="1480"/>
                  <a:pt x="17" y="1555"/>
                </a:cubicBezTo>
                <a:cubicBezTo>
                  <a:pt x="1" y="1630"/>
                  <a:pt x="0" y="1608"/>
                  <a:pt x="22" y="1670"/>
                </a:cubicBezTo>
                <a:cubicBezTo>
                  <a:pt x="44" y="1732"/>
                  <a:pt x="124" y="1875"/>
                  <a:pt x="151" y="1929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5" name="Oval 35"/>
          <p:cNvSpPr>
            <a:spLocks noChangeArrowheads="1"/>
          </p:cNvSpPr>
          <p:nvPr/>
        </p:nvSpPr>
        <p:spPr bwMode="auto">
          <a:xfrm>
            <a:off x="4559301" y="18589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6" name="Freeform 36"/>
          <p:cNvSpPr>
            <a:spLocks/>
          </p:cNvSpPr>
          <p:nvPr/>
        </p:nvSpPr>
        <p:spPr bwMode="auto">
          <a:xfrm>
            <a:off x="2682875" y="5113338"/>
            <a:ext cx="1042988" cy="152400"/>
          </a:xfrm>
          <a:custGeom>
            <a:avLst/>
            <a:gdLst>
              <a:gd name="T0" fmla="*/ 1042988 w 657"/>
              <a:gd name="T1" fmla="*/ 0 h 96"/>
              <a:gd name="T2" fmla="*/ 509588 w 657"/>
              <a:gd name="T3" fmla="*/ 114300 h 96"/>
              <a:gd name="T4" fmla="*/ 0 w 657"/>
              <a:gd name="T5" fmla="*/ 152400 h 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7" h="96">
                <a:moveTo>
                  <a:pt x="657" y="0"/>
                </a:moveTo>
                <a:cubicBezTo>
                  <a:pt x="543" y="28"/>
                  <a:pt x="430" y="56"/>
                  <a:pt x="321" y="72"/>
                </a:cubicBezTo>
                <a:cubicBezTo>
                  <a:pt x="212" y="88"/>
                  <a:pt x="119" y="88"/>
                  <a:pt x="0" y="9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7" name="Oval 37"/>
          <p:cNvSpPr>
            <a:spLocks noChangeArrowheads="1"/>
          </p:cNvSpPr>
          <p:nvPr/>
        </p:nvSpPr>
        <p:spPr bwMode="auto">
          <a:xfrm>
            <a:off x="3657601" y="50593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8" name="Freeform 38"/>
          <p:cNvSpPr>
            <a:spLocks/>
          </p:cNvSpPr>
          <p:nvPr/>
        </p:nvSpPr>
        <p:spPr bwMode="auto">
          <a:xfrm>
            <a:off x="2598738" y="5280025"/>
            <a:ext cx="3649662" cy="661988"/>
          </a:xfrm>
          <a:custGeom>
            <a:avLst/>
            <a:gdLst>
              <a:gd name="T0" fmla="*/ 0 w 2299"/>
              <a:gd name="T1" fmla="*/ 0 h 417"/>
              <a:gd name="T2" fmla="*/ 1638300 w 2299"/>
              <a:gd name="T3" fmla="*/ 533400 h 417"/>
              <a:gd name="T4" fmla="*/ 2819400 w 2299"/>
              <a:gd name="T5" fmla="*/ 647700 h 417"/>
              <a:gd name="T6" fmla="*/ 3649662 w 2299"/>
              <a:gd name="T7" fmla="*/ 450850 h 4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99" h="417">
                <a:moveTo>
                  <a:pt x="0" y="0"/>
                </a:moveTo>
                <a:cubicBezTo>
                  <a:pt x="368" y="134"/>
                  <a:pt x="736" y="268"/>
                  <a:pt x="1032" y="336"/>
                </a:cubicBezTo>
                <a:cubicBezTo>
                  <a:pt x="1328" y="404"/>
                  <a:pt x="1565" y="417"/>
                  <a:pt x="1776" y="408"/>
                </a:cubicBezTo>
                <a:cubicBezTo>
                  <a:pt x="1987" y="399"/>
                  <a:pt x="2190" y="310"/>
                  <a:pt x="2299" y="2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9" name="Oval 39"/>
          <p:cNvSpPr>
            <a:spLocks noChangeArrowheads="1"/>
          </p:cNvSpPr>
          <p:nvPr/>
        </p:nvSpPr>
        <p:spPr bwMode="auto">
          <a:xfrm>
            <a:off x="2547939" y="52117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3976688" y="3500439"/>
            <a:ext cx="6413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200" dirty="0">
                <a:ea typeface="SimHei" panose="02010609060101010101" pitchFamily="49" charset="-122"/>
              </a:rPr>
              <a:t>亞西加</a:t>
            </a:r>
          </a:p>
        </p:txBody>
      </p:sp>
      <p:sp>
        <p:nvSpPr>
          <p:cNvPr id="61481" name="Text Box 41"/>
          <p:cNvSpPr txBox="1">
            <a:spLocks noChangeArrowheads="1"/>
          </p:cNvSpPr>
          <p:nvPr/>
        </p:nvSpPr>
        <p:spPr bwMode="auto">
          <a:xfrm>
            <a:off x="3830638" y="6443663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底璧</a:t>
            </a:r>
          </a:p>
        </p:txBody>
      </p:sp>
      <p:sp>
        <p:nvSpPr>
          <p:cNvPr id="61482" name="Oval 42"/>
          <p:cNvSpPr>
            <a:spLocks noChangeArrowheads="1"/>
          </p:cNvSpPr>
          <p:nvPr/>
        </p:nvSpPr>
        <p:spPr bwMode="auto">
          <a:xfrm>
            <a:off x="4251326" y="6367464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83" name="Freeform 43"/>
          <p:cNvSpPr>
            <a:spLocks/>
          </p:cNvSpPr>
          <p:nvPr/>
        </p:nvSpPr>
        <p:spPr bwMode="auto">
          <a:xfrm>
            <a:off x="4389439" y="5707064"/>
            <a:ext cx="1951037" cy="731837"/>
          </a:xfrm>
          <a:custGeom>
            <a:avLst/>
            <a:gdLst>
              <a:gd name="T0" fmla="*/ 1951037 w 1229"/>
              <a:gd name="T1" fmla="*/ 0 h 461"/>
              <a:gd name="T2" fmla="*/ 1462087 w 1229"/>
              <a:gd name="T3" fmla="*/ 457200 h 461"/>
              <a:gd name="T4" fmla="*/ 585787 w 1229"/>
              <a:gd name="T5" fmla="*/ 671512 h 461"/>
              <a:gd name="T6" fmla="*/ 0 w 1229"/>
              <a:gd name="T7" fmla="*/ 731837 h 4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29" h="461">
                <a:moveTo>
                  <a:pt x="1229" y="0"/>
                </a:moveTo>
                <a:cubicBezTo>
                  <a:pt x="1146" y="108"/>
                  <a:pt x="1064" y="217"/>
                  <a:pt x="921" y="288"/>
                </a:cubicBezTo>
                <a:cubicBezTo>
                  <a:pt x="778" y="359"/>
                  <a:pt x="522" y="394"/>
                  <a:pt x="369" y="423"/>
                </a:cubicBezTo>
                <a:cubicBezTo>
                  <a:pt x="216" y="452"/>
                  <a:pt x="128" y="450"/>
                  <a:pt x="0" y="461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4" name="Oval 44"/>
          <p:cNvSpPr>
            <a:spLocks noChangeArrowheads="1"/>
          </p:cNvSpPr>
          <p:nvPr/>
        </p:nvSpPr>
        <p:spPr bwMode="auto">
          <a:xfrm>
            <a:off x="6281739" y="5627689"/>
            <a:ext cx="136525" cy="136525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65" name="Text Box 45"/>
          <p:cNvSpPr txBox="1">
            <a:spLocks noChangeArrowheads="1"/>
          </p:cNvSpPr>
          <p:nvPr/>
        </p:nvSpPr>
        <p:spPr bwMode="auto">
          <a:xfrm>
            <a:off x="44758" y="1447582"/>
            <a:ext cx="2037737" cy="646331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征服南部</a:t>
            </a:r>
          </a:p>
        </p:txBody>
      </p:sp>
    </p:spTree>
    <p:extLst>
      <p:ext uri="{BB962C8B-B14F-4D97-AF65-F5344CB8AC3E}">
        <p14:creationId xmlns:p14="http://schemas.microsoft.com/office/powerpoint/2010/main" val="3435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6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8" grpId="0" animBg="1"/>
      <p:bldP spid="61469" grpId="0" animBg="1"/>
      <p:bldP spid="61470" grpId="0" animBg="1"/>
      <p:bldP spid="61472" grpId="0" animBg="1"/>
      <p:bldP spid="61474" grpId="0" animBg="1"/>
      <p:bldP spid="61476" grpId="0" animBg="1"/>
      <p:bldP spid="61478" grpId="0" animBg="1"/>
      <p:bldP spid="61481" grpId="0" animBg="1"/>
      <p:bldP spid="6148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map-nor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4" y="11114"/>
            <a:ext cx="4243387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6870700" y="2103438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夏瑣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6146800" y="5989638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吉甲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5726113" y="36513"/>
            <a:ext cx="5397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西頓</a:t>
            </a:r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6232525" y="158750"/>
            <a:ext cx="109538" cy="109538"/>
          </a:xfrm>
          <a:prstGeom prst="ellipse">
            <a:avLst/>
          </a:prstGeom>
          <a:solidFill>
            <a:srgbClr val="FF99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5478463" y="2886075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押煞</a:t>
            </a: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4686300" y="833438"/>
            <a:ext cx="12509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米斯利弗瑪音</a:t>
            </a:r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5892800" y="971550"/>
            <a:ext cx="109538" cy="109538"/>
          </a:xfrm>
          <a:prstGeom prst="ellipse">
            <a:avLst/>
          </a:prstGeom>
          <a:solidFill>
            <a:srgbClr val="FF99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8" name="Text Box 15"/>
          <p:cNvSpPr txBox="1">
            <a:spLocks noChangeArrowheads="1"/>
          </p:cNvSpPr>
          <p:nvPr/>
        </p:nvSpPr>
        <p:spPr bwMode="auto">
          <a:xfrm>
            <a:off x="6134100" y="2967038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瑪頓</a:t>
            </a:r>
          </a:p>
        </p:txBody>
      </p:sp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5537200" y="3305175"/>
            <a:ext cx="539750" cy="3048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伸崙</a:t>
            </a:r>
          </a:p>
        </p:txBody>
      </p:sp>
      <p:sp>
        <p:nvSpPr>
          <p:cNvPr id="2060" name="Text Box 19"/>
          <p:cNvSpPr txBox="1">
            <a:spLocks noChangeArrowheads="1"/>
          </p:cNvSpPr>
          <p:nvPr/>
        </p:nvSpPr>
        <p:spPr bwMode="auto">
          <a:xfrm>
            <a:off x="4433888" y="3516313"/>
            <a:ext cx="5397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ea typeface="SimHei" panose="02010609060101010101" pitchFamily="49" charset="-122"/>
              </a:rPr>
              <a:t>多珥</a:t>
            </a:r>
          </a:p>
        </p:txBody>
      </p:sp>
      <p:sp>
        <p:nvSpPr>
          <p:cNvPr id="57365" name="Freeform 21"/>
          <p:cNvSpPr>
            <a:spLocks/>
          </p:cNvSpPr>
          <p:nvPr/>
        </p:nvSpPr>
        <p:spPr bwMode="auto">
          <a:xfrm>
            <a:off x="5459413" y="2814638"/>
            <a:ext cx="341312" cy="482600"/>
          </a:xfrm>
          <a:custGeom>
            <a:avLst/>
            <a:gdLst>
              <a:gd name="T0" fmla="*/ 341312 w 215"/>
              <a:gd name="T1" fmla="*/ 482600 h 304"/>
              <a:gd name="T2" fmla="*/ 107950 w 215"/>
              <a:gd name="T3" fmla="*/ 376238 h 304"/>
              <a:gd name="T4" fmla="*/ 14287 w 215"/>
              <a:gd name="T5" fmla="*/ 204788 h 304"/>
              <a:gd name="T6" fmla="*/ 23812 w 215"/>
              <a:gd name="T7" fmla="*/ 0 h 30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" h="304">
                <a:moveTo>
                  <a:pt x="215" y="304"/>
                </a:moveTo>
                <a:cubicBezTo>
                  <a:pt x="158" y="285"/>
                  <a:pt x="102" y="266"/>
                  <a:pt x="68" y="237"/>
                </a:cubicBezTo>
                <a:cubicBezTo>
                  <a:pt x="34" y="208"/>
                  <a:pt x="18" y="168"/>
                  <a:pt x="9" y="129"/>
                </a:cubicBezTo>
                <a:cubicBezTo>
                  <a:pt x="0" y="90"/>
                  <a:pt x="14" y="27"/>
                  <a:pt x="15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2" name="Oval 18"/>
          <p:cNvSpPr>
            <a:spLocks noChangeArrowheads="1"/>
          </p:cNvSpPr>
          <p:nvPr/>
        </p:nvSpPr>
        <p:spPr bwMode="auto">
          <a:xfrm>
            <a:off x="5745164" y="3248025"/>
            <a:ext cx="109537" cy="109538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66" name="Freeform 22"/>
          <p:cNvSpPr>
            <a:spLocks/>
          </p:cNvSpPr>
          <p:nvPr/>
        </p:nvSpPr>
        <p:spPr bwMode="auto">
          <a:xfrm>
            <a:off x="4953001" y="2803526"/>
            <a:ext cx="523875" cy="874713"/>
          </a:xfrm>
          <a:custGeom>
            <a:avLst/>
            <a:gdLst>
              <a:gd name="T0" fmla="*/ 0 w 330"/>
              <a:gd name="T1" fmla="*/ 874713 h 551"/>
              <a:gd name="T2" fmla="*/ 85725 w 330"/>
              <a:gd name="T3" fmla="*/ 498475 h 551"/>
              <a:gd name="T4" fmla="*/ 136525 w 330"/>
              <a:gd name="T5" fmla="*/ 198438 h 551"/>
              <a:gd name="T6" fmla="*/ 365125 w 330"/>
              <a:gd name="T7" fmla="*/ 198438 h 551"/>
              <a:gd name="T8" fmla="*/ 523875 w 330"/>
              <a:gd name="T9" fmla="*/ 0 h 5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0" h="551">
                <a:moveTo>
                  <a:pt x="0" y="551"/>
                </a:moveTo>
                <a:cubicBezTo>
                  <a:pt x="20" y="468"/>
                  <a:pt x="40" y="385"/>
                  <a:pt x="54" y="314"/>
                </a:cubicBezTo>
                <a:cubicBezTo>
                  <a:pt x="68" y="243"/>
                  <a:pt x="57" y="156"/>
                  <a:pt x="86" y="125"/>
                </a:cubicBezTo>
                <a:cubicBezTo>
                  <a:pt x="115" y="94"/>
                  <a:pt x="189" y="146"/>
                  <a:pt x="230" y="125"/>
                </a:cubicBezTo>
                <a:cubicBezTo>
                  <a:pt x="271" y="104"/>
                  <a:pt x="315" y="21"/>
                  <a:pt x="330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4" name="Oval 20"/>
          <p:cNvSpPr>
            <a:spLocks noChangeArrowheads="1"/>
          </p:cNvSpPr>
          <p:nvPr/>
        </p:nvSpPr>
        <p:spPr bwMode="auto">
          <a:xfrm>
            <a:off x="4916489" y="3619500"/>
            <a:ext cx="109537" cy="109538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67" name="Freeform 23"/>
          <p:cNvSpPr>
            <a:spLocks/>
          </p:cNvSpPr>
          <p:nvPr/>
        </p:nvSpPr>
        <p:spPr bwMode="auto">
          <a:xfrm>
            <a:off x="5486401" y="1976439"/>
            <a:ext cx="1108075" cy="833437"/>
          </a:xfrm>
          <a:custGeom>
            <a:avLst/>
            <a:gdLst>
              <a:gd name="T0" fmla="*/ 0 w 698"/>
              <a:gd name="T1" fmla="*/ 833437 h 525"/>
              <a:gd name="T2" fmla="*/ 71438 w 698"/>
              <a:gd name="T3" fmla="*/ 584200 h 525"/>
              <a:gd name="T4" fmla="*/ 309563 w 698"/>
              <a:gd name="T5" fmla="*/ 390525 h 525"/>
              <a:gd name="T6" fmla="*/ 787400 w 698"/>
              <a:gd name="T7" fmla="*/ 147637 h 525"/>
              <a:gd name="T8" fmla="*/ 965200 w 698"/>
              <a:gd name="T9" fmla="*/ 39687 h 525"/>
              <a:gd name="T10" fmla="*/ 1108075 w 698"/>
              <a:gd name="T11" fmla="*/ 0 h 5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98" h="525">
                <a:moveTo>
                  <a:pt x="0" y="525"/>
                </a:moveTo>
                <a:cubicBezTo>
                  <a:pt x="7" y="499"/>
                  <a:pt x="12" y="415"/>
                  <a:pt x="45" y="368"/>
                </a:cubicBezTo>
                <a:cubicBezTo>
                  <a:pt x="78" y="321"/>
                  <a:pt x="120" y="292"/>
                  <a:pt x="195" y="246"/>
                </a:cubicBezTo>
                <a:cubicBezTo>
                  <a:pt x="270" y="200"/>
                  <a:pt x="427" y="130"/>
                  <a:pt x="496" y="93"/>
                </a:cubicBezTo>
                <a:cubicBezTo>
                  <a:pt x="565" y="56"/>
                  <a:pt x="574" y="40"/>
                  <a:pt x="608" y="25"/>
                </a:cubicBezTo>
                <a:cubicBezTo>
                  <a:pt x="642" y="10"/>
                  <a:pt x="679" y="5"/>
                  <a:pt x="698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6" name="Oval 12"/>
          <p:cNvSpPr>
            <a:spLocks noChangeArrowheads="1"/>
          </p:cNvSpPr>
          <p:nvPr/>
        </p:nvSpPr>
        <p:spPr bwMode="auto">
          <a:xfrm>
            <a:off x="5427664" y="2965450"/>
            <a:ext cx="109537" cy="109538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68" name="Freeform 24"/>
          <p:cNvSpPr>
            <a:spLocks/>
          </p:cNvSpPr>
          <p:nvPr/>
        </p:nvSpPr>
        <p:spPr bwMode="auto">
          <a:xfrm>
            <a:off x="6684964" y="1962150"/>
            <a:ext cx="168275" cy="203200"/>
          </a:xfrm>
          <a:custGeom>
            <a:avLst/>
            <a:gdLst>
              <a:gd name="T0" fmla="*/ 168275 w 106"/>
              <a:gd name="T1" fmla="*/ 203200 h 128"/>
              <a:gd name="T2" fmla="*/ 80963 w 106"/>
              <a:gd name="T3" fmla="*/ 76200 h 128"/>
              <a:gd name="T4" fmla="*/ 0 w 106"/>
              <a:gd name="T5" fmla="*/ 0 h 1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128">
                <a:moveTo>
                  <a:pt x="106" y="128"/>
                </a:moveTo>
                <a:cubicBezTo>
                  <a:pt x="97" y="115"/>
                  <a:pt x="69" y="69"/>
                  <a:pt x="51" y="48"/>
                </a:cubicBezTo>
                <a:cubicBezTo>
                  <a:pt x="33" y="27"/>
                  <a:pt x="11" y="10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8" name="Oval 6"/>
          <p:cNvSpPr>
            <a:spLocks noChangeArrowheads="1"/>
          </p:cNvSpPr>
          <p:nvPr/>
        </p:nvSpPr>
        <p:spPr bwMode="auto">
          <a:xfrm>
            <a:off x="6789739" y="2120900"/>
            <a:ext cx="109537" cy="109538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69" name="Freeform 25"/>
          <p:cNvSpPr>
            <a:spLocks/>
          </p:cNvSpPr>
          <p:nvPr/>
        </p:nvSpPr>
        <p:spPr bwMode="auto">
          <a:xfrm>
            <a:off x="6543675" y="2027239"/>
            <a:ext cx="76200" cy="909637"/>
          </a:xfrm>
          <a:custGeom>
            <a:avLst/>
            <a:gdLst>
              <a:gd name="T0" fmla="*/ 0 w 48"/>
              <a:gd name="T1" fmla="*/ 909637 h 573"/>
              <a:gd name="T2" fmla="*/ 25400 w 48"/>
              <a:gd name="T3" fmla="*/ 517525 h 573"/>
              <a:gd name="T4" fmla="*/ 60325 w 48"/>
              <a:gd name="T5" fmla="*/ 177800 h 573"/>
              <a:gd name="T6" fmla="*/ 76200 w 48"/>
              <a:gd name="T7" fmla="*/ 0 h 57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8" h="573">
                <a:moveTo>
                  <a:pt x="0" y="573"/>
                </a:moveTo>
                <a:cubicBezTo>
                  <a:pt x="3" y="532"/>
                  <a:pt x="10" y="403"/>
                  <a:pt x="16" y="326"/>
                </a:cubicBezTo>
                <a:cubicBezTo>
                  <a:pt x="22" y="249"/>
                  <a:pt x="33" y="166"/>
                  <a:pt x="38" y="112"/>
                </a:cubicBezTo>
                <a:cubicBezTo>
                  <a:pt x="43" y="58"/>
                  <a:pt x="46" y="23"/>
                  <a:pt x="48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0" name="Oval 16"/>
          <p:cNvSpPr>
            <a:spLocks noChangeArrowheads="1"/>
          </p:cNvSpPr>
          <p:nvPr/>
        </p:nvSpPr>
        <p:spPr bwMode="auto">
          <a:xfrm>
            <a:off x="6484939" y="2901950"/>
            <a:ext cx="109537" cy="109538"/>
          </a:xfrm>
          <a:prstGeom prst="ellipse">
            <a:avLst/>
          </a:prstGeom>
          <a:solidFill>
            <a:srgbClr val="CC00C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70" name="Freeform 26"/>
          <p:cNvSpPr>
            <a:spLocks/>
          </p:cNvSpPr>
          <p:nvPr/>
        </p:nvSpPr>
        <p:spPr bwMode="auto">
          <a:xfrm>
            <a:off x="6637339" y="2011364"/>
            <a:ext cx="187325" cy="4160837"/>
          </a:xfrm>
          <a:custGeom>
            <a:avLst/>
            <a:gdLst>
              <a:gd name="T0" fmla="*/ 30163 w 118"/>
              <a:gd name="T1" fmla="*/ 4160837 h 2621"/>
              <a:gd name="T2" fmla="*/ 68263 w 118"/>
              <a:gd name="T3" fmla="*/ 3763962 h 2621"/>
              <a:gd name="T4" fmla="*/ 160338 w 118"/>
              <a:gd name="T5" fmla="*/ 3055937 h 2621"/>
              <a:gd name="T6" fmla="*/ 174625 w 118"/>
              <a:gd name="T7" fmla="*/ 2293937 h 2621"/>
              <a:gd name="T8" fmla="*/ 174625 w 118"/>
              <a:gd name="T9" fmla="*/ 1700212 h 2621"/>
              <a:gd name="T10" fmla="*/ 98425 w 118"/>
              <a:gd name="T11" fmla="*/ 1150937 h 2621"/>
              <a:gd name="T12" fmla="*/ 60325 w 118"/>
              <a:gd name="T13" fmla="*/ 830262 h 2621"/>
              <a:gd name="T14" fmla="*/ 38100 w 118"/>
              <a:gd name="T15" fmla="*/ 350837 h 2621"/>
              <a:gd name="T16" fmla="*/ 0 w 118"/>
              <a:gd name="T17" fmla="*/ 0 h 26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8" h="2621">
                <a:moveTo>
                  <a:pt x="19" y="2621"/>
                </a:moveTo>
                <a:cubicBezTo>
                  <a:pt x="24" y="2554"/>
                  <a:pt x="29" y="2487"/>
                  <a:pt x="43" y="2371"/>
                </a:cubicBezTo>
                <a:cubicBezTo>
                  <a:pt x="57" y="2255"/>
                  <a:pt x="90" y="2079"/>
                  <a:pt x="101" y="1925"/>
                </a:cubicBezTo>
                <a:cubicBezTo>
                  <a:pt x="112" y="1771"/>
                  <a:pt x="109" y="1587"/>
                  <a:pt x="110" y="1445"/>
                </a:cubicBezTo>
                <a:cubicBezTo>
                  <a:pt x="111" y="1303"/>
                  <a:pt x="118" y="1191"/>
                  <a:pt x="110" y="1071"/>
                </a:cubicBezTo>
                <a:cubicBezTo>
                  <a:pt x="102" y="951"/>
                  <a:pt x="74" y="816"/>
                  <a:pt x="62" y="725"/>
                </a:cubicBezTo>
                <a:cubicBezTo>
                  <a:pt x="50" y="634"/>
                  <a:pt x="44" y="607"/>
                  <a:pt x="38" y="523"/>
                </a:cubicBezTo>
                <a:cubicBezTo>
                  <a:pt x="32" y="439"/>
                  <a:pt x="30" y="308"/>
                  <a:pt x="24" y="221"/>
                </a:cubicBezTo>
                <a:cubicBezTo>
                  <a:pt x="18" y="134"/>
                  <a:pt x="7" y="50"/>
                  <a:pt x="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Oval 8"/>
          <p:cNvSpPr>
            <a:spLocks noChangeArrowheads="1"/>
          </p:cNvSpPr>
          <p:nvPr/>
        </p:nvSpPr>
        <p:spPr bwMode="auto">
          <a:xfrm>
            <a:off x="6621464" y="6127750"/>
            <a:ext cx="109537" cy="1095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71" name="AutoShape 27"/>
          <p:cNvSpPr>
            <a:spLocks noChangeArrowheads="1"/>
          </p:cNvSpPr>
          <p:nvPr/>
        </p:nvSpPr>
        <p:spPr bwMode="auto">
          <a:xfrm>
            <a:off x="6943725" y="1681163"/>
            <a:ext cx="763588" cy="315912"/>
          </a:xfrm>
          <a:prstGeom prst="wedgeRectCallout">
            <a:avLst>
              <a:gd name="adj1" fmla="val -83889"/>
              <a:gd name="adj2" fmla="val 33921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1400" dirty="0">
                <a:ea typeface="SimHei" panose="02010609060101010101" pitchFamily="49" charset="-122"/>
              </a:rPr>
              <a:t>米倫溪</a:t>
            </a:r>
          </a:p>
        </p:txBody>
      </p:sp>
      <p:sp>
        <p:nvSpPr>
          <p:cNvPr id="57372" name="Freeform 28"/>
          <p:cNvSpPr>
            <a:spLocks/>
          </p:cNvSpPr>
          <p:nvPr/>
        </p:nvSpPr>
        <p:spPr bwMode="auto">
          <a:xfrm>
            <a:off x="6269038" y="355601"/>
            <a:ext cx="334962" cy="1579563"/>
          </a:xfrm>
          <a:custGeom>
            <a:avLst/>
            <a:gdLst>
              <a:gd name="T0" fmla="*/ 334962 w 211"/>
              <a:gd name="T1" fmla="*/ 1579563 h 995"/>
              <a:gd name="T2" fmla="*/ 122237 w 211"/>
              <a:gd name="T3" fmla="*/ 1020763 h 995"/>
              <a:gd name="T4" fmla="*/ 25400 w 211"/>
              <a:gd name="T5" fmla="*/ 396875 h 995"/>
              <a:gd name="T6" fmla="*/ 0 w 211"/>
              <a:gd name="T7" fmla="*/ 0 h 9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" h="995">
                <a:moveTo>
                  <a:pt x="211" y="995"/>
                </a:moveTo>
                <a:cubicBezTo>
                  <a:pt x="160" y="881"/>
                  <a:pt x="109" y="767"/>
                  <a:pt x="77" y="643"/>
                </a:cubicBezTo>
                <a:cubicBezTo>
                  <a:pt x="45" y="519"/>
                  <a:pt x="29" y="357"/>
                  <a:pt x="16" y="250"/>
                </a:cubicBezTo>
                <a:cubicBezTo>
                  <a:pt x="3" y="143"/>
                  <a:pt x="3" y="60"/>
                  <a:pt x="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3" name="Freeform 29"/>
          <p:cNvSpPr>
            <a:spLocks/>
          </p:cNvSpPr>
          <p:nvPr/>
        </p:nvSpPr>
        <p:spPr bwMode="auto">
          <a:xfrm>
            <a:off x="5994401" y="1096963"/>
            <a:ext cx="619125" cy="842962"/>
          </a:xfrm>
          <a:custGeom>
            <a:avLst/>
            <a:gdLst>
              <a:gd name="T0" fmla="*/ 619125 w 390"/>
              <a:gd name="T1" fmla="*/ 842962 h 531"/>
              <a:gd name="T2" fmla="*/ 233363 w 390"/>
              <a:gd name="T3" fmla="*/ 427037 h 531"/>
              <a:gd name="T4" fmla="*/ 0 w 390"/>
              <a:gd name="T5" fmla="*/ 0 h 53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0" h="531">
                <a:moveTo>
                  <a:pt x="390" y="531"/>
                </a:moveTo>
                <a:cubicBezTo>
                  <a:pt x="349" y="487"/>
                  <a:pt x="212" y="357"/>
                  <a:pt x="147" y="269"/>
                </a:cubicBezTo>
                <a:cubicBezTo>
                  <a:pt x="82" y="181"/>
                  <a:pt x="31" y="56"/>
                  <a:pt x="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6" name="AutoShape 31"/>
          <p:cNvSpPr>
            <a:spLocks noChangeArrowheads="1"/>
          </p:cNvSpPr>
          <p:nvPr/>
        </p:nvSpPr>
        <p:spPr bwMode="auto">
          <a:xfrm>
            <a:off x="7415214" y="1055688"/>
            <a:ext cx="962025" cy="315912"/>
          </a:xfrm>
          <a:prstGeom prst="wedgeRectCallout">
            <a:avLst>
              <a:gd name="adj1" fmla="val -76898"/>
              <a:gd name="adj2" fmla="val 33921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1400">
                <a:ea typeface="SimHei" panose="02010609060101010101" pitchFamily="49" charset="-122"/>
              </a:rPr>
              <a:t>米斯巴谷</a:t>
            </a:r>
          </a:p>
        </p:txBody>
      </p:sp>
      <p:sp>
        <p:nvSpPr>
          <p:cNvPr id="57376" name="Freeform 32"/>
          <p:cNvSpPr>
            <a:spLocks/>
          </p:cNvSpPr>
          <p:nvPr/>
        </p:nvSpPr>
        <p:spPr bwMode="auto">
          <a:xfrm>
            <a:off x="6700839" y="1336675"/>
            <a:ext cx="439737" cy="552450"/>
          </a:xfrm>
          <a:custGeom>
            <a:avLst/>
            <a:gdLst>
              <a:gd name="T0" fmla="*/ 439737 w 277"/>
              <a:gd name="T1" fmla="*/ 0 h 348"/>
              <a:gd name="T2" fmla="*/ 288925 w 277"/>
              <a:gd name="T3" fmla="*/ 152400 h 348"/>
              <a:gd name="T4" fmla="*/ 136525 w 277"/>
              <a:gd name="T5" fmla="*/ 390525 h 348"/>
              <a:gd name="T6" fmla="*/ 0 w 277"/>
              <a:gd name="T7" fmla="*/ 552450 h 3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7" h="348">
                <a:moveTo>
                  <a:pt x="277" y="0"/>
                </a:moveTo>
                <a:cubicBezTo>
                  <a:pt x="261" y="15"/>
                  <a:pt x="214" y="55"/>
                  <a:pt x="182" y="96"/>
                </a:cubicBezTo>
                <a:cubicBezTo>
                  <a:pt x="150" y="137"/>
                  <a:pt x="116" y="204"/>
                  <a:pt x="86" y="246"/>
                </a:cubicBezTo>
                <a:cubicBezTo>
                  <a:pt x="56" y="288"/>
                  <a:pt x="18" y="327"/>
                  <a:pt x="0" y="348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4" name="Freeform 30"/>
          <p:cNvSpPr>
            <a:spLocks/>
          </p:cNvSpPr>
          <p:nvPr/>
        </p:nvSpPr>
        <p:spPr bwMode="auto">
          <a:xfrm>
            <a:off x="6645276" y="1300164"/>
            <a:ext cx="466725" cy="630237"/>
          </a:xfrm>
          <a:custGeom>
            <a:avLst/>
            <a:gdLst>
              <a:gd name="T0" fmla="*/ 0 w 294"/>
              <a:gd name="T1" fmla="*/ 630237 h 397"/>
              <a:gd name="T2" fmla="*/ 182563 w 294"/>
              <a:gd name="T3" fmla="*/ 406400 h 397"/>
              <a:gd name="T4" fmla="*/ 466725 w 294"/>
              <a:gd name="T5" fmla="*/ 0 h 3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4" h="397">
                <a:moveTo>
                  <a:pt x="0" y="397"/>
                </a:moveTo>
                <a:cubicBezTo>
                  <a:pt x="33" y="359"/>
                  <a:pt x="66" y="322"/>
                  <a:pt x="115" y="256"/>
                </a:cubicBezTo>
                <a:cubicBezTo>
                  <a:pt x="164" y="190"/>
                  <a:pt x="264" y="43"/>
                  <a:pt x="294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813477" y="379988"/>
            <a:ext cx="2031325" cy="646331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征服北部</a:t>
            </a:r>
          </a:p>
        </p:txBody>
      </p:sp>
    </p:spTree>
    <p:extLst>
      <p:ext uri="{BB962C8B-B14F-4D97-AF65-F5344CB8AC3E}">
        <p14:creationId xmlns:p14="http://schemas.microsoft.com/office/powerpoint/2010/main" val="78688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10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10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3" grpId="0" animBg="1"/>
      <p:bldP spid="57357" grpId="0" animBg="1"/>
      <p:bldP spid="57365" grpId="0" animBg="1"/>
      <p:bldP spid="57366" grpId="0" animBg="1"/>
      <p:bldP spid="57367" grpId="0" animBg="1"/>
      <p:bldP spid="57368" grpId="0" animBg="1"/>
      <p:bldP spid="57369" grpId="0" animBg="1"/>
      <p:bldP spid="57370" grpId="0" animBg="1"/>
      <p:bldP spid="57371" grpId="0" animBg="1"/>
      <p:bldP spid="57372" grpId="0" animBg="1"/>
      <p:bldP spid="57373" grpId="0" animBg="1"/>
      <p:bldP spid="57376" grpId="0" animBg="1"/>
      <p:bldP spid="5737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 result for 十二支派地圖">
            <a:hlinkClick r:id="rId2" tgtFrame="&quot;_blank&quot;"/>
            <a:extLst>
              <a:ext uri="{FF2B5EF4-FFF2-40B4-BE49-F238E27FC236}">
                <a16:creationId xmlns="" xmlns:a16="http://schemas.microsoft.com/office/drawing/2014/main" id="{888CD3D3-1D47-476E-8B0B-4A551A929E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69" y="0"/>
            <a:ext cx="59734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Oval 12">
            <a:extLst>
              <a:ext uri="{FF2B5EF4-FFF2-40B4-BE49-F238E27FC236}">
                <a16:creationId xmlns="" xmlns:a16="http://schemas.microsoft.com/office/drawing/2014/main" id="{041D7297-97EF-44F7-9F88-8F5085DE7A2F}"/>
              </a:ext>
            </a:extLst>
          </p:cNvPr>
          <p:cNvSpPr/>
          <p:nvPr/>
        </p:nvSpPr>
        <p:spPr>
          <a:xfrm>
            <a:off x="4194313" y="1490869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571504BE-7724-497B-976B-4B81F4FDBEF7}"/>
              </a:ext>
            </a:extLst>
          </p:cNvPr>
          <p:cNvSpPr/>
          <p:nvPr/>
        </p:nvSpPr>
        <p:spPr>
          <a:xfrm>
            <a:off x="2348948" y="4661452"/>
            <a:ext cx="642730" cy="2882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F87E60F8-DB5D-4802-AEBC-D5128EAF04A1}"/>
              </a:ext>
            </a:extLst>
          </p:cNvPr>
          <p:cNvSpPr/>
          <p:nvPr/>
        </p:nvSpPr>
        <p:spPr>
          <a:xfrm>
            <a:off x="2705099" y="3127513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660CCB78-F3EE-4E14-B54D-57F8886A7AAE}"/>
              </a:ext>
            </a:extLst>
          </p:cNvPr>
          <p:cNvSpPr/>
          <p:nvPr/>
        </p:nvSpPr>
        <p:spPr>
          <a:xfrm>
            <a:off x="3299791" y="844825"/>
            <a:ext cx="566531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F7561D3E-2369-4FCA-BB2C-DAFC77B47814}"/>
              </a:ext>
            </a:extLst>
          </p:cNvPr>
          <p:cNvSpPr/>
          <p:nvPr/>
        </p:nvSpPr>
        <p:spPr>
          <a:xfrm>
            <a:off x="4572000" y="2405269"/>
            <a:ext cx="795130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649C8373-8548-45FD-BABC-88C16B5C302E}"/>
              </a:ext>
            </a:extLst>
          </p:cNvPr>
          <p:cNvSpPr/>
          <p:nvPr/>
        </p:nvSpPr>
        <p:spPr>
          <a:xfrm>
            <a:off x="4260573" y="4018721"/>
            <a:ext cx="477079" cy="4273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Image result for 十二支派地圖">
            <a:hlinkClick r:id="rId4" tgtFrame="&quot;_blank&quot;"/>
            <a:extLst>
              <a:ext uri="{FF2B5EF4-FFF2-40B4-BE49-F238E27FC236}">
                <a16:creationId xmlns="" xmlns:a16="http://schemas.microsoft.com/office/drawing/2014/main" id="{3334C769-0FB9-4035-BA0C-3AC8124287B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" b="6377"/>
          <a:stretch/>
        </p:blipFill>
        <p:spPr bwMode="auto">
          <a:xfrm>
            <a:off x="6096000" y="1"/>
            <a:ext cx="605872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575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shechem_stone_fjenkins_120509_999t2">
            <a:extLst>
              <a:ext uri="{FF2B5EF4-FFF2-40B4-BE49-F238E27FC236}">
                <a16:creationId xmlns="" xmlns:a16="http://schemas.microsoft.com/office/drawing/2014/main" id="{6C6FECB1-7611-498B-B92C-2F7D52CCB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69" y="0"/>
            <a:ext cx="7869551" cy="595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10">
            <a:extLst>
              <a:ext uri="{FF2B5EF4-FFF2-40B4-BE49-F238E27FC236}">
                <a16:creationId xmlns="" xmlns:a16="http://schemas.microsoft.com/office/drawing/2014/main" id="{2A279F01-C567-4165-A09D-C6BDFD2BE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56576"/>
            <a:ext cx="12191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約書亞與以色列人在示劍立約所立的大石頭</a:t>
            </a:r>
            <a:r>
              <a:rPr lang="en-US" altLang="zh-TW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書</a:t>
            </a:r>
            <a:r>
              <a:rPr lang="en-US" altLang="zh-TW" sz="4000" b="1" dirty="0">
                <a:latin typeface="SimHei" panose="02010609060101010101" pitchFamily="49" charset="-122"/>
                <a:ea typeface="SimHei" panose="02010609060101010101" pitchFamily="49" charset="-122"/>
              </a:rPr>
              <a:t>24:26)</a:t>
            </a:r>
          </a:p>
        </p:txBody>
      </p:sp>
    </p:spTree>
    <p:extLst>
      <p:ext uri="{BB962C8B-B14F-4D97-AF65-F5344CB8AC3E}">
        <p14:creationId xmlns:p14="http://schemas.microsoft.com/office/powerpoint/2010/main" val="2172531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1156</TotalTime>
  <Words>2330</Words>
  <Application>Microsoft Office PowerPoint</Application>
  <PresentationFormat>Widescreen</PresentationFormat>
  <Paragraphs>276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新細明體</vt:lpstr>
      <vt:lpstr>SimHei</vt:lpstr>
      <vt:lpstr>SimSun</vt:lpstr>
      <vt:lpstr>Arial</vt:lpstr>
      <vt:lpstr>Calibri</vt:lpstr>
      <vt:lpstr>Calibri Light</vt:lpstr>
      <vt:lpstr>等线</vt:lpstr>
      <vt:lpstr>Times New Roman</vt:lpstr>
      <vt:lpstr>Office Theme</vt:lpstr>
      <vt:lpstr>圣经概論 10</vt:lpstr>
      <vt:lpstr>摩西五經綜覽</vt:lpstr>
      <vt:lpstr>創世記</vt:lpstr>
      <vt:lpstr>PowerPoint Presentation</vt:lpstr>
      <vt:lpstr>歷史書</vt:lpstr>
      <vt:lpstr>約 書 亞 記</vt:lpstr>
      <vt:lpstr>約書亞其人</vt:lpstr>
      <vt:lpstr>PowerPoint Presentation</vt:lpstr>
      <vt:lpstr>PowerPoint Presentation</vt:lpstr>
      <vt:lpstr>兩種基督徒的分別</vt:lpstr>
      <vt:lpstr>约 书 亚 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约 书 亚 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约 书 亚 记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10</dc:title>
  <dc:creator>Race</dc:creator>
  <cp:lastModifiedBy>Kao, Race L.</cp:lastModifiedBy>
  <cp:revision>57</cp:revision>
  <cp:lastPrinted>2018-04-02T14:00:44Z</cp:lastPrinted>
  <dcterms:created xsi:type="dcterms:W3CDTF">2018-03-24T12:46:32Z</dcterms:created>
  <dcterms:modified xsi:type="dcterms:W3CDTF">2018-04-02T18:32:37Z</dcterms:modified>
</cp:coreProperties>
</file>