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1"/>
  </p:handoutMasterIdLst>
  <p:sldIdLst>
    <p:sldId id="257" r:id="rId2"/>
    <p:sldId id="259" r:id="rId3"/>
    <p:sldId id="258" r:id="rId4"/>
    <p:sldId id="278" r:id="rId5"/>
    <p:sldId id="261" r:id="rId6"/>
    <p:sldId id="272" r:id="rId7"/>
    <p:sldId id="275" r:id="rId8"/>
    <p:sldId id="273" r:id="rId9"/>
    <p:sldId id="262" r:id="rId10"/>
    <p:sldId id="271" r:id="rId11"/>
    <p:sldId id="264" r:id="rId12"/>
    <p:sldId id="268" r:id="rId13"/>
    <p:sldId id="274" r:id="rId14"/>
    <p:sldId id="276" r:id="rId15"/>
    <p:sldId id="265" r:id="rId16"/>
    <p:sldId id="277" r:id="rId17"/>
    <p:sldId id="263" r:id="rId18"/>
    <p:sldId id="266" r:id="rId19"/>
    <p:sldId id="267" r:id="rId2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3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0C77316-DCF2-45A9-A882-39D8F60B2FB3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FF68C4-249D-4730-A962-0B1139D87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304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05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78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3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3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46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7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7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00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3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3BBD2-3090-47BC-9B85-A0BC0B87198F}" type="datetimeFigureOut">
              <a:rPr lang="en-US" smtClean="0"/>
              <a:t>04/10/2018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D8513-888D-42C0-9879-EEC04BAC0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953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rct=j&amp;q=&amp;esrc=s&amp;source=images&amp;cd=&amp;cad=rja&amp;uact=8&amp;ved=2ahUKEwj3htSKnoXaAhXP2VMKHTFcCaQQjRx6BAgAEAU&amp;url=http://zhsw.org/wap3/bencandy.php?fid%3D54%26id%3D722&amp;psig=AOvVaw02YUewce8K4Af_IPHxHDSE&amp;ust=152199032943952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hyperlink" Target="https://www.google.com/url?sa=i&amp;rct=j&amp;q=&amp;esrc=s&amp;source=images&amp;cd=&amp;ved=2ahUKEwjClZffoIXaAhWQ7VMKHbK3C5oQjRx6BAgAEAU&amp;url=http://biblegeography.holylight.org.tw/index/condensedbible_map_detail?m_id%3D004&amp;psig=AOvVaw02YUewce8K4Af_IPHxHDSE&amp;ust=1521990329439525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558118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7815-BF4B-430D-B422-DB041695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15"/>
            <a:ext cx="10515600" cy="113347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摩西五經綜覽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44E22C-6DD1-47BE-8EBB-940864073F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3813108"/>
              </p:ext>
            </p:extLst>
          </p:nvPr>
        </p:nvGraphicFramePr>
        <p:xfrm>
          <a:off x="2" y="1610553"/>
          <a:ext cx="12191998" cy="49766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2749">
                  <a:extLst>
                    <a:ext uri="{9D8B030D-6E8A-4147-A177-3AD203B41FA5}">
                      <a16:colId xmlns:a16="http://schemas.microsoft.com/office/drawing/2014/main" val="406308617"/>
                    </a:ext>
                  </a:extLst>
                </a:gridCol>
                <a:gridCol w="2214242">
                  <a:extLst>
                    <a:ext uri="{9D8B030D-6E8A-4147-A177-3AD203B41FA5}">
                      <a16:colId xmlns:a16="http://schemas.microsoft.com/office/drawing/2014/main" val="1842726193"/>
                    </a:ext>
                  </a:extLst>
                </a:gridCol>
                <a:gridCol w="2217087">
                  <a:extLst>
                    <a:ext uri="{9D8B030D-6E8A-4147-A177-3AD203B41FA5}">
                      <a16:colId xmlns:a16="http://schemas.microsoft.com/office/drawing/2014/main" val="27996653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261175935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16671820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3797316154"/>
                    </a:ext>
                  </a:extLst>
                </a:gridCol>
              </a:tblGrid>
              <a:tr h="5928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創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世記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出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埃及記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未記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民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數記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命記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55524"/>
                  </a:ext>
                </a:extLst>
              </a:tr>
              <a:tr h="11856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地點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8054916"/>
                  </a:ext>
                </a:extLst>
              </a:tr>
              <a:tr h="13153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目的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地位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國度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標准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失敗之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經過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000" b="1" i="0" u="none" strike="noStrike" kern="1200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常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記的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訓誨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25139"/>
                  </a:ext>
                </a:extLst>
              </a:tr>
              <a:tr h="11334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主旨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萬物之始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脫離捆綁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聖潔事奉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失敗的路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000" b="1" i="0" u="none" strike="noStrike" kern="120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重</a:t>
                      </a: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申訓誨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894627"/>
                  </a:ext>
                </a:extLst>
              </a:tr>
              <a:tr h="5928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鑰意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敗壞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事奉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聖程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盼望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01803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395954-6F76-4A96-9EE5-AF9D3B099B0B}"/>
              </a:ext>
            </a:extLst>
          </p:cNvPr>
          <p:cNvCxnSpPr/>
          <p:nvPr/>
        </p:nvCxnSpPr>
        <p:spPr>
          <a:xfrm>
            <a:off x="1560443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A518C0-94D2-41A8-ACDB-5A9C5F61FA8A}"/>
              </a:ext>
            </a:extLst>
          </p:cNvPr>
          <p:cNvCxnSpPr/>
          <p:nvPr/>
        </p:nvCxnSpPr>
        <p:spPr>
          <a:xfrm>
            <a:off x="3780182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48E649-E7FA-4A48-B40D-C8EF57B95514}"/>
              </a:ext>
            </a:extLst>
          </p:cNvPr>
          <p:cNvCxnSpPr/>
          <p:nvPr/>
        </p:nvCxnSpPr>
        <p:spPr>
          <a:xfrm>
            <a:off x="5970104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3F498A-3066-45D2-923D-F4494E1B89BC}"/>
              </a:ext>
            </a:extLst>
          </p:cNvPr>
          <p:cNvCxnSpPr/>
          <p:nvPr/>
        </p:nvCxnSpPr>
        <p:spPr>
          <a:xfrm>
            <a:off x="8034130" y="1610553"/>
            <a:ext cx="0" cy="48405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FB42E3-8551-4CAA-BB13-50ED96A00B81}"/>
              </a:ext>
            </a:extLst>
          </p:cNvPr>
          <p:cNvCxnSpPr/>
          <p:nvPr/>
        </p:nvCxnSpPr>
        <p:spPr>
          <a:xfrm>
            <a:off x="8024191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9CCCAA-84C3-43F4-AB21-86B5DAF23BF2}"/>
              </a:ext>
            </a:extLst>
          </p:cNvPr>
          <p:cNvCxnSpPr/>
          <p:nvPr/>
        </p:nvCxnSpPr>
        <p:spPr>
          <a:xfrm>
            <a:off x="10094843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2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CAE1-74F2-4666-BAF0-5572DA492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14462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歷史書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243930-DBB7-409A-9364-240C17391B3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21974" y="1460404"/>
          <a:ext cx="11748051" cy="5205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6017">
                  <a:extLst>
                    <a:ext uri="{9D8B030D-6E8A-4147-A177-3AD203B41FA5}">
                      <a16:colId xmlns:a16="http://schemas.microsoft.com/office/drawing/2014/main" val="2039022349"/>
                    </a:ext>
                  </a:extLst>
                </a:gridCol>
                <a:gridCol w="3916017">
                  <a:extLst>
                    <a:ext uri="{9D8B030D-6E8A-4147-A177-3AD203B41FA5}">
                      <a16:colId xmlns:a16="http://schemas.microsoft.com/office/drawing/2014/main" val="1154561989"/>
                    </a:ext>
                  </a:extLst>
                </a:gridCol>
                <a:gridCol w="3916017">
                  <a:extLst>
                    <a:ext uri="{9D8B030D-6E8A-4147-A177-3AD203B41FA5}">
                      <a16:colId xmlns:a16="http://schemas.microsoft.com/office/drawing/2014/main" val="145680348"/>
                    </a:ext>
                  </a:extLst>
                </a:gridCol>
              </a:tblGrid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王國時期前之歷史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58498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書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亞記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士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師 記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路 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記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0521203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888578"/>
                  </a:ext>
                </a:extLst>
              </a:tr>
              <a:tr h="1196759"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撒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母耳記上,下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列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紀上,下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代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志上,下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6341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國亡後歸回時期之歷史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165644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以斯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拉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尼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希米記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斯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帖記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5350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053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 result for 十二支派地圖">
            <a:hlinkClick r:id="rId2" tgtFrame="&quot;_blank&quot;"/>
            <a:extLst>
              <a:ext uri="{FF2B5EF4-FFF2-40B4-BE49-F238E27FC236}">
                <a16:creationId xmlns:a16="http://schemas.microsoft.com/office/drawing/2014/main" id="{888CD3D3-1D47-476E-8B0B-4A551A929E9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069" y="0"/>
            <a:ext cx="597341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041D7297-97EF-44F7-9F88-8F5085DE7A2F}"/>
              </a:ext>
            </a:extLst>
          </p:cNvPr>
          <p:cNvSpPr/>
          <p:nvPr/>
        </p:nvSpPr>
        <p:spPr>
          <a:xfrm>
            <a:off x="4194313" y="1490869"/>
            <a:ext cx="477079" cy="4273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71504BE-7724-497B-976B-4B81F4FDBEF7}"/>
              </a:ext>
            </a:extLst>
          </p:cNvPr>
          <p:cNvSpPr/>
          <p:nvPr/>
        </p:nvSpPr>
        <p:spPr>
          <a:xfrm>
            <a:off x="2348948" y="4661452"/>
            <a:ext cx="642730" cy="28823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87E60F8-DB5D-4802-AEBC-D5128EAF04A1}"/>
              </a:ext>
            </a:extLst>
          </p:cNvPr>
          <p:cNvSpPr/>
          <p:nvPr/>
        </p:nvSpPr>
        <p:spPr>
          <a:xfrm>
            <a:off x="2705099" y="3127513"/>
            <a:ext cx="477079" cy="4273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0CCB78-F3EE-4E14-B54D-57F8886A7AAE}"/>
              </a:ext>
            </a:extLst>
          </p:cNvPr>
          <p:cNvSpPr/>
          <p:nvPr/>
        </p:nvSpPr>
        <p:spPr>
          <a:xfrm>
            <a:off x="3299791" y="844825"/>
            <a:ext cx="566531" cy="4273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7561D3E-2369-4FCA-BB2C-DAFC77B47814}"/>
              </a:ext>
            </a:extLst>
          </p:cNvPr>
          <p:cNvSpPr/>
          <p:nvPr/>
        </p:nvSpPr>
        <p:spPr>
          <a:xfrm>
            <a:off x="4572000" y="2405269"/>
            <a:ext cx="795130" cy="4273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49C8373-8548-45FD-BABC-88C16B5C302E}"/>
              </a:ext>
            </a:extLst>
          </p:cNvPr>
          <p:cNvSpPr/>
          <p:nvPr/>
        </p:nvSpPr>
        <p:spPr>
          <a:xfrm>
            <a:off x="4260573" y="4018721"/>
            <a:ext cx="477079" cy="4273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Image result for 十二支派地圖">
            <a:hlinkClick r:id="rId4" tgtFrame="&quot;_blank&quot;"/>
            <a:extLst>
              <a:ext uri="{FF2B5EF4-FFF2-40B4-BE49-F238E27FC236}">
                <a16:creationId xmlns:a16="http://schemas.microsoft.com/office/drawing/2014/main" id="{3334C769-0FB9-4035-BA0C-3AC8124287B3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" b="6377"/>
          <a:stretch/>
        </p:blipFill>
        <p:spPr bwMode="auto">
          <a:xfrm>
            <a:off x="6096000" y="1"/>
            <a:ext cx="6058729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64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141CE40-9569-406D-A187-41A5255F96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959085"/>
              </p:ext>
            </p:extLst>
          </p:nvPr>
        </p:nvGraphicFramePr>
        <p:xfrm>
          <a:off x="-2526" y="-10805"/>
          <a:ext cx="12192000" cy="7018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851425366"/>
                    </a:ext>
                  </a:extLst>
                </a:gridCol>
                <a:gridCol w="1404883">
                  <a:extLst>
                    <a:ext uri="{9D8B030D-6E8A-4147-A177-3AD203B41FA5}">
                      <a16:colId xmlns:a16="http://schemas.microsoft.com/office/drawing/2014/main" val="704364571"/>
                    </a:ext>
                  </a:extLst>
                </a:gridCol>
                <a:gridCol w="4498427">
                  <a:extLst>
                    <a:ext uri="{9D8B030D-6E8A-4147-A177-3AD203B41FA5}">
                      <a16:colId xmlns:a16="http://schemas.microsoft.com/office/drawing/2014/main" val="1466167009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321358738"/>
                    </a:ext>
                  </a:extLst>
                </a:gridCol>
                <a:gridCol w="1124607">
                  <a:extLst>
                    <a:ext uri="{9D8B030D-6E8A-4147-A177-3AD203B41FA5}">
                      <a16:colId xmlns:a16="http://schemas.microsoft.com/office/drawing/2014/main" val="175062653"/>
                    </a:ext>
                  </a:extLst>
                </a:gridCol>
                <a:gridCol w="998483">
                  <a:extLst>
                    <a:ext uri="{9D8B030D-6E8A-4147-A177-3AD203B41FA5}">
                      <a16:colId xmlns:a16="http://schemas.microsoft.com/office/drawing/2014/main" val="2051238206"/>
                    </a:ext>
                  </a:extLst>
                </a:gridCol>
              </a:tblGrid>
              <a:tr h="539064">
                <a:tc rowSpan="2">
                  <a:txBody>
                    <a:bodyPr/>
                    <a:lstStyle/>
                    <a:p>
                      <a:r>
                        <a:rPr lang="en-US" sz="3200" b="1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士師時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200" b="1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代前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>
                          <a:effectLst/>
                          <a:latin typeface="Arial Unicode M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序 言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前 因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1633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384972"/>
                  </a:ext>
                </a:extLst>
              </a:tr>
              <a:tr h="603752">
                <a:tc rowSpan="7">
                  <a:txBody>
                    <a:bodyPr/>
                    <a:lstStyle/>
                    <a:p>
                      <a:endParaRPr lang="en-US" sz="44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7">
                  <a:txBody>
                    <a:bodyPr/>
                    <a:lstStyle/>
                    <a:p>
                      <a:endParaRPr lang="en-US" sz="4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上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en-US" sz="40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0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0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rowSpan="7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19722"/>
                  </a:ext>
                </a:extLst>
              </a:tr>
              <a:tr h="6037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下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773837"/>
                  </a:ext>
                </a:extLst>
              </a:tr>
              <a:tr h="6037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4-5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347964"/>
                  </a:ext>
                </a:extLst>
              </a:tr>
              <a:tr h="6037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6-8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上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83603"/>
                  </a:ext>
                </a:extLst>
              </a:tr>
              <a:tr h="6037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下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-10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上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326069"/>
                  </a:ext>
                </a:extLst>
              </a:tr>
              <a:tr h="6037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下-12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26478"/>
                  </a:ext>
                </a:extLst>
              </a:tr>
              <a:tr h="6037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13-16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897603"/>
                  </a:ext>
                </a:extLst>
              </a:tr>
              <a:tr h="603752">
                <a:tc rowSpan="3"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士師時代後</a:t>
                      </a:r>
                      <a:endParaRPr lang="en-US" sz="40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4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17-18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344453"/>
                  </a:ext>
                </a:extLst>
              </a:tr>
              <a:tr h="6037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042831"/>
                  </a:ext>
                </a:extLst>
              </a:tr>
              <a:tr h="43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20-21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50294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FFDDAA4-5986-4A6B-923B-550A2365E299}"/>
              </a:ext>
            </a:extLst>
          </p:cNvPr>
          <p:cNvSpPr txBox="1"/>
          <p:nvPr/>
        </p:nvSpPr>
        <p:spPr>
          <a:xfrm>
            <a:off x="586351" y="1576552"/>
            <a:ext cx="65164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士 師 時 代 時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CBAA55-8280-4960-A32B-09036664E315}"/>
              </a:ext>
            </a:extLst>
          </p:cNvPr>
          <p:cNvSpPr txBox="1"/>
          <p:nvPr/>
        </p:nvSpPr>
        <p:spPr>
          <a:xfrm>
            <a:off x="2285346" y="2712005"/>
            <a:ext cx="87826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 Unicode MS"/>
                <a:ea typeface="Calibri" panose="020F0502020204030204" pitchFamily="34" charset="0"/>
                <a:cs typeface="Times New Roman" panose="02020603050405020304" pitchFamily="18" charset="0"/>
              </a:rPr>
              <a:t>3-16</a:t>
            </a:r>
            <a:endParaRPr lang="en-US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921986-26F5-4003-8993-6F65E1C28007}"/>
              </a:ext>
            </a:extLst>
          </p:cNvPr>
          <p:cNvSpPr txBox="1"/>
          <p:nvPr/>
        </p:nvSpPr>
        <p:spPr>
          <a:xfrm>
            <a:off x="2227320" y="5424010"/>
            <a:ext cx="99432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 Unicode MS"/>
                <a:ea typeface="Calibri" panose="020F0502020204030204" pitchFamily="34" charset="0"/>
                <a:cs typeface="Times New Roman" panose="02020603050405020304" pitchFamily="18" charset="0"/>
              </a:rPr>
              <a:t>17-21</a:t>
            </a:r>
            <a:endParaRPr lang="en-US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7E8697-1BE3-4A9F-BC55-85E1D220025F}"/>
              </a:ext>
            </a:extLst>
          </p:cNvPr>
          <p:cNvSpPr txBox="1"/>
          <p:nvPr/>
        </p:nvSpPr>
        <p:spPr>
          <a:xfrm>
            <a:off x="11342890" y="2632201"/>
            <a:ext cx="79878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44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後果</a:t>
            </a:r>
            <a:endParaRPr lang="en-US" sz="44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D368F0-37D4-424B-BA7A-B6C19003C619}"/>
              </a:ext>
            </a:extLst>
          </p:cNvPr>
          <p:cNvSpPr txBox="1"/>
          <p:nvPr/>
        </p:nvSpPr>
        <p:spPr>
          <a:xfrm>
            <a:off x="11342890" y="5332221"/>
            <a:ext cx="79878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附 錄</a:t>
            </a:r>
          </a:p>
          <a:p>
            <a:endParaRPr 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69126D-6239-43C3-BDCD-2B372B951B10}"/>
              </a:ext>
            </a:extLst>
          </p:cNvPr>
          <p:cNvSpPr txBox="1"/>
          <p:nvPr/>
        </p:nvSpPr>
        <p:spPr>
          <a:xfrm>
            <a:off x="3384332" y="0"/>
            <a:ext cx="4677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政治性的因由：沒有趕出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4D0794-5AE9-4544-A306-53656C18B88B}"/>
              </a:ext>
            </a:extLst>
          </p:cNvPr>
          <p:cNvSpPr txBox="1"/>
          <p:nvPr/>
        </p:nvSpPr>
        <p:spPr>
          <a:xfrm>
            <a:off x="3316355" y="515068"/>
            <a:ext cx="4698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宗教性的因由：事奉巴力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E3A0E2-B087-455F-9027-473E5AC53090}"/>
              </a:ext>
            </a:extLst>
          </p:cNvPr>
          <p:cNvSpPr txBox="1"/>
          <p:nvPr/>
        </p:nvSpPr>
        <p:spPr>
          <a:xfrm>
            <a:off x="3520131" y="1123991"/>
            <a:ext cx="3480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第一循環：俄陀聶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ECA0E1-D851-491E-A8C6-1370644A3BA8}"/>
              </a:ext>
            </a:extLst>
          </p:cNvPr>
          <p:cNvSpPr txBox="1"/>
          <p:nvPr/>
        </p:nvSpPr>
        <p:spPr>
          <a:xfrm>
            <a:off x="10216055" y="2632201"/>
            <a:ext cx="7296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過程</a:t>
            </a:r>
            <a:endParaRPr lang="en-US" sz="44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F9CC94-B6BF-4E54-AC34-42A722D6FAD4}"/>
              </a:ext>
            </a:extLst>
          </p:cNvPr>
          <p:cNvSpPr txBox="1"/>
          <p:nvPr/>
        </p:nvSpPr>
        <p:spPr>
          <a:xfrm>
            <a:off x="10216055" y="5332221"/>
            <a:ext cx="79878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增 補</a:t>
            </a:r>
          </a:p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F243BA-73D1-4FDE-92D2-7BDEE5D4B5D3}"/>
              </a:ext>
            </a:extLst>
          </p:cNvPr>
          <p:cNvSpPr txBox="1"/>
          <p:nvPr/>
        </p:nvSpPr>
        <p:spPr>
          <a:xfrm>
            <a:off x="3513226" y="1720535"/>
            <a:ext cx="4304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第二循環：以笏、珊迦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43A930-B7DA-4C9A-B804-15885D758868}"/>
              </a:ext>
            </a:extLst>
          </p:cNvPr>
          <p:cNvSpPr txBox="1"/>
          <p:nvPr/>
        </p:nvSpPr>
        <p:spPr>
          <a:xfrm>
            <a:off x="3500402" y="2281772"/>
            <a:ext cx="3480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第三循環：底波拉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FA1427-0CEE-48BD-8FF5-7F10E0717235}"/>
              </a:ext>
            </a:extLst>
          </p:cNvPr>
          <p:cNvSpPr txBox="1"/>
          <p:nvPr/>
        </p:nvSpPr>
        <p:spPr>
          <a:xfrm>
            <a:off x="3500402" y="2883215"/>
            <a:ext cx="306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第四循環：基甸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9DB0DC-730E-47E1-95FD-F31EA60A440B}"/>
              </a:ext>
            </a:extLst>
          </p:cNvPr>
          <p:cNvSpPr txBox="1"/>
          <p:nvPr/>
        </p:nvSpPr>
        <p:spPr>
          <a:xfrm>
            <a:off x="3497196" y="3506634"/>
            <a:ext cx="4304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第五循環：陀拉、睚珥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0F7CD6-46E6-46BF-B9AC-95C1E2F039A5}"/>
              </a:ext>
            </a:extLst>
          </p:cNvPr>
          <p:cNvSpPr txBox="1"/>
          <p:nvPr/>
        </p:nvSpPr>
        <p:spPr>
          <a:xfrm>
            <a:off x="3384331" y="4146094"/>
            <a:ext cx="490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耶弗他,以比贊,以倫,押頓</a:t>
            </a:r>
            <a:endParaRPr 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6AAD18-4D86-46CE-8876-A1220D0FAD84}"/>
              </a:ext>
            </a:extLst>
          </p:cNvPr>
          <p:cNvSpPr txBox="1"/>
          <p:nvPr/>
        </p:nvSpPr>
        <p:spPr>
          <a:xfrm>
            <a:off x="3500402" y="4703949"/>
            <a:ext cx="306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第七循環：參孫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0066B55-F989-4B3A-BB58-E11A7D38FE25}"/>
              </a:ext>
            </a:extLst>
          </p:cNvPr>
          <p:cNvCxnSpPr>
            <a:cxnSpLocks/>
          </p:cNvCxnSpPr>
          <p:nvPr/>
        </p:nvCxnSpPr>
        <p:spPr>
          <a:xfrm>
            <a:off x="0" y="1077022"/>
            <a:ext cx="12192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21677E9-CEA9-40CE-B893-E4368606AA41}"/>
              </a:ext>
            </a:extLst>
          </p:cNvPr>
          <p:cNvCxnSpPr>
            <a:cxnSpLocks/>
          </p:cNvCxnSpPr>
          <p:nvPr/>
        </p:nvCxnSpPr>
        <p:spPr>
          <a:xfrm>
            <a:off x="-50324" y="5311392"/>
            <a:ext cx="1224232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4D1E1F0-07FC-41AF-B085-1DC01D2F9329}"/>
              </a:ext>
            </a:extLst>
          </p:cNvPr>
          <p:cNvSpPr txBox="1"/>
          <p:nvPr/>
        </p:nvSpPr>
        <p:spPr>
          <a:xfrm>
            <a:off x="3549689" y="5292733"/>
            <a:ext cx="22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宗教的混亂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0552F0-B355-4646-8573-A3D1B941D77C}"/>
              </a:ext>
            </a:extLst>
          </p:cNvPr>
          <p:cNvSpPr txBox="1"/>
          <p:nvPr/>
        </p:nvSpPr>
        <p:spPr>
          <a:xfrm>
            <a:off x="3528668" y="5901607"/>
            <a:ext cx="22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道德的混亂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D549F8-BB72-473C-B279-4DE7E2EA49F5}"/>
              </a:ext>
            </a:extLst>
          </p:cNvPr>
          <p:cNvSpPr txBox="1"/>
          <p:nvPr/>
        </p:nvSpPr>
        <p:spPr>
          <a:xfrm>
            <a:off x="3497196" y="6422971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支派的混亂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4888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141CE40-9569-406D-A187-41A5255F96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334918"/>
              </p:ext>
            </p:extLst>
          </p:nvPr>
        </p:nvGraphicFramePr>
        <p:xfrm>
          <a:off x="0" y="2705100"/>
          <a:ext cx="12192000" cy="3752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851425366"/>
                    </a:ext>
                  </a:extLst>
                </a:gridCol>
                <a:gridCol w="1404883">
                  <a:extLst>
                    <a:ext uri="{9D8B030D-6E8A-4147-A177-3AD203B41FA5}">
                      <a16:colId xmlns:a16="http://schemas.microsoft.com/office/drawing/2014/main" val="704364571"/>
                    </a:ext>
                  </a:extLst>
                </a:gridCol>
                <a:gridCol w="4498427">
                  <a:extLst>
                    <a:ext uri="{9D8B030D-6E8A-4147-A177-3AD203B41FA5}">
                      <a16:colId xmlns:a16="http://schemas.microsoft.com/office/drawing/2014/main" val="1466167009"/>
                    </a:ext>
                  </a:extLst>
                </a:gridCol>
                <a:gridCol w="1732565">
                  <a:extLst>
                    <a:ext uri="{9D8B030D-6E8A-4147-A177-3AD203B41FA5}">
                      <a16:colId xmlns:a16="http://schemas.microsoft.com/office/drawing/2014/main" val="3321358738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175062653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51238206"/>
                    </a:ext>
                  </a:extLst>
                </a:gridCol>
              </a:tblGrid>
              <a:tr h="1704259">
                <a:tc rowSpan="2">
                  <a:txBody>
                    <a:bodyPr/>
                    <a:lstStyle/>
                    <a:p>
                      <a:endParaRPr lang="en-US" sz="32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>
                          <a:effectLst/>
                          <a:latin typeface="Arial Unicode M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5400" dirty="0">
                        <a:effectLst/>
                        <a:latin typeface="Arial Unicode M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>
                          <a:effectLst/>
                          <a:latin typeface="Arial Unicode M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endParaRPr lang="en-US" sz="48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8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前 因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163396"/>
                  </a:ext>
                </a:extLst>
              </a:tr>
              <a:tr h="20485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en-US" sz="4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384972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769126D-6239-43C3-BDCD-2B372B951B10}"/>
              </a:ext>
            </a:extLst>
          </p:cNvPr>
          <p:cNvSpPr txBox="1"/>
          <p:nvPr/>
        </p:nvSpPr>
        <p:spPr>
          <a:xfrm>
            <a:off x="3478280" y="2905870"/>
            <a:ext cx="4677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政治性的因由</a:t>
            </a:r>
            <a:r>
              <a:rPr 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</a:p>
          <a:p>
            <a:r>
              <a:rPr lang="en-US" sz="4800" b="1" dirty="0" err="1">
                <a:solidFill>
                  <a:srgbClr val="7030A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沒有趕出</a:t>
            </a:r>
            <a:endParaRPr lang="en-US" sz="4800" b="1" dirty="0">
              <a:solidFill>
                <a:srgbClr val="7030A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4D0794-5AE9-4544-A306-53656C18B88B}"/>
              </a:ext>
            </a:extLst>
          </p:cNvPr>
          <p:cNvSpPr txBox="1"/>
          <p:nvPr/>
        </p:nvSpPr>
        <p:spPr>
          <a:xfrm>
            <a:off x="3478280" y="4533899"/>
            <a:ext cx="46981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宗教性的因由</a:t>
            </a:r>
            <a:r>
              <a:rPr 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</a:p>
          <a:p>
            <a:r>
              <a:rPr lang="en-US" sz="4800" b="1" dirty="0" err="1">
                <a:solidFill>
                  <a:srgbClr val="7030A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事奉巴力</a:t>
            </a:r>
            <a:endParaRPr lang="en-US" sz="4800" b="1" dirty="0">
              <a:solidFill>
                <a:srgbClr val="7030A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53625" y="3697933"/>
            <a:ext cx="8858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序 言</a:t>
            </a: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743200" y="4352420"/>
            <a:ext cx="0" cy="5815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0890" y="2682269"/>
            <a:ext cx="7048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士師</a:t>
            </a:r>
            <a:endParaRPr 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8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時代</a:t>
            </a:r>
            <a:endParaRPr 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前</a:t>
            </a:r>
          </a:p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034222" y="740477"/>
            <a:ext cx="3586238" cy="10502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士 師 記</a:t>
            </a:r>
          </a:p>
        </p:txBody>
      </p:sp>
    </p:spTree>
    <p:extLst>
      <p:ext uri="{BB962C8B-B14F-4D97-AF65-F5344CB8AC3E}">
        <p14:creationId xmlns:p14="http://schemas.microsoft.com/office/powerpoint/2010/main" val="53054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F061C-C507-40E9-BF87-6102464B9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317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士 師 記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27178-6578-4763-865D-37E04B7F9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14" y="1492468"/>
            <a:ext cx="11834648" cy="50764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I.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士師時間混亂的原因（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1:-2: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lvl="0" indent="0">
              <a:buNone/>
            </a:pP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對於敵人 － 勝而不遂（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沒有趕出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19, 21, 27, 29, 30, 31, 33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4000" b="1" dirty="0">
              <a:solidFill>
                <a:srgbClr val="CC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結果成為他們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肋下的荊棘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“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網羅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 	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2:2-3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）（書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23:13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CC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lvl="0" indent="0">
              <a:buNone/>
            </a:pP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對於罪惡 － 悔而不改（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2:19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）及至士師死後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轉去行惡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更甚</a:t>
            </a:r>
            <a:r>
              <a:rPr 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不斷絕</a:t>
            </a:r>
            <a:endParaRPr lang="en-US" sz="4000" b="1" dirty="0">
              <a:solidFill>
                <a:srgbClr val="CC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BAEA45A9-238C-4034-BB7E-7A74EA19E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-63062" y="132303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19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141CE40-9569-406D-A187-41A5255F96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904075"/>
              </p:ext>
            </p:extLst>
          </p:nvPr>
        </p:nvGraphicFramePr>
        <p:xfrm>
          <a:off x="0" y="1576552"/>
          <a:ext cx="12192000" cy="4960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8275">
                  <a:extLst>
                    <a:ext uri="{9D8B030D-6E8A-4147-A177-3AD203B41FA5}">
                      <a16:colId xmlns:a16="http://schemas.microsoft.com/office/drawing/2014/main" val="851425366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704364571"/>
                    </a:ext>
                  </a:extLst>
                </a:gridCol>
                <a:gridCol w="5163535">
                  <a:extLst>
                    <a:ext uri="{9D8B030D-6E8A-4147-A177-3AD203B41FA5}">
                      <a16:colId xmlns:a16="http://schemas.microsoft.com/office/drawing/2014/main" val="1466167009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321358738"/>
                    </a:ext>
                  </a:extLst>
                </a:gridCol>
                <a:gridCol w="1124607">
                  <a:extLst>
                    <a:ext uri="{9D8B030D-6E8A-4147-A177-3AD203B41FA5}">
                      <a16:colId xmlns:a16="http://schemas.microsoft.com/office/drawing/2014/main" val="175062653"/>
                    </a:ext>
                  </a:extLst>
                </a:gridCol>
                <a:gridCol w="998483">
                  <a:extLst>
                    <a:ext uri="{9D8B030D-6E8A-4147-A177-3AD203B41FA5}">
                      <a16:colId xmlns:a16="http://schemas.microsoft.com/office/drawing/2014/main" val="2051238206"/>
                    </a:ext>
                  </a:extLst>
                </a:gridCol>
              </a:tblGrid>
              <a:tr h="708602">
                <a:tc rowSpan="7">
                  <a:txBody>
                    <a:bodyPr/>
                    <a:lstStyle/>
                    <a:p>
                      <a:endParaRPr lang="en-US" sz="44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7">
                  <a:txBody>
                    <a:bodyPr/>
                    <a:lstStyle/>
                    <a:p>
                      <a:endParaRPr lang="en-US" sz="4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上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rowSpan="7">
                  <a:txBody>
                    <a:bodyPr/>
                    <a:lstStyle/>
                    <a:p>
                      <a:endParaRPr lang="en-US" sz="40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0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0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rowSpan="7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19722"/>
                  </a:ext>
                </a:extLst>
              </a:tr>
              <a:tr h="7086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下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773837"/>
                  </a:ext>
                </a:extLst>
              </a:tr>
              <a:tr h="7086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4-5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347964"/>
                  </a:ext>
                </a:extLst>
              </a:tr>
              <a:tr h="7086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6-8</a:t>
                      </a:r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上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83603"/>
                  </a:ext>
                </a:extLst>
              </a:tr>
              <a:tr h="70860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下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-10</a:t>
                      </a:r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上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326069"/>
                  </a:ext>
                </a:extLst>
              </a:tr>
              <a:tr h="7086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下-12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26478"/>
                  </a:ext>
                </a:extLst>
              </a:tr>
              <a:tr h="7086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13-16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8976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FFDDAA4-5986-4A6B-923B-550A2365E299}"/>
              </a:ext>
            </a:extLst>
          </p:cNvPr>
          <p:cNvSpPr txBox="1"/>
          <p:nvPr/>
        </p:nvSpPr>
        <p:spPr>
          <a:xfrm>
            <a:off x="275238" y="2373448"/>
            <a:ext cx="78524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士 師 時 代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CBAA55-8280-4960-A32B-09036664E315}"/>
              </a:ext>
            </a:extLst>
          </p:cNvPr>
          <p:cNvSpPr txBox="1"/>
          <p:nvPr/>
        </p:nvSpPr>
        <p:spPr>
          <a:xfrm>
            <a:off x="1622986" y="2742781"/>
            <a:ext cx="8782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rial Unicode MS"/>
                <a:ea typeface="Calibri" panose="020F0502020204030204" pitchFamily="34" charset="0"/>
                <a:cs typeface="Times New Roman" panose="02020603050405020304" pitchFamily="18" charset="0"/>
              </a:rPr>
              <a:t> 3</a:t>
            </a:r>
          </a:p>
          <a:p>
            <a:endParaRPr lang="en-US" sz="4800" b="1" dirty="0">
              <a:latin typeface="Arial Unicode M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4800" b="1" dirty="0">
                <a:latin typeface="Arial Unicode MS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endParaRPr lang="en-US" sz="4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7E8697-1BE3-4A9F-BC55-85E1D220025F}"/>
              </a:ext>
            </a:extLst>
          </p:cNvPr>
          <p:cNvSpPr txBox="1"/>
          <p:nvPr/>
        </p:nvSpPr>
        <p:spPr>
          <a:xfrm>
            <a:off x="11294681" y="3158279"/>
            <a:ext cx="7987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48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後果</a:t>
            </a:r>
            <a:endParaRPr lang="en-US" sz="4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E3A0E2-B087-455F-9027-473E5AC53090}"/>
              </a:ext>
            </a:extLst>
          </p:cNvPr>
          <p:cNvSpPr txBox="1"/>
          <p:nvPr/>
        </p:nvSpPr>
        <p:spPr>
          <a:xfrm>
            <a:off x="3007723" y="1614261"/>
            <a:ext cx="3890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第一循環：俄陀聶</a:t>
            </a:r>
            <a:endParaRPr 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ECA0E1-D851-491E-A8C6-1370644A3BA8}"/>
              </a:ext>
            </a:extLst>
          </p:cNvPr>
          <p:cNvSpPr txBox="1"/>
          <p:nvPr/>
        </p:nvSpPr>
        <p:spPr>
          <a:xfrm>
            <a:off x="10225261" y="3158279"/>
            <a:ext cx="72967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過程</a:t>
            </a:r>
            <a:endParaRPr lang="en-US" sz="4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F243BA-73D1-4FDE-92D2-7BDEE5D4B5D3}"/>
              </a:ext>
            </a:extLst>
          </p:cNvPr>
          <p:cNvSpPr txBox="1"/>
          <p:nvPr/>
        </p:nvSpPr>
        <p:spPr>
          <a:xfrm>
            <a:off x="2969927" y="2342955"/>
            <a:ext cx="4817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第二循環：以笏、珊迦</a:t>
            </a:r>
            <a:endParaRPr 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43A930-B7DA-4C9A-B804-15885D758868}"/>
              </a:ext>
            </a:extLst>
          </p:cNvPr>
          <p:cNvSpPr txBox="1"/>
          <p:nvPr/>
        </p:nvSpPr>
        <p:spPr>
          <a:xfrm>
            <a:off x="3007723" y="3032917"/>
            <a:ext cx="3890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第三循環：底波拉</a:t>
            </a:r>
            <a:endParaRPr 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FA1427-0CEE-48BD-8FF5-7F10E0717235}"/>
              </a:ext>
            </a:extLst>
          </p:cNvPr>
          <p:cNvSpPr txBox="1"/>
          <p:nvPr/>
        </p:nvSpPr>
        <p:spPr>
          <a:xfrm>
            <a:off x="2969927" y="3739677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第四循環：基甸</a:t>
            </a:r>
            <a:endParaRPr 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9DB0DC-730E-47E1-95FD-F31EA60A440B}"/>
              </a:ext>
            </a:extLst>
          </p:cNvPr>
          <p:cNvSpPr txBox="1"/>
          <p:nvPr/>
        </p:nvSpPr>
        <p:spPr>
          <a:xfrm>
            <a:off x="2928141" y="4440306"/>
            <a:ext cx="4817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第五循環：陀拉、睚珥</a:t>
            </a:r>
            <a:endParaRPr 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0F7CD6-46E6-46BF-B9AC-95C1E2F039A5}"/>
              </a:ext>
            </a:extLst>
          </p:cNvPr>
          <p:cNvSpPr txBox="1"/>
          <p:nvPr/>
        </p:nvSpPr>
        <p:spPr>
          <a:xfrm>
            <a:off x="2911507" y="5251362"/>
            <a:ext cx="4906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耶弗他,以比贊,以倫,押頓</a:t>
            </a:r>
            <a:endParaRPr 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6AAD18-4D86-46CE-8876-A1220D0FAD84}"/>
              </a:ext>
            </a:extLst>
          </p:cNvPr>
          <p:cNvSpPr txBox="1"/>
          <p:nvPr/>
        </p:nvSpPr>
        <p:spPr>
          <a:xfrm>
            <a:off x="2911507" y="5830006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第七循環：參孫</a:t>
            </a:r>
            <a:endParaRPr 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062120" y="3609975"/>
            <a:ext cx="0" cy="42546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034733" y="274715"/>
            <a:ext cx="3586238" cy="10502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士 師 記</a:t>
            </a:r>
          </a:p>
        </p:txBody>
      </p:sp>
    </p:spTree>
    <p:extLst>
      <p:ext uri="{BB962C8B-B14F-4D97-AF65-F5344CB8AC3E}">
        <p14:creationId xmlns:p14="http://schemas.microsoft.com/office/powerpoint/2010/main" val="2725907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xybk.fuyin.tv/Books/PI_Commentary-OTSurvey/images/IMAGE98.gif">
            <a:extLst>
              <a:ext uri="{FF2B5EF4-FFF2-40B4-BE49-F238E27FC236}">
                <a16:creationId xmlns:a16="http://schemas.microsoft.com/office/drawing/2014/main" id="{BCA64599-A70F-463A-A6BE-5AF40AA17DF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940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8612991"/>
              </p:ext>
            </p:extLst>
          </p:nvPr>
        </p:nvGraphicFramePr>
        <p:xfrm>
          <a:off x="-1" y="228598"/>
          <a:ext cx="12182474" cy="6341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9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3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0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0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59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9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418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43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32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序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士師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支派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特色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外敵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為奴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太平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64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俄陀聶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猶大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迦勒之女婿，奪城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</a:t>
                      </a:r>
                      <a:r>
                        <a:rPr lang="en-US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米所波大米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</a:t>
                      </a: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</a:t>
                      </a: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64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以芴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便雅憫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左手便利，刺摩押王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</a:t>
                      </a: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80</a:t>
                      </a: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</a:t>
                      </a: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64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珊迦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流便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用趕牛棍殺敵六百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</a:t>
                      </a: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非利士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</a:t>
                      </a: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6464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底波拉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以法蓮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女先知，士師，作歌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sz="32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</a:t>
                      </a:r>
                      <a:r>
                        <a:rPr lang="en-US" sz="32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zh-TW" sz="32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迦南</a:t>
                      </a:r>
                      <a:endParaRPr lang="en-US" sz="3200" b="1" kern="10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r>
                        <a:rPr lang="zh-TW" sz="32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</a:t>
                      </a:r>
                      <a:r>
                        <a:rPr lang="zh-TW" sz="32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4-5:</a:t>
                      </a: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64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巴拉</a:t>
                      </a:r>
                      <a:endParaRPr lang="en-US" sz="3200" b="1" kern="10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拿弗他利</a:t>
                      </a:r>
                      <a:endParaRPr lang="en-US" sz="3200" b="1" kern="10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助底波拉敗</a:t>
                      </a:r>
                      <a:r>
                        <a:rPr lang="zh-TW" alt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</a:t>
                      </a:r>
                      <a:r>
                        <a:rPr lang="ja-JP" altLang="en-US" sz="3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宾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 flipH="1">
            <a:off x="990600" y="228598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562225" y="228598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3914775" y="228598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072187" y="228598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962900" y="228598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353550" y="228598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868025" y="228598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287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9900250"/>
              </p:ext>
            </p:extLst>
          </p:nvPr>
        </p:nvGraphicFramePr>
        <p:xfrm>
          <a:off x="0" y="333373"/>
          <a:ext cx="12191999" cy="63600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93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14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30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50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序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士師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支派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特色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外敵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為奴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太平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55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基甸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瑪拿西</a:t>
                      </a: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</a:t>
                      </a: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三百精兵大勝</a:t>
                      </a:r>
                      <a:endParaRPr lang="en-US" altLang="zh-TW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米甸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五</a:t>
                      </a: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米甸、亞瑪力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</a:t>
                      </a: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6-8:</a:t>
                      </a: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55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亞比米勒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瑪拿西</a:t>
                      </a: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</a:t>
                      </a: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殺</a:t>
                      </a: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70</a:t>
                      </a: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兄弟，</a:t>
                      </a:r>
                      <a:endParaRPr lang="en-US" altLang="zh-TW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篡王位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TW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</a:t>
                      </a: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陀拉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以薩加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</a:t>
                      </a:r>
                      <a:r>
                        <a:rPr lang="zh-TW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10:</a:t>
                      </a: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55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睚珥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瑪拿西</a:t>
                      </a: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</a:t>
                      </a: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兒，</a:t>
                      </a: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驢，</a:t>
                      </a:r>
                      <a:endParaRPr lang="en-US" altLang="zh-TW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城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</a:t>
                      </a:r>
                      <a:r>
                        <a:rPr lang="zh-TW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rgbClr val="CCFFFF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CCFFFF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10:</a:t>
                      </a: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10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耶弗他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迦得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糊塗起誓獻</a:t>
                      </a:r>
                      <a:endParaRPr lang="en-US" altLang="zh-TW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小女兒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六</a:t>
                      </a: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亞捫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zh-TW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2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</a:t>
                      </a: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 flipH="1">
            <a:off x="895350" y="333373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2300287" y="333373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990975" y="333373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643851" y="333373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8753475" y="333373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9963150" y="333373"/>
            <a:ext cx="9525" cy="630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11077574" y="333373"/>
            <a:ext cx="1" cy="636009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349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31507"/>
              </p:ext>
            </p:extLst>
          </p:nvPr>
        </p:nvGraphicFramePr>
        <p:xfrm>
          <a:off x="1" y="342894"/>
          <a:ext cx="12191999" cy="6181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2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0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40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82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2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序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士師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支派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特色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外敵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為奴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太平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54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以比讚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西緬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兒，</a:t>
                      </a: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女，</a:t>
                      </a: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媳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12:</a:t>
                      </a: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以倫</a:t>
                      </a:r>
                      <a:endParaRPr lang="en-US" sz="36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西布崙</a:t>
                      </a:r>
                      <a:endParaRPr lang="en-US" sz="36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6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6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6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r>
                        <a:rPr lang="zh-TW" sz="36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600" b="1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12:</a:t>
                      </a:r>
                    </a:p>
                  </a:txBody>
                  <a:tcPr marL="17780" marR="177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54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押頓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以法蓮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兒，</a:t>
                      </a: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孫，</a:t>
                      </a: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70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驢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12:</a:t>
                      </a:r>
                    </a:p>
                  </a:txBody>
                  <a:tcPr marL="17780" marR="177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54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</a:t>
                      </a: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參孫</a:t>
                      </a:r>
                      <a:endParaRPr lang="en-US" sz="36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</a:t>
                      </a:r>
                      <a:endParaRPr lang="en-US" sz="36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大力勇士</a:t>
                      </a:r>
                      <a:endParaRPr lang="en-US" altLang="zh-TW" sz="36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敗於外女</a:t>
                      </a:r>
                      <a:endParaRPr lang="en-US" sz="36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七</a:t>
                      </a:r>
                      <a:r>
                        <a:rPr lang="en-US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zh-TW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非利士</a:t>
                      </a:r>
                      <a:endParaRPr lang="en-US" sz="36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</a:t>
                      </a:r>
                      <a:r>
                        <a:rPr lang="zh-TW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6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r>
                        <a:rPr lang="zh-TW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600" b="1" kern="1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13-16:</a:t>
                      </a:r>
                    </a:p>
                  </a:txBody>
                  <a:tcPr marL="17780" marR="17780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 flipH="1">
            <a:off x="1152525" y="342894"/>
            <a:ext cx="19051" cy="619125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67025" y="342894"/>
            <a:ext cx="19051" cy="619125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4714875" y="342894"/>
            <a:ext cx="19051" cy="619125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15150" y="342894"/>
            <a:ext cx="19051" cy="619125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8763000" y="342894"/>
            <a:ext cx="19051" cy="619125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001250" y="342894"/>
            <a:ext cx="19051" cy="619125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1096625" y="342894"/>
            <a:ext cx="19051" cy="619125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722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141CE40-9569-406D-A187-41A5255F96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6723977"/>
              </p:ext>
            </p:extLst>
          </p:nvPr>
        </p:nvGraphicFramePr>
        <p:xfrm>
          <a:off x="9525" y="1740891"/>
          <a:ext cx="12192000" cy="474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851425366"/>
                    </a:ext>
                  </a:extLst>
                </a:gridCol>
                <a:gridCol w="1404883">
                  <a:extLst>
                    <a:ext uri="{9D8B030D-6E8A-4147-A177-3AD203B41FA5}">
                      <a16:colId xmlns:a16="http://schemas.microsoft.com/office/drawing/2014/main" val="704364571"/>
                    </a:ext>
                  </a:extLst>
                </a:gridCol>
                <a:gridCol w="4498427">
                  <a:extLst>
                    <a:ext uri="{9D8B030D-6E8A-4147-A177-3AD203B41FA5}">
                      <a16:colId xmlns:a16="http://schemas.microsoft.com/office/drawing/2014/main" val="1466167009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321358738"/>
                    </a:ext>
                  </a:extLst>
                </a:gridCol>
                <a:gridCol w="1124607">
                  <a:extLst>
                    <a:ext uri="{9D8B030D-6E8A-4147-A177-3AD203B41FA5}">
                      <a16:colId xmlns:a16="http://schemas.microsoft.com/office/drawing/2014/main" val="175062653"/>
                    </a:ext>
                  </a:extLst>
                </a:gridCol>
                <a:gridCol w="998483">
                  <a:extLst>
                    <a:ext uri="{9D8B030D-6E8A-4147-A177-3AD203B41FA5}">
                      <a16:colId xmlns:a16="http://schemas.microsoft.com/office/drawing/2014/main" val="2051238206"/>
                    </a:ext>
                  </a:extLst>
                </a:gridCol>
              </a:tblGrid>
              <a:tr h="1659764">
                <a:tc rowSpan="3"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4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17-18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344453"/>
                  </a:ext>
                </a:extLst>
              </a:tr>
              <a:tr h="16597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4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042831"/>
                  </a:ext>
                </a:extLst>
              </a:tr>
              <a:tr h="14244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400" dirty="0"/>
                    </a:p>
                  </a:txBody>
                  <a:tcP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20-21</a:t>
                      </a:r>
                    </a:p>
                  </a:txBody>
                  <a:tcPr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50294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2921986-26F5-4003-8993-6F65E1C28007}"/>
              </a:ext>
            </a:extLst>
          </p:cNvPr>
          <p:cNvSpPr txBox="1"/>
          <p:nvPr/>
        </p:nvSpPr>
        <p:spPr>
          <a:xfrm>
            <a:off x="2291379" y="2817676"/>
            <a:ext cx="9943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 Unicode MS"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</a:p>
          <a:p>
            <a:endParaRPr lang="en-US" sz="4400" b="1" dirty="0">
              <a:latin typeface="Arial Unicode M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4400" b="1" dirty="0">
                <a:latin typeface="Arial Unicode MS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endParaRPr lang="en-US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D368F0-37D4-424B-BA7A-B6C19003C619}"/>
              </a:ext>
            </a:extLst>
          </p:cNvPr>
          <p:cNvSpPr txBox="1"/>
          <p:nvPr/>
        </p:nvSpPr>
        <p:spPr>
          <a:xfrm>
            <a:off x="11298408" y="3328619"/>
            <a:ext cx="79878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附 錄</a:t>
            </a:r>
          </a:p>
          <a:p>
            <a:endParaRPr 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F9CC94-B6BF-4E54-AC34-42A722D6FAD4}"/>
              </a:ext>
            </a:extLst>
          </p:cNvPr>
          <p:cNvSpPr txBox="1"/>
          <p:nvPr/>
        </p:nvSpPr>
        <p:spPr>
          <a:xfrm>
            <a:off x="10235105" y="3328619"/>
            <a:ext cx="79878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增 補</a:t>
            </a:r>
          </a:p>
          <a:p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D1E1F0-07FC-41AF-B085-1DC01D2F9329}"/>
              </a:ext>
            </a:extLst>
          </p:cNvPr>
          <p:cNvSpPr txBox="1"/>
          <p:nvPr/>
        </p:nvSpPr>
        <p:spPr>
          <a:xfrm>
            <a:off x="4036734" y="1802186"/>
            <a:ext cx="329769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宗教的混亂</a:t>
            </a:r>
            <a:r>
              <a:rPr 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</a:p>
          <a:p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米迦的神堂</a:t>
            </a:r>
            <a:endParaRPr lang="en-US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0552F0-B355-4646-8573-A3D1B941D77C}"/>
              </a:ext>
            </a:extLst>
          </p:cNvPr>
          <p:cNvSpPr txBox="1"/>
          <p:nvPr/>
        </p:nvSpPr>
        <p:spPr>
          <a:xfrm>
            <a:off x="3951621" y="3480838"/>
            <a:ext cx="329769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道德的混亂</a:t>
            </a:r>
            <a:r>
              <a:rPr 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</a:p>
          <a:p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利未人的妾</a:t>
            </a:r>
            <a:endParaRPr lang="en-US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D549F8-BB72-473C-B279-4DE7E2EA49F5}"/>
              </a:ext>
            </a:extLst>
          </p:cNvPr>
          <p:cNvSpPr txBox="1"/>
          <p:nvPr/>
        </p:nvSpPr>
        <p:spPr>
          <a:xfrm>
            <a:off x="3944900" y="4982861"/>
            <a:ext cx="329769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支派的混亂</a:t>
            </a:r>
            <a:r>
              <a:rPr 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</a:p>
          <a:p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便雅憫之亡</a:t>
            </a:r>
            <a:endParaRPr lang="en-US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3343" y="2140568"/>
            <a:ext cx="7810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士師時代後</a:t>
            </a:r>
            <a:endParaRPr 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695575" y="3598956"/>
            <a:ext cx="0" cy="41904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656360" y="286747"/>
            <a:ext cx="3586238" cy="10502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士 師 記</a:t>
            </a:r>
          </a:p>
        </p:txBody>
      </p:sp>
    </p:spTree>
    <p:extLst>
      <p:ext uri="{BB962C8B-B14F-4D97-AF65-F5344CB8AC3E}">
        <p14:creationId xmlns:p14="http://schemas.microsoft.com/office/powerpoint/2010/main" val="2627484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FAEA6-1ED0-4BF4-AB3F-EF9D33D3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士 師 記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32730-C39E-4626-97D9-072C86380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55" y="1429408"/>
            <a:ext cx="12034345" cy="5410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并离弃耶和华、去事奉巴力和亚斯他录。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(2:13) 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娶他们的女儿为妻、将自己的女儿嫁给他们的儿子、并事奉他们的神。忘记耶和华他们的　神、去事奉诸巴力和亚舍拉。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(3:6,7)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那時以色列中沒有王，各人任意而行。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17:6,18:1, 19:1,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21:5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我领你们进入肥美之地、使你们得吃其中的果子和美物．但你们进入的时候、就玷污我的地、使我的产业成为可憎的。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2:7)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303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5559624"/>
              </p:ext>
            </p:extLst>
          </p:nvPr>
        </p:nvGraphicFramePr>
        <p:xfrm>
          <a:off x="2" y="1152522"/>
          <a:ext cx="12191998" cy="5705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4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5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7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31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09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17780" marR="177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第一章</a:t>
                      </a:r>
                      <a:endParaRPr lang="en-US" sz="4400" b="1" kern="10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第二章</a:t>
                      </a:r>
                      <a:endParaRPr lang="en-US" sz="4400" b="1" kern="10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第三章</a:t>
                      </a:r>
                      <a:endParaRPr lang="en-US" sz="4400" b="1" kern="10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第四章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9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地點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外邦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麥田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禾場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家中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09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身份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外女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使女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賢女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妻子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09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</a:t>
                      </a:r>
                      <a:endParaRPr lang="en-US" sz="44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信心的試煉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信心的勞苦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信心的應許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信心的賞賜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09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體驗</a:t>
                      </a:r>
                      <a:endParaRPr lang="en-US" sz="44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</a:t>
                      </a:r>
                      <a:r>
                        <a:rPr lang="zh-TW" sz="4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r>
                        <a:rPr lang="zh-TW" sz="44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跟從</a:t>
                      </a:r>
                      <a:endParaRPr lang="en-US" sz="44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愛</a:t>
                      </a:r>
                      <a:r>
                        <a:rPr lang="zh-TW" sz="4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r>
                        <a:rPr lang="zh-TW" sz="44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服事</a:t>
                      </a:r>
                      <a:endParaRPr lang="en-US" sz="44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</a:t>
                      </a:r>
                      <a:r>
                        <a:rPr lang="zh-TW" sz="4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r>
                        <a:rPr lang="zh-TW" sz="44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等候</a:t>
                      </a:r>
                      <a:endParaRPr lang="en-US" sz="44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榮</a:t>
                      </a:r>
                      <a:r>
                        <a:rPr lang="zh-TW" sz="4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</a:t>
                      </a:r>
                      <a:r>
                        <a:rPr lang="zh-TW" sz="44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成就</a:t>
                      </a:r>
                      <a:endParaRPr lang="en-US" sz="44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09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苦盡甘來</a:t>
                      </a:r>
                      <a:endParaRPr lang="en-US" sz="4000" b="1" kern="10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悲、苦、空、離、死</a:t>
                      </a:r>
                      <a:endParaRPr lang="en-US" sz="40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喜、慰、來、聚、生</a:t>
                      </a:r>
                      <a:endParaRPr lang="en-US" sz="4000" b="1" kern="1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938940" y="44526"/>
            <a:ext cx="613821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 得 記 大 綱</a:t>
            </a:r>
            <a:endParaRPr lang="en-US" sz="6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114550" y="1152522"/>
            <a:ext cx="19050" cy="57054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663112" y="1152522"/>
            <a:ext cx="19051" cy="47910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67250" y="1152522"/>
            <a:ext cx="66675" cy="47910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210425" y="1152522"/>
            <a:ext cx="19050" cy="57054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204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1EBC0-1B7E-4D2D-9C03-777FACC5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 得 記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2A0F0-3CAC-448E-8732-0D19005BF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93" y="1343818"/>
            <a:ext cx="12097407" cy="54959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1:16,17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得说、不要催我回去不跟随你、你往那里去、我也往那里去．你在哪里住宿、我也在那里住宿．你的国就是我的国、你的神就是我的神。你在那里死、我也在那里死、也葬在那里．除非死能使你我相离、不然、愿耶和华重重地降罚与我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2:12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愿耶和华照你所行的赏赐你、你来投靠耶和华以色列　神的翅膀下、愿你满得他的赏赐。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3:12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我实在是你一个至近的亲属、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4:12, 18-22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使你的家像他玛从犹大所生法勒斯的家一般。 法勒斯生希斯仑、 希斯仑生兰、兰生亚米拿达、 亚米拿达生拿顺、拿顺生撒门、 撒门生波阿斯、波阿斯生俄备得、 俄备得生耶西、耶西生大卫。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97F78CA4-4EAB-4828-9669-FB9AA8485E7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006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20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BD351-DA05-49BA-8C80-CF485E616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85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 得 記 大 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980D6-25B3-42F2-B263-B4B8469C5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4" y="1950929"/>
            <a:ext cx="11953875" cy="454194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一、路得至波阿斯城中（1）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4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信心的試煉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二、路得至波阿斯田中（2）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4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信心的勞苦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三、路得至波阿斯場中（3）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4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信心的應許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四、路得至波阿斯家中（4）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4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信心的賞賜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6AB298D-916D-499F-932E-FF2060F4A79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1128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15EFBE8-C684-4EB9-BC92-5CFF62E964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668286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18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00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基督的預表：波阿斯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394" y="2140935"/>
            <a:ext cx="1109892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他有二條件：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能力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與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慈愛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TW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缺一不可</a:t>
            </a:r>
            <a:endParaRPr lang="en-US" altLang="zh-TW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單有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能力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而無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慈愛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－不肯幫助</a:t>
            </a:r>
            <a:endParaRPr lang="en-US" altLang="zh-TW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單有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慈愛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而無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能力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－愛莫能助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776929C-B4B4-4920-A104-1C83F42DDAD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3593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9ADB6E7-619E-48B4-A18A-E107E8916F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784770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941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317" y="18256"/>
            <a:ext cx="10515600" cy="1117824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信徒的預表：路得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841" y="1302255"/>
            <a:ext cx="11645462" cy="55141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 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愛慕上帝的心：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 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決意跟隨的心：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 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謙卑等候的心：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去麥田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拾取麥穗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(2:2, 15, 17, 23)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聽從婆婆的教導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(3:5)</a:t>
            </a:r>
          </a:p>
          <a:p>
            <a:pPr marL="0" lvl="2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 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投靠上帝的心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(2:12)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2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你來投靠耶和華以色列上帝的翅膀下，願你滿得祂的賞賜。</a:t>
            </a:r>
            <a:r>
              <a:rPr lang="en-US" sz="32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豐富的供應：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滿載而歸</a:t>
            </a:r>
            <a:r>
              <a:rPr 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 (2:17)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終身的安息：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丈夫的愛</a:t>
            </a:r>
            <a:r>
              <a:rPr 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 (3:1, 10-11)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將來的希望：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生了一子</a:t>
            </a:r>
            <a:r>
              <a:rPr 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 (4:13)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婆婆的疼愛：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比七子還好</a:t>
            </a:r>
            <a:r>
              <a:rPr 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 (4:15)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尊貴的地位：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大衛的曾祖母</a:t>
            </a:r>
            <a:r>
              <a:rPr 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 (4:17)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9FE2E7B-5C0B-4023-92AA-30E917A8D31A}"/>
              </a:ext>
            </a:extLst>
          </p:cNvPr>
          <p:cNvSpPr>
            <a:spLocks noChangeShapeType="1"/>
          </p:cNvSpPr>
          <p:nvPr/>
        </p:nvSpPr>
        <p:spPr bwMode="auto">
          <a:xfrm>
            <a:off x="-7883" y="120877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05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572</TotalTime>
  <Words>1280</Words>
  <Application>Microsoft Office PowerPoint</Application>
  <PresentationFormat>Widescreen</PresentationFormat>
  <Paragraphs>348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 Unicode MS</vt:lpstr>
      <vt:lpstr>SimSun</vt:lpstr>
      <vt:lpstr>Arial</vt:lpstr>
      <vt:lpstr>Calibri</vt:lpstr>
      <vt:lpstr>Calibri Light</vt:lpstr>
      <vt:lpstr>Times New Roman</vt:lpstr>
      <vt:lpstr>Office Theme</vt:lpstr>
      <vt:lpstr>圣经概論 11</vt:lpstr>
      <vt:lpstr>摩西五經綜覽</vt:lpstr>
      <vt:lpstr>歷史書</vt:lpstr>
      <vt:lpstr>PowerPoint Presentation</vt:lpstr>
      <vt:lpstr>PowerPoint Presentation</vt:lpstr>
      <vt:lpstr>PowerPoint Presentation</vt:lpstr>
      <vt:lpstr>士 師 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士 師 記</vt:lpstr>
      <vt:lpstr>PowerPoint Presentation</vt:lpstr>
      <vt:lpstr>路 得 記</vt:lpstr>
      <vt:lpstr>路 得 記 大 綱</vt:lpstr>
      <vt:lpstr>基督的預表：波阿斯</vt:lpstr>
      <vt:lpstr>信徒的預表：路得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11</dc:title>
  <dc:creator>Race</dc:creator>
  <cp:lastModifiedBy>Shunbin Ning</cp:lastModifiedBy>
  <cp:revision>40</cp:revision>
  <cp:lastPrinted>2018-04-09T14:56:12Z</cp:lastPrinted>
  <dcterms:created xsi:type="dcterms:W3CDTF">2018-04-08T21:37:46Z</dcterms:created>
  <dcterms:modified xsi:type="dcterms:W3CDTF">2018-04-10T16:27:27Z</dcterms:modified>
</cp:coreProperties>
</file>