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7" r:id="rId2"/>
    <p:sldId id="258" r:id="rId3"/>
    <p:sldId id="259" r:id="rId4"/>
    <p:sldId id="267" r:id="rId5"/>
    <p:sldId id="269" r:id="rId6"/>
    <p:sldId id="262" r:id="rId7"/>
    <p:sldId id="268" r:id="rId8"/>
    <p:sldId id="271" r:id="rId9"/>
    <p:sldId id="273" r:id="rId10"/>
    <p:sldId id="274" r:id="rId11"/>
    <p:sldId id="287" r:id="rId12"/>
    <p:sldId id="321" r:id="rId13"/>
    <p:sldId id="272" r:id="rId14"/>
    <p:sldId id="275" r:id="rId15"/>
    <p:sldId id="276" r:id="rId16"/>
    <p:sldId id="277" r:id="rId17"/>
    <p:sldId id="261" r:id="rId18"/>
    <p:sldId id="263" r:id="rId19"/>
    <p:sldId id="264" r:id="rId20"/>
    <p:sldId id="302" r:id="rId21"/>
    <p:sldId id="303" r:id="rId22"/>
    <p:sldId id="292" r:id="rId23"/>
    <p:sldId id="338" r:id="rId24"/>
    <p:sldId id="265" r:id="rId25"/>
    <p:sldId id="278" r:id="rId26"/>
    <p:sldId id="266" r:id="rId27"/>
    <p:sldId id="281" r:id="rId28"/>
    <p:sldId id="283" r:id="rId29"/>
    <p:sldId id="284" r:id="rId30"/>
    <p:sldId id="285" r:id="rId31"/>
    <p:sldId id="286" r:id="rId32"/>
    <p:sldId id="337" r:id="rId33"/>
    <p:sldId id="312" r:id="rId34"/>
    <p:sldId id="320" r:id="rId35"/>
    <p:sldId id="336" r:id="rId36"/>
    <p:sldId id="316" r:id="rId37"/>
    <p:sldId id="33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66" autoAdjust="0"/>
    <p:restoredTop sz="94660"/>
  </p:normalViewPr>
  <p:slideViewPr>
    <p:cSldViewPr snapToGrid="0">
      <p:cViewPr varScale="1">
        <p:scale>
          <a:sx n="87" d="100"/>
          <a:sy n="87" d="100"/>
        </p:scale>
        <p:origin x="3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2" d="100"/>
        <a:sy n="82" d="100"/>
      </p:scale>
      <p:origin x="0" y="-35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D5C05-F051-4527-AAD7-5173D5F8349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016F5-FE11-414E-9CC5-1A98BEAA2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72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00528-D3E8-4A92-86A0-3E36A4ED4210}" type="slidenum">
              <a:rPr lang="zh-TW" altLang="en-US"/>
              <a:pPr/>
              <a:t>4</a:t>
            </a:fld>
            <a:endParaRPr lang="en-US" altLang="zh-TW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0575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5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2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86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85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7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45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3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2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8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6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8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68191-33B3-48A0-8899-88B5AE8A93E3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FB151-AC28-4053-8522-00C956D9F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459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45759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815-BF4B-430D-B422-DB041695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5"/>
            <a:ext cx="10515600" cy="113347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摩西五經綜覽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44E22C-6DD1-47BE-8EBB-940864073FF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" y="1610553"/>
          <a:ext cx="12191998" cy="5250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2749">
                  <a:extLst>
                    <a:ext uri="{9D8B030D-6E8A-4147-A177-3AD203B41FA5}">
                      <a16:colId xmlns:a16="http://schemas.microsoft.com/office/drawing/2014/main" val="406308617"/>
                    </a:ext>
                  </a:extLst>
                </a:gridCol>
                <a:gridCol w="2214242">
                  <a:extLst>
                    <a:ext uri="{9D8B030D-6E8A-4147-A177-3AD203B41FA5}">
                      <a16:colId xmlns:a16="http://schemas.microsoft.com/office/drawing/2014/main" val="1842726193"/>
                    </a:ext>
                  </a:extLst>
                </a:gridCol>
                <a:gridCol w="2217087">
                  <a:extLst>
                    <a:ext uri="{9D8B030D-6E8A-4147-A177-3AD203B41FA5}">
                      <a16:colId xmlns:a16="http://schemas.microsoft.com/office/drawing/2014/main" val="27996653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261175935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16671820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3797316154"/>
                    </a:ext>
                  </a:extLst>
                </a:gridCol>
              </a:tblGrid>
              <a:tr h="5928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創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世記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埃及記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未記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民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數記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命記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55524"/>
                  </a:ext>
                </a:extLst>
              </a:tr>
              <a:tr h="1185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地點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8054916"/>
                  </a:ext>
                </a:extLst>
              </a:tr>
              <a:tr h="13153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地位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國度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標准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失敗之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經過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常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記的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訓誨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5139"/>
                  </a:ext>
                </a:extLst>
              </a:tr>
              <a:tr h="11334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主旨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萬物之始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脫離捆綁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聖潔事奉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失敗的路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重</a:t>
                      </a: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申訓誨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894627"/>
                  </a:ext>
                </a:extLst>
              </a:tr>
              <a:tr h="5928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鑰意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敗壞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事奉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聖程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盼望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01803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395954-6F76-4A96-9EE5-AF9D3B099B0B}"/>
              </a:ext>
            </a:extLst>
          </p:cNvPr>
          <p:cNvCxnSpPr/>
          <p:nvPr/>
        </p:nvCxnSpPr>
        <p:spPr>
          <a:xfrm>
            <a:off x="15604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A518C0-94D2-41A8-ACDB-5A9C5F61FA8A}"/>
              </a:ext>
            </a:extLst>
          </p:cNvPr>
          <p:cNvCxnSpPr/>
          <p:nvPr/>
        </p:nvCxnSpPr>
        <p:spPr>
          <a:xfrm>
            <a:off x="3780182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48E649-E7FA-4A48-B40D-C8EF57B95514}"/>
              </a:ext>
            </a:extLst>
          </p:cNvPr>
          <p:cNvCxnSpPr/>
          <p:nvPr/>
        </p:nvCxnSpPr>
        <p:spPr>
          <a:xfrm>
            <a:off x="5970104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3F498A-3066-45D2-923D-F4494E1B89BC}"/>
              </a:ext>
            </a:extLst>
          </p:cNvPr>
          <p:cNvCxnSpPr/>
          <p:nvPr/>
        </p:nvCxnSpPr>
        <p:spPr>
          <a:xfrm>
            <a:off x="8034130" y="1610553"/>
            <a:ext cx="0" cy="48405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FB42E3-8551-4CAA-BB13-50ED96A00B81}"/>
              </a:ext>
            </a:extLst>
          </p:cNvPr>
          <p:cNvCxnSpPr/>
          <p:nvPr/>
        </p:nvCxnSpPr>
        <p:spPr>
          <a:xfrm>
            <a:off x="8024191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9CCCAA-84C3-43F4-AB21-86B5DAF23BF2}"/>
              </a:ext>
            </a:extLst>
          </p:cNvPr>
          <p:cNvCxnSpPr/>
          <p:nvPr/>
        </p:nvCxnSpPr>
        <p:spPr>
          <a:xfrm>
            <a:off x="100948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348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CAE1-74F2-4666-BAF0-5572DA492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14462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歷史書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243930-DBB7-409A-9364-240C17391B3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21974" y="1460404"/>
          <a:ext cx="11748051" cy="5205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6017">
                  <a:extLst>
                    <a:ext uri="{9D8B030D-6E8A-4147-A177-3AD203B41FA5}">
                      <a16:colId xmlns:a16="http://schemas.microsoft.com/office/drawing/2014/main" val="203902234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15456198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45680348"/>
                    </a:ext>
                  </a:extLst>
                </a:gridCol>
              </a:tblGrid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王國時期前之歷史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58498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書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亞記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士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師 記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路 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記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0521203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888578"/>
                  </a:ext>
                </a:extLst>
              </a:tr>
              <a:tr h="1196759"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撒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母耳記上,下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列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紀上,下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代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志上,下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6341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國亡後歸回時期之歷史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65644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以斯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拉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尼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希米記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斯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帖記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5350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95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0" y="2921339"/>
            <a:ext cx="11990832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当刚强，遵行主道，就必亨通</a:t>
            </a:r>
            <a:endParaRPr lang="en-US" altLang="zh-CN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我现在要走世人必走的路。所以，你当刚强，作大丈夫，遵守耶和华你神所吩咐的，照着摩西律法上所写的行主的道，谨守他的律例、诫命、典章、法度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这样，你无论做什么事，不拘往何处去，尽都亨通。</a:t>
            </a:r>
          </a:p>
        </p:txBody>
      </p:sp>
      <p:pic>
        <p:nvPicPr>
          <p:cNvPr id="93189" name="Picture 5" descr="time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2" y="1101726"/>
            <a:ext cx="11539728" cy="4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2480339" y="1791717"/>
            <a:ext cx="18261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accent2"/>
                </a:solidFill>
                <a:ea typeface="SimHei" panose="02010609060101010101" pitchFamily="49" charset="-122"/>
              </a:rPr>
              <a:t>士師時代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7357370" y="1783269"/>
            <a:ext cx="18261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accent2"/>
                </a:solidFill>
                <a:ea typeface="SimHei" panose="02010609060101010101" pitchFamily="49" charset="-122"/>
              </a:rPr>
              <a:t>王國時代</a:t>
            </a:r>
          </a:p>
        </p:txBody>
      </p:sp>
      <p:sp>
        <p:nvSpPr>
          <p:cNvPr id="93192" name="AutoShape 8"/>
          <p:cNvSpPr>
            <a:spLocks/>
          </p:cNvSpPr>
          <p:nvPr/>
        </p:nvSpPr>
        <p:spPr bwMode="auto">
          <a:xfrm rot="16200000">
            <a:off x="3339023" y="-674942"/>
            <a:ext cx="108774" cy="4665410"/>
          </a:xfrm>
          <a:prstGeom prst="leftBrace">
            <a:avLst>
              <a:gd name="adj1" fmla="val 161139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400" b="1">
              <a:ea typeface="新細明體" panose="02020500000000000000" pitchFamily="18" charset="-120"/>
            </a:endParaRPr>
          </a:p>
        </p:txBody>
      </p:sp>
      <p:sp>
        <p:nvSpPr>
          <p:cNvPr id="93193" name="AutoShape 9"/>
          <p:cNvSpPr>
            <a:spLocks/>
          </p:cNvSpPr>
          <p:nvPr/>
        </p:nvSpPr>
        <p:spPr bwMode="auto">
          <a:xfrm rot="16200000">
            <a:off x="8192505" y="-596315"/>
            <a:ext cx="155872" cy="4555252"/>
          </a:xfrm>
          <a:prstGeom prst="leftBrace">
            <a:avLst>
              <a:gd name="adj1" fmla="val 16828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400" b="1">
              <a:ea typeface="新細明體" panose="02020500000000000000" pitchFamily="18" charset="-120"/>
            </a:endParaRP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5447686" y="149225"/>
            <a:ext cx="4171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撒</a:t>
            </a:r>
          </a:p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母</a:t>
            </a:r>
          </a:p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耳</a:t>
            </a:r>
          </a:p>
        </p:txBody>
      </p:sp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5817472" y="16577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掃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羅</a:t>
            </a:r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6225998" y="15737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衛</a:t>
            </a:r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6596625" y="157174"/>
            <a:ext cx="4171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所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羅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門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7174288" y="494660"/>
            <a:ext cx="8034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北國</a:t>
            </a:r>
          </a:p>
        </p:txBody>
      </p: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8500278" y="521792"/>
            <a:ext cx="8034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南國</a:t>
            </a:r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9790923" y="513059"/>
            <a:ext cx="8034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被擄</a:t>
            </a:r>
          </a:p>
        </p:txBody>
      </p:sp>
      <p:sp>
        <p:nvSpPr>
          <p:cNvPr id="93201" name="Text Box 17"/>
          <p:cNvSpPr txBox="1">
            <a:spLocks noChangeArrowheads="1"/>
          </p:cNvSpPr>
          <p:nvPr/>
        </p:nvSpPr>
        <p:spPr bwMode="auto">
          <a:xfrm>
            <a:off x="11116913" y="513058"/>
            <a:ext cx="8034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歸回</a:t>
            </a:r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 flipH="1">
            <a:off x="7584329" y="902907"/>
            <a:ext cx="1588" cy="18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8918153" y="983457"/>
            <a:ext cx="0" cy="358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4" name="Line 20"/>
          <p:cNvSpPr>
            <a:spLocks noChangeShapeType="1"/>
          </p:cNvSpPr>
          <p:nvPr/>
        </p:nvSpPr>
        <p:spPr bwMode="auto">
          <a:xfrm>
            <a:off x="10199251" y="876299"/>
            <a:ext cx="0" cy="196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5" name="Line 21"/>
          <p:cNvSpPr>
            <a:spLocks noChangeShapeType="1"/>
          </p:cNvSpPr>
          <p:nvPr/>
        </p:nvSpPr>
        <p:spPr bwMode="auto">
          <a:xfrm>
            <a:off x="11519281" y="878681"/>
            <a:ext cx="0" cy="192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0" name="Text Box 26"/>
          <p:cNvSpPr txBox="1">
            <a:spLocks noChangeArrowheads="1"/>
          </p:cNvSpPr>
          <p:nvPr/>
        </p:nvSpPr>
        <p:spPr bwMode="auto">
          <a:xfrm>
            <a:off x="329970" y="491303"/>
            <a:ext cx="17315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ea typeface="SimHei" panose="02010609060101010101" pitchFamily="49" charset="-122"/>
              </a:rPr>
              <a:t>進迦南分地</a:t>
            </a:r>
          </a:p>
        </p:txBody>
      </p:sp>
      <p:sp>
        <p:nvSpPr>
          <p:cNvPr id="93211" name="Line 27"/>
          <p:cNvSpPr>
            <a:spLocks noChangeShapeType="1"/>
          </p:cNvSpPr>
          <p:nvPr/>
        </p:nvSpPr>
        <p:spPr bwMode="auto">
          <a:xfrm flipH="1">
            <a:off x="961390" y="870904"/>
            <a:ext cx="1588" cy="18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2" name="Text Box 28"/>
          <p:cNvSpPr txBox="1">
            <a:spLocks noChangeArrowheads="1"/>
          </p:cNvSpPr>
          <p:nvPr/>
        </p:nvSpPr>
        <p:spPr bwMode="auto">
          <a:xfrm>
            <a:off x="124224" y="1826856"/>
            <a:ext cx="11079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出埃及</a:t>
            </a:r>
          </a:p>
        </p:txBody>
      </p:sp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462218" y="1556165"/>
            <a:ext cx="3175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4" name="Text Box 30"/>
          <p:cNvSpPr txBox="1">
            <a:spLocks noChangeArrowheads="1"/>
          </p:cNvSpPr>
          <p:nvPr/>
        </p:nvSpPr>
        <p:spPr bwMode="auto">
          <a:xfrm>
            <a:off x="2679921" y="1119125"/>
            <a:ext cx="9589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>
                <a:ea typeface="新細明體" panose="02020500000000000000" pitchFamily="18" charset="-120"/>
              </a:rPr>
              <a:t>450</a:t>
            </a:r>
            <a:r>
              <a:rPr lang="zh-TW" altLang="en-US" sz="2400" b="1" dirty="0">
                <a:ea typeface="SimHei" panose="02010609060101010101" pitchFamily="49" charset="-122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3662416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 descr="Newsprint"/>
          <p:cNvSpPr>
            <a:spLocks noChangeArrowheads="1"/>
          </p:cNvSpPr>
          <p:nvPr/>
        </p:nvSpPr>
        <p:spPr bwMode="auto">
          <a:xfrm>
            <a:off x="1981200" y="533400"/>
            <a:ext cx="533400" cy="16885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暖</a:t>
            </a:r>
          </a:p>
        </p:txBody>
      </p:sp>
      <p:sp>
        <p:nvSpPr>
          <p:cNvPr id="167939" name="Rectangle 3" descr="Parchment"/>
          <p:cNvSpPr>
            <a:spLocks noChangeArrowheads="1"/>
          </p:cNvSpPr>
          <p:nvPr/>
        </p:nvSpPr>
        <p:spPr bwMode="auto">
          <a:xfrm>
            <a:off x="19812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暗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嫩</a:t>
            </a:r>
          </a:p>
        </p:txBody>
      </p:sp>
      <p:sp>
        <p:nvSpPr>
          <p:cNvPr id="167940" name="Rectangle 4" descr="Newsprint"/>
          <p:cNvSpPr>
            <a:spLocks noChangeArrowheads="1"/>
          </p:cNvSpPr>
          <p:nvPr/>
        </p:nvSpPr>
        <p:spPr bwMode="auto">
          <a:xfrm>
            <a:off x="2743200" y="533400"/>
            <a:ext cx="533400" cy="16885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该</a:t>
            </a:r>
          </a:p>
        </p:txBody>
      </p:sp>
      <p:sp>
        <p:nvSpPr>
          <p:cNvPr id="167941" name="Rectangle 5" descr="Parchment"/>
          <p:cNvSpPr>
            <a:spLocks noChangeArrowheads="1"/>
          </p:cNvSpPr>
          <p:nvPr/>
        </p:nvSpPr>
        <p:spPr bwMode="auto">
          <a:xfrm>
            <a:off x="27432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押</a:t>
            </a:r>
          </a:p>
        </p:txBody>
      </p:sp>
      <p:sp>
        <p:nvSpPr>
          <p:cNvPr id="167942" name="Rectangle 6" descr="Newsprint"/>
          <p:cNvSpPr>
            <a:spLocks noChangeArrowheads="1"/>
          </p:cNvSpPr>
          <p:nvPr/>
        </p:nvSpPr>
        <p:spPr bwMode="auto">
          <a:xfrm>
            <a:off x="3505200" y="533400"/>
            <a:ext cx="533400" cy="16885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玛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</a:t>
            </a:r>
          </a:p>
        </p:txBody>
      </p:sp>
      <p:sp>
        <p:nvSpPr>
          <p:cNvPr id="167943" name="Rectangle 7" descr="Parchment"/>
          <p:cNvSpPr>
            <a:spLocks noChangeArrowheads="1"/>
          </p:cNvSpPr>
          <p:nvPr/>
        </p:nvSpPr>
        <p:spPr bwMode="auto">
          <a:xfrm>
            <a:off x="35052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押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沙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龙</a:t>
            </a:r>
          </a:p>
        </p:txBody>
      </p:sp>
      <p:sp>
        <p:nvSpPr>
          <p:cNvPr id="167944" name="Rectangle 8" descr="Newsprint"/>
          <p:cNvSpPr>
            <a:spLocks noChangeArrowheads="1"/>
          </p:cNvSpPr>
          <p:nvPr/>
        </p:nvSpPr>
        <p:spPr bwMode="auto">
          <a:xfrm>
            <a:off x="4267200" y="533400"/>
            <a:ext cx="533400" cy="16885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及</a:t>
            </a:r>
          </a:p>
        </p:txBody>
      </p:sp>
      <p:sp>
        <p:nvSpPr>
          <p:cNvPr id="167945" name="Rectangle 9" descr="Parchment"/>
          <p:cNvSpPr>
            <a:spLocks noChangeArrowheads="1"/>
          </p:cNvSpPr>
          <p:nvPr/>
        </p:nvSpPr>
        <p:spPr bwMode="auto">
          <a:xfrm>
            <a:off x="42672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尼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</a:t>
            </a:r>
          </a:p>
        </p:txBody>
      </p:sp>
      <p:sp>
        <p:nvSpPr>
          <p:cNvPr id="167946" name="Rectangle 10" descr="Newsprint"/>
          <p:cNvSpPr>
            <a:spLocks noChangeArrowheads="1"/>
          </p:cNvSpPr>
          <p:nvPr/>
        </p:nvSpPr>
        <p:spPr bwMode="auto">
          <a:xfrm>
            <a:off x="5029200" y="533400"/>
            <a:ext cx="533400" cy="16885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</a:t>
            </a:r>
          </a:p>
        </p:txBody>
      </p:sp>
      <p:sp>
        <p:nvSpPr>
          <p:cNvPr id="167947" name="Rectangle 11" descr="Parchment"/>
          <p:cNvSpPr>
            <a:spLocks noChangeArrowheads="1"/>
          </p:cNvSpPr>
          <p:nvPr/>
        </p:nvSpPr>
        <p:spPr bwMode="auto">
          <a:xfrm>
            <a:off x="50292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示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法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</a:t>
            </a:r>
          </a:p>
        </p:txBody>
      </p:sp>
      <p:sp>
        <p:nvSpPr>
          <p:cNvPr id="167948" name="Rectangle 12" descr="Newsprint"/>
          <p:cNvSpPr>
            <a:spLocks noChangeArrowheads="1"/>
          </p:cNvSpPr>
          <p:nvPr/>
        </p:nvSpPr>
        <p:spPr bwMode="auto">
          <a:xfrm>
            <a:off x="5791200" y="533400"/>
            <a:ext cx="533400" cy="16885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格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</a:t>
            </a:r>
          </a:p>
        </p:txBody>
      </p:sp>
      <p:sp>
        <p:nvSpPr>
          <p:cNvPr id="167949" name="Rectangle 13" descr="Parchment"/>
          <p:cNvSpPr>
            <a:spLocks noChangeArrowheads="1"/>
          </p:cNvSpPr>
          <p:nvPr/>
        </p:nvSpPr>
        <p:spPr bwMode="auto">
          <a:xfrm>
            <a:off x="57912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念</a:t>
            </a:r>
          </a:p>
        </p:txBody>
      </p:sp>
      <p:sp>
        <p:nvSpPr>
          <p:cNvPr id="167950" name="Rectangle 14" descr="Newsprint"/>
          <p:cNvSpPr>
            <a:spLocks noChangeArrowheads="1"/>
          </p:cNvSpPr>
          <p:nvPr/>
        </p:nvSpPr>
        <p:spPr bwMode="auto">
          <a:xfrm>
            <a:off x="7696200" y="533400"/>
            <a:ext cx="533400" cy="16885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拔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示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</a:t>
            </a:r>
          </a:p>
        </p:txBody>
      </p:sp>
      <p:sp>
        <p:nvSpPr>
          <p:cNvPr id="167951" name="Rectangle 15" descr="Parchment"/>
          <p:cNvSpPr>
            <a:spLocks noChangeArrowheads="1"/>
          </p:cNvSpPr>
          <p:nvPr/>
        </p:nvSpPr>
        <p:spPr bwMode="auto">
          <a:xfrm>
            <a:off x="65532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示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</a:p>
        </p:txBody>
      </p:sp>
      <p:sp>
        <p:nvSpPr>
          <p:cNvPr id="167952" name="Rectangle 16" descr="Parchment"/>
          <p:cNvSpPr>
            <a:spLocks noChangeArrowheads="1"/>
          </p:cNvSpPr>
          <p:nvPr/>
        </p:nvSpPr>
        <p:spPr bwMode="auto">
          <a:xfrm>
            <a:off x="73152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朔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罢</a:t>
            </a:r>
          </a:p>
        </p:txBody>
      </p:sp>
      <p:sp>
        <p:nvSpPr>
          <p:cNvPr id="167953" name="Rectangle 17" descr="Parchment"/>
          <p:cNvSpPr>
            <a:spLocks noChangeArrowheads="1"/>
          </p:cNvSpPr>
          <p:nvPr/>
        </p:nvSpPr>
        <p:spPr bwMode="auto">
          <a:xfrm>
            <a:off x="81153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拿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单</a:t>
            </a:r>
          </a:p>
        </p:txBody>
      </p:sp>
      <p:sp>
        <p:nvSpPr>
          <p:cNvPr id="167954" name="Rectangle 18" descr="Parchment"/>
          <p:cNvSpPr>
            <a:spLocks noChangeArrowheads="1"/>
          </p:cNvSpPr>
          <p:nvPr/>
        </p:nvSpPr>
        <p:spPr bwMode="auto">
          <a:xfrm>
            <a:off x="89154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</a:t>
            </a:r>
          </a:p>
          <a:p>
            <a:pPr algn="ctr"/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</a:p>
          <a:p>
            <a:pPr algn="ctr"/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</a:t>
            </a:r>
          </a:p>
        </p:txBody>
      </p:sp>
      <p:cxnSp>
        <p:nvCxnSpPr>
          <p:cNvPr id="167955" name="AutoShape 19"/>
          <p:cNvCxnSpPr>
            <a:cxnSpLocks noChangeShapeType="1"/>
            <a:endCxn id="167939" idx="0"/>
          </p:cNvCxnSpPr>
          <p:nvPr/>
        </p:nvCxnSpPr>
        <p:spPr bwMode="auto">
          <a:xfrm flipH="1">
            <a:off x="2247900" y="1956816"/>
            <a:ext cx="10668" cy="74828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56" name="AutoShape 20"/>
          <p:cNvCxnSpPr>
            <a:cxnSpLocks noChangeShapeType="1"/>
            <a:stCxn id="167940" idx="2"/>
            <a:endCxn id="167941" idx="0"/>
          </p:cNvCxnSpPr>
          <p:nvPr/>
        </p:nvCxnSpPr>
        <p:spPr bwMode="auto">
          <a:xfrm>
            <a:off x="3009900" y="2221992"/>
            <a:ext cx="0" cy="483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57" name="AutoShape 21"/>
          <p:cNvCxnSpPr>
            <a:cxnSpLocks noChangeShapeType="1"/>
            <a:stCxn id="167942" idx="2"/>
            <a:endCxn id="167943" idx="0"/>
          </p:cNvCxnSpPr>
          <p:nvPr/>
        </p:nvCxnSpPr>
        <p:spPr bwMode="auto">
          <a:xfrm>
            <a:off x="3771900" y="2221992"/>
            <a:ext cx="0" cy="483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58" name="AutoShape 22"/>
          <p:cNvCxnSpPr>
            <a:cxnSpLocks noChangeShapeType="1"/>
            <a:stCxn id="167944" idx="2"/>
            <a:endCxn id="167945" idx="0"/>
          </p:cNvCxnSpPr>
          <p:nvPr/>
        </p:nvCxnSpPr>
        <p:spPr bwMode="auto">
          <a:xfrm>
            <a:off x="4533900" y="2221992"/>
            <a:ext cx="0" cy="483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59" name="AutoShape 23"/>
          <p:cNvCxnSpPr>
            <a:cxnSpLocks noChangeShapeType="1"/>
            <a:stCxn id="167946" idx="2"/>
            <a:endCxn id="167947" idx="0"/>
          </p:cNvCxnSpPr>
          <p:nvPr/>
        </p:nvCxnSpPr>
        <p:spPr bwMode="auto">
          <a:xfrm>
            <a:off x="5295900" y="2221992"/>
            <a:ext cx="0" cy="483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60" name="AutoShape 24"/>
          <p:cNvCxnSpPr>
            <a:cxnSpLocks noChangeShapeType="1"/>
            <a:stCxn id="167948" idx="2"/>
            <a:endCxn id="167949" idx="0"/>
          </p:cNvCxnSpPr>
          <p:nvPr/>
        </p:nvCxnSpPr>
        <p:spPr bwMode="auto">
          <a:xfrm>
            <a:off x="6057900" y="2221992"/>
            <a:ext cx="0" cy="483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61" name="AutoShape 25"/>
          <p:cNvCxnSpPr>
            <a:cxnSpLocks noChangeShapeType="1"/>
            <a:stCxn id="167950" idx="2"/>
            <a:endCxn id="167951" idx="0"/>
          </p:cNvCxnSpPr>
          <p:nvPr/>
        </p:nvCxnSpPr>
        <p:spPr bwMode="auto">
          <a:xfrm rot="5400000">
            <a:off x="7149846" y="1892046"/>
            <a:ext cx="483108" cy="1143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62" name="AutoShape 26"/>
          <p:cNvCxnSpPr>
            <a:cxnSpLocks noChangeShapeType="1"/>
            <a:stCxn id="167950" idx="2"/>
            <a:endCxn id="167952" idx="0"/>
          </p:cNvCxnSpPr>
          <p:nvPr/>
        </p:nvCxnSpPr>
        <p:spPr bwMode="auto">
          <a:xfrm rot="5400000">
            <a:off x="7530846" y="2273046"/>
            <a:ext cx="483108" cy="381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63" name="AutoShape 27"/>
          <p:cNvCxnSpPr>
            <a:cxnSpLocks noChangeShapeType="1"/>
            <a:stCxn id="167950" idx="2"/>
            <a:endCxn id="167953" idx="0"/>
          </p:cNvCxnSpPr>
          <p:nvPr/>
        </p:nvCxnSpPr>
        <p:spPr bwMode="auto">
          <a:xfrm rot="16200000" flipH="1">
            <a:off x="7930896" y="2253996"/>
            <a:ext cx="483108" cy="4191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64" name="AutoShape 28"/>
          <p:cNvCxnSpPr>
            <a:cxnSpLocks noChangeShapeType="1"/>
            <a:stCxn id="167950" idx="2"/>
            <a:endCxn id="167954" idx="0"/>
          </p:cNvCxnSpPr>
          <p:nvPr/>
        </p:nvCxnSpPr>
        <p:spPr bwMode="auto">
          <a:xfrm rot="16200000" flipH="1">
            <a:off x="8330946" y="1853946"/>
            <a:ext cx="483108" cy="12192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7969" name="Rectangle 33" descr="Parchment"/>
          <p:cNvSpPr>
            <a:spLocks noChangeArrowheads="1"/>
          </p:cNvSpPr>
          <p:nvPr/>
        </p:nvSpPr>
        <p:spPr bwMode="auto">
          <a:xfrm>
            <a:off x="9753600" y="2705100"/>
            <a:ext cx="533400" cy="213295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另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外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九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</a:t>
            </a:r>
          </a:p>
        </p:txBody>
      </p:sp>
      <p:sp>
        <p:nvSpPr>
          <p:cNvPr id="167970" name="Rectangle 34" descr="Newsprint"/>
          <p:cNvSpPr>
            <a:spLocks noChangeArrowheads="1"/>
          </p:cNvSpPr>
          <p:nvPr/>
        </p:nvSpPr>
        <p:spPr bwMode="auto">
          <a:xfrm>
            <a:off x="9753600" y="533400"/>
            <a:ext cx="533400" cy="16885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</a:t>
            </a:r>
          </a:p>
          <a:p>
            <a:pPr algn="ctr"/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妻</a:t>
            </a:r>
          </a:p>
        </p:txBody>
      </p:sp>
      <p:cxnSp>
        <p:nvCxnSpPr>
          <p:cNvPr id="167971" name="AutoShape 35"/>
          <p:cNvCxnSpPr>
            <a:cxnSpLocks noChangeShapeType="1"/>
            <a:stCxn id="167970" idx="2"/>
            <a:endCxn id="167969" idx="0"/>
          </p:cNvCxnSpPr>
          <p:nvPr/>
        </p:nvCxnSpPr>
        <p:spPr bwMode="auto">
          <a:xfrm>
            <a:off x="10020300" y="2221992"/>
            <a:ext cx="0" cy="483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7972" name="Rectangle 36"/>
          <p:cNvSpPr>
            <a:spLocks noChangeArrowheads="1"/>
          </p:cNvSpPr>
          <p:nvPr/>
        </p:nvSpPr>
        <p:spPr bwMode="auto">
          <a:xfrm>
            <a:off x="1981200" y="2705100"/>
            <a:ext cx="533400" cy="2132958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暗</a:t>
            </a:r>
          </a:p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嫩</a:t>
            </a:r>
          </a:p>
        </p:txBody>
      </p:sp>
      <p:sp>
        <p:nvSpPr>
          <p:cNvPr id="167973" name="Rectangle 37"/>
          <p:cNvSpPr>
            <a:spLocks noChangeArrowheads="1"/>
          </p:cNvSpPr>
          <p:nvPr/>
        </p:nvSpPr>
        <p:spPr bwMode="auto">
          <a:xfrm>
            <a:off x="2743200" y="2705100"/>
            <a:ext cx="533400" cy="2132958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ja-JP" altLang="en-US" sz="3600" dirty="0">
                <a:latin typeface="SimSun" panose="02010600030101010101" pitchFamily="2" charset="-122"/>
                <a:ea typeface="SimSun" panose="02010600030101010101" pitchFamily="2" charset="-122"/>
              </a:rPr>
              <a:t>基</a:t>
            </a:r>
            <a:endParaRPr lang="en-US" altLang="ja-JP" sz="3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利</a:t>
            </a:r>
          </a:p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押</a:t>
            </a:r>
          </a:p>
        </p:txBody>
      </p:sp>
      <p:sp>
        <p:nvSpPr>
          <p:cNvPr id="167974" name="Rectangle 38"/>
          <p:cNvSpPr>
            <a:spLocks noChangeArrowheads="1"/>
          </p:cNvSpPr>
          <p:nvPr/>
        </p:nvSpPr>
        <p:spPr bwMode="auto">
          <a:xfrm>
            <a:off x="3505200" y="2705100"/>
            <a:ext cx="533400" cy="2132958"/>
          </a:xfrm>
          <a:prstGeom prst="rect">
            <a:avLst/>
          </a:prstGeom>
          <a:solidFill>
            <a:srgbClr val="00206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押</a:t>
            </a:r>
          </a:p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沙</a:t>
            </a:r>
          </a:p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龙</a:t>
            </a:r>
          </a:p>
        </p:txBody>
      </p:sp>
      <p:sp>
        <p:nvSpPr>
          <p:cNvPr id="167975" name="Rectangle 39" descr="Pink tissue paper"/>
          <p:cNvSpPr>
            <a:spLocks noChangeArrowheads="1"/>
          </p:cNvSpPr>
          <p:nvPr/>
        </p:nvSpPr>
        <p:spPr bwMode="auto">
          <a:xfrm>
            <a:off x="4267200" y="2705100"/>
            <a:ext cx="533400" cy="2132958"/>
          </a:xfrm>
          <a:prstGeom prst="rect">
            <a:avLst/>
          </a:prstGeom>
          <a:solidFill>
            <a:srgbClr val="7030A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</a:p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</a:p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尼</a:t>
            </a:r>
          </a:p>
          <a:p>
            <a:pPr algn="ctr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雅</a:t>
            </a:r>
          </a:p>
        </p:txBody>
      </p:sp>
      <p:sp>
        <p:nvSpPr>
          <p:cNvPr id="167976" name="Rectangle 40" descr="Stationery"/>
          <p:cNvSpPr>
            <a:spLocks noChangeArrowheads="1"/>
          </p:cNvSpPr>
          <p:nvPr/>
        </p:nvSpPr>
        <p:spPr bwMode="auto">
          <a:xfrm>
            <a:off x="8115300" y="5120639"/>
            <a:ext cx="533400" cy="159971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</a:p>
        </p:txBody>
      </p:sp>
      <p:sp>
        <p:nvSpPr>
          <p:cNvPr id="167977" name="Rectangle 41" descr="Stationery"/>
          <p:cNvSpPr>
            <a:spLocks noChangeArrowheads="1"/>
          </p:cNvSpPr>
          <p:nvPr/>
        </p:nvSpPr>
        <p:spPr bwMode="auto">
          <a:xfrm>
            <a:off x="8915400" y="5120638"/>
            <a:ext cx="533400" cy="159971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</a:p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瑟</a:t>
            </a:r>
          </a:p>
        </p:txBody>
      </p:sp>
      <p:cxnSp>
        <p:nvCxnSpPr>
          <p:cNvPr id="167978" name="AutoShape 42"/>
          <p:cNvCxnSpPr>
            <a:cxnSpLocks noChangeShapeType="1"/>
            <a:stCxn id="167953" idx="2"/>
            <a:endCxn id="167976" idx="0"/>
          </p:cNvCxnSpPr>
          <p:nvPr/>
        </p:nvCxnSpPr>
        <p:spPr bwMode="auto">
          <a:xfrm>
            <a:off x="8382000" y="4838058"/>
            <a:ext cx="0" cy="282581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979" name="AutoShape 43"/>
          <p:cNvCxnSpPr>
            <a:cxnSpLocks noChangeShapeType="1"/>
            <a:stCxn id="167954" idx="2"/>
            <a:endCxn id="167977" idx="0"/>
          </p:cNvCxnSpPr>
          <p:nvPr/>
        </p:nvCxnSpPr>
        <p:spPr bwMode="auto">
          <a:xfrm>
            <a:off x="9182100" y="4838058"/>
            <a:ext cx="0" cy="28258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2669310" y="4979348"/>
            <a:ext cx="607290" cy="1754326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但以利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581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76" grpId="0" animBg="1"/>
      <p:bldP spid="16797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398271" y="2996946"/>
            <a:ext cx="6167629" cy="1106424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列王紀上下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2220" y="91441"/>
            <a:ext cx="10760964" cy="6684264"/>
          </a:xfrm>
        </p:spPr>
        <p:txBody>
          <a:bodyPr>
            <a:noAutofit/>
          </a:bodyPr>
          <a:lstStyle/>
          <a:p>
            <a:pPr lvl="1"/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所羅門王的時代（上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1:-11: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2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所羅門王的即位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(1:-2:)</a:t>
            </a:r>
          </a:p>
          <a:p>
            <a:pPr lvl="2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所羅門王的榮華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(3:-10:)</a:t>
            </a:r>
          </a:p>
          <a:p>
            <a:pPr lvl="2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所羅門王的失敗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(11:)</a:t>
            </a:r>
          </a:p>
          <a:p>
            <a:pPr lvl="1"/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兩朝共存的時代（上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12:-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下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2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兩朝對立（上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12:-16: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2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兩朝相和（上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17:-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下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2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兩朝衝突（下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12:-17: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/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南朝獨存的時代（下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18:-25: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2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兩次復興（下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18:-23: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2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亡國被擄（下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24:-25: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339340" y="4573"/>
            <a:ext cx="27432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609087" y="0"/>
            <a:ext cx="27432" cy="6858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426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62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123326"/>
              </p:ext>
            </p:extLst>
          </p:nvPr>
        </p:nvGraphicFramePr>
        <p:xfrm>
          <a:off x="1243589" y="1696707"/>
          <a:ext cx="9729215" cy="579120"/>
        </p:xfrm>
        <a:graphic>
          <a:graphicData uri="http://schemas.openxmlformats.org/drawingml/2006/table">
            <a:tbl>
              <a:tblPr/>
              <a:tblGrid>
                <a:gridCol w="884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6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4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40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40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40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62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8408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840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3564" name="AutoShape 28"/>
          <p:cNvSpPr>
            <a:spLocks/>
          </p:cNvSpPr>
          <p:nvPr/>
        </p:nvSpPr>
        <p:spPr bwMode="auto">
          <a:xfrm rot="16200000">
            <a:off x="6430649" y="909004"/>
            <a:ext cx="260350" cy="3246119"/>
          </a:xfrm>
          <a:prstGeom prst="leftBrace">
            <a:avLst>
              <a:gd name="adj1" fmla="val 80386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65" name="Text Box 29"/>
          <p:cNvSpPr txBox="1">
            <a:spLocks noChangeArrowheads="1"/>
          </p:cNvSpPr>
          <p:nvPr/>
        </p:nvSpPr>
        <p:spPr bwMode="auto">
          <a:xfrm>
            <a:off x="5670476" y="2819295"/>
            <a:ext cx="182614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建造圣殿</a:t>
            </a:r>
          </a:p>
        </p:txBody>
      </p:sp>
      <p:sp>
        <p:nvSpPr>
          <p:cNvPr id="193566" name="AutoShape 30"/>
          <p:cNvSpPr>
            <a:spLocks/>
          </p:cNvSpPr>
          <p:nvPr/>
        </p:nvSpPr>
        <p:spPr bwMode="auto">
          <a:xfrm rot="16200000">
            <a:off x="3782286" y="1682961"/>
            <a:ext cx="260350" cy="1735010"/>
          </a:xfrm>
          <a:prstGeom prst="leftBrace">
            <a:avLst>
              <a:gd name="adj1" fmla="val 39126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67" name="Text Box 31"/>
          <p:cNvSpPr txBox="1">
            <a:spLocks noChangeArrowheads="1"/>
          </p:cNvSpPr>
          <p:nvPr/>
        </p:nvSpPr>
        <p:spPr bwMode="auto">
          <a:xfrm>
            <a:off x="3422854" y="2697422"/>
            <a:ext cx="1005403" cy="11510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智慧</a:t>
            </a:r>
          </a:p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富足</a:t>
            </a:r>
          </a:p>
        </p:txBody>
      </p:sp>
      <p:sp>
        <p:nvSpPr>
          <p:cNvPr id="193568" name="AutoShape 32"/>
          <p:cNvSpPr>
            <a:spLocks/>
          </p:cNvSpPr>
          <p:nvPr/>
        </p:nvSpPr>
        <p:spPr bwMode="auto">
          <a:xfrm rot="16200000">
            <a:off x="9082407" y="1815848"/>
            <a:ext cx="260350" cy="1600196"/>
          </a:xfrm>
          <a:prstGeom prst="leftBrace">
            <a:avLst>
              <a:gd name="adj1" fmla="val 39126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93569" name="Text Box 33"/>
          <p:cNvSpPr txBox="1">
            <a:spLocks noChangeArrowheads="1"/>
          </p:cNvSpPr>
          <p:nvPr/>
        </p:nvSpPr>
        <p:spPr bwMode="auto">
          <a:xfrm>
            <a:off x="8780954" y="2766347"/>
            <a:ext cx="1005403" cy="11510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智慧</a:t>
            </a:r>
          </a:p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富足</a:t>
            </a:r>
          </a:p>
        </p:txBody>
      </p:sp>
      <p:sp>
        <p:nvSpPr>
          <p:cNvPr id="193570" name="Line 34"/>
          <p:cNvSpPr>
            <a:spLocks noChangeShapeType="1"/>
          </p:cNvSpPr>
          <p:nvPr/>
        </p:nvSpPr>
        <p:spPr bwMode="auto">
          <a:xfrm flipH="1" flipV="1">
            <a:off x="2575805" y="2358376"/>
            <a:ext cx="17535" cy="98087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71" name="Text Box 35"/>
          <p:cNvSpPr txBox="1">
            <a:spLocks noChangeArrowheads="1"/>
          </p:cNvSpPr>
          <p:nvPr/>
        </p:nvSpPr>
        <p:spPr bwMode="auto">
          <a:xfrm>
            <a:off x="2191897" y="2670174"/>
            <a:ext cx="1005403" cy="11510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国位</a:t>
            </a:r>
          </a:p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坚定</a:t>
            </a:r>
          </a:p>
        </p:txBody>
      </p:sp>
      <p:sp>
        <p:nvSpPr>
          <p:cNvPr id="193572" name="Line 36"/>
          <p:cNvSpPr>
            <a:spLocks noChangeShapeType="1"/>
          </p:cNvSpPr>
          <p:nvPr/>
        </p:nvSpPr>
        <p:spPr bwMode="auto">
          <a:xfrm flipV="1">
            <a:off x="10615871" y="2401888"/>
            <a:ext cx="0" cy="863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73" name="Text Box 37"/>
          <p:cNvSpPr txBox="1">
            <a:spLocks noChangeArrowheads="1"/>
          </p:cNvSpPr>
          <p:nvPr/>
        </p:nvSpPr>
        <p:spPr bwMode="auto">
          <a:xfrm>
            <a:off x="10113170" y="2793841"/>
            <a:ext cx="1005403" cy="11510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国位</a:t>
            </a:r>
          </a:p>
          <a:p>
            <a:pPr algn="ctr">
              <a:spcAft>
                <a:spcPct val="15000"/>
              </a:spcAft>
            </a:pPr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动摇</a:t>
            </a:r>
          </a:p>
        </p:txBody>
      </p:sp>
      <p:sp>
        <p:nvSpPr>
          <p:cNvPr id="193579" name="Line 43"/>
          <p:cNvSpPr>
            <a:spLocks noChangeShapeType="1"/>
          </p:cNvSpPr>
          <p:nvPr/>
        </p:nvSpPr>
        <p:spPr bwMode="auto">
          <a:xfrm flipH="1" flipV="1">
            <a:off x="1682986" y="2401634"/>
            <a:ext cx="3175" cy="6889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80" name="Text Box 44"/>
          <p:cNvSpPr txBox="1">
            <a:spLocks noChangeArrowheads="1"/>
          </p:cNvSpPr>
          <p:nvPr/>
        </p:nvSpPr>
        <p:spPr bwMode="auto">
          <a:xfrm>
            <a:off x="1243589" y="2748687"/>
            <a:ext cx="1005403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TW" altLang="en-US" sz="3200">
                <a:latin typeface="SimHei" panose="02010609060101010101" pitchFamily="49" charset="-122"/>
                <a:ea typeface="SimHei" panose="02010609060101010101" pitchFamily="49" charset="-122"/>
              </a:rPr>
              <a:t>登基</a:t>
            </a:r>
          </a:p>
        </p:txBody>
      </p:sp>
      <p:graphicFrame>
        <p:nvGraphicFramePr>
          <p:cNvPr id="193631" name="Group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140691"/>
              </p:ext>
            </p:extLst>
          </p:nvPr>
        </p:nvGraphicFramePr>
        <p:xfrm>
          <a:off x="1179582" y="4532314"/>
          <a:ext cx="9793221" cy="579120"/>
        </p:xfrm>
        <a:graphic>
          <a:graphicData uri="http://schemas.openxmlformats.org/drawingml/2006/table">
            <a:tbl>
              <a:tblPr/>
              <a:tblGrid>
                <a:gridCol w="889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8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98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98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98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2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898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898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3607" name="AutoShape 71"/>
          <p:cNvSpPr>
            <a:spLocks/>
          </p:cNvSpPr>
          <p:nvPr/>
        </p:nvSpPr>
        <p:spPr bwMode="auto">
          <a:xfrm rot="16200000">
            <a:off x="3262256" y="3025906"/>
            <a:ext cx="260350" cy="4425690"/>
          </a:xfrm>
          <a:prstGeom prst="leftBrace">
            <a:avLst>
              <a:gd name="adj1" fmla="val 10355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608" name="Text Box 72"/>
          <p:cNvSpPr txBox="1">
            <a:spLocks noChangeArrowheads="1"/>
          </p:cNvSpPr>
          <p:nvPr/>
        </p:nvSpPr>
        <p:spPr bwMode="auto">
          <a:xfrm>
            <a:off x="1862233" y="5369645"/>
            <a:ext cx="3057247" cy="11510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三南王、六北王</a:t>
            </a:r>
          </a:p>
          <a:p>
            <a:pPr algn="ctr">
              <a:spcAft>
                <a:spcPct val="15000"/>
              </a:spcAft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南北对立</a:t>
            </a:r>
            <a:endParaRPr lang="zh-TW" altLang="en-US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93611" name="AutoShape 75"/>
          <p:cNvSpPr>
            <a:spLocks/>
          </p:cNvSpPr>
          <p:nvPr/>
        </p:nvSpPr>
        <p:spPr bwMode="auto">
          <a:xfrm rot="16200000">
            <a:off x="8218491" y="2614611"/>
            <a:ext cx="260350" cy="5248279"/>
          </a:xfrm>
          <a:prstGeom prst="leftBrace">
            <a:avLst>
              <a:gd name="adj1" fmla="val 12388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612" name="Text Box 76"/>
          <p:cNvSpPr txBox="1">
            <a:spLocks noChangeArrowheads="1"/>
          </p:cNvSpPr>
          <p:nvPr/>
        </p:nvSpPr>
        <p:spPr bwMode="auto">
          <a:xfrm>
            <a:off x="7089045" y="5419786"/>
            <a:ext cx="2646878" cy="11510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亚哈、以利亚</a:t>
            </a:r>
          </a:p>
          <a:p>
            <a:pPr algn="ctr">
              <a:spcAft>
                <a:spcPct val="15000"/>
              </a:spcAft>
            </a:pP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南北和睦</a:t>
            </a:r>
            <a:endParaRPr lang="zh-TW" altLang="en-US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93626" name="Text Box 90"/>
          <p:cNvSpPr txBox="1">
            <a:spLocks noChangeArrowheads="1"/>
          </p:cNvSpPr>
          <p:nvPr/>
        </p:nvSpPr>
        <p:spPr bwMode="auto">
          <a:xfrm>
            <a:off x="946428" y="1018599"/>
            <a:ext cx="14157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所罗门</a:t>
            </a:r>
          </a:p>
        </p:txBody>
      </p:sp>
      <p:sp>
        <p:nvSpPr>
          <p:cNvPr id="193627" name="Text Box 91"/>
          <p:cNvSpPr txBox="1">
            <a:spLocks noChangeArrowheads="1"/>
          </p:cNvSpPr>
          <p:nvPr/>
        </p:nvSpPr>
        <p:spPr bwMode="auto">
          <a:xfrm>
            <a:off x="1054608" y="3920291"/>
            <a:ext cx="20313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南北分裂</a:t>
            </a:r>
          </a:p>
        </p:txBody>
      </p:sp>
      <p:sp>
        <p:nvSpPr>
          <p:cNvPr id="193628" name="AutoShape 92" descr="Oak"/>
          <p:cNvSpPr>
            <a:spLocks noChangeArrowheads="1"/>
          </p:cNvSpPr>
          <p:nvPr/>
        </p:nvSpPr>
        <p:spPr bwMode="auto">
          <a:xfrm>
            <a:off x="4727575" y="212535"/>
            <a:ext cx="2590800" cy="995363"/>
          </a:xfrm>
          <a:prstGeom prst="plaque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列王纪上</a:t>
            </a:r>
          </a:p>
        </p:txBody>
      </p:sp>
    </p:spTree>
    <p:extLst>
      <p:ext uri="{BB962C8B-B14F-4D97-AF65-F5344CB8AC3E}">
        <p14:creationId xmlns:p14="http://schemas.microsoft.com/office/powerpoint/2010/main" val="60049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64" grpId="0" animBg="1"/>
      <p:bldP spid="193565" grpId="0" animBg="1"/>
      <p:bldP spid="193566" grpId="0" animBg="1"/>
      <p:bldP spid="193567" grpId="0" animBg="1"/>
      <p:bldP spid="193568" grpId="0" animBg="1"/>
      <p:bldP spid="193569" grpId="0" animBg="1"/>
      <p:bldP spid="193570" grpId="0" animBg="1"/>
      <p:bldP spid="193571" grpId="0" animBg="1"/>
      <p:bldP spid="193572" grpId="0" animBg="1"/>
      <p:bldP spid="193573" grpId="0" animBg="1"/>
      <p:bldP spid="193579" grpId="0" animBg="1"/>
      <p:bldP spid="193580" grpId="0" animBg="1"/>
      <p:bldP spid="193607" grpId="0" animBg="1"/>
      <p:bldP spid="193608" grpId="0" animBg="1"/>
      <p:bldP spid="193611" grpId="0" animBg="1"/>
      <p:bldP spid="193612" grpId="0" animBg="1"/>
      <p:bldP spid="193626" grpId="0"/>
      <p:bldP spid="1936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930" y="18255"/>
            <a:ext cx="10515600" cy="1194319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所罗门求智慧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9896"/>
            <a:ext cx="12192000" cy="52081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耶和华我的　神阿、如今你使仆人接续我父亲大卫作王、但我是幼童、不知道应当怎样出入。 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仆人住在你所拣选的民中．这民多得不可胜数。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3:9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所以求你赐我</a:t>
            </a:r>
            <a:r>
              <a:rPr lang="zh-CN" altLang="en-US" sz="3600" b="1" dirty="0">
                <a:solidFill>
                  <a:srgbClr val="CCE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、可以判断你的民、能辨别是非．不然、谁能判断这众多的民呢。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3:10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所罗门因为求这事、就蒙主喜悦。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神对他说、你既然求这事、不为自己求寿、求富、也不求灭绝你仇敌的性命、单求智慧可以听讼、 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我就应允你所求的、赐你</a:t>
            </a:r>
            <a:r>
              <a:rPr lang="zh-CN" altLang="en-US" sz="3600" b="1" dirty="0">
                <a:solidFill>
                  <a:srgbClr val="CCE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聪明智慧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、甚至在你以前没有像你的、在你以后也没有像你的．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你所没有求的我也赐给你、就是</a:t>
            </a:r>
            <a:r>
              <a:rPr lang="zh-CN" altLang="en-US" sz="3600" b="1" dirty="0">
                <a:solidFill>
                  <a:srgbClr val="CCE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富足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3600" b="1" dirty="0">
                <a:solidFill>
                  <a:srgbClr val="CCE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尊荣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、使你在世的日子、列王中没有一个能比你的。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你若效法你父亲大卫、遵行我的道、谨守我的律例、诫命、我必使你</a:t>
            </a:r>
            <a:r>
              <a:rPr lang="zh-CN" altLang="en-US" sz="3600" b="1" dirty="0">
                <a:solidFill>
                  <a:srgbClr val="CCE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长寿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E6134DF-6059-466F-88C3-0BE0D9E14D8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3898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D5218B5-40DF-4E5A-8E04-3D56929D2F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70646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31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ing-solom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80" y="-9525"/>
            <a:ext cx="946404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034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The-Visit-Of-The-Queen-Of-Sheba-To-King-Solomo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248" y="7937"/>
            <a:ext cx="10588752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2113728" y="2925137"/>
            <a:ext cx="58015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示巴女王见所罗</a:t>
            </a:r>
            <a:r>
              <a:rPr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276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Picture 6" descr="tempul lui solomon">
            <a:extLst>
              <a:ext uri="{FF2B5EF4-FFF2-40B4-BE49-F238E27FC236}">
                <a16:creationId xmlns:a16="http://schemas.microsoft.com/office/drawing/2014/main" id="{54D94B7B-AB2C-4606-B1C8-CBD7E295C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90"/>
            <a:ext cx="12191999" cy="680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Rectangle 5">
            <a:extLst>
              <a:ext uri="{FF2B5EF4-FFF2-40B4-BE49-F238E27FC236}">
                <a16:creationId xmlns:a16="http://schemas.microsoft.com/office/drawing/2014/main" id="{A0A9D6F7-0111-42CF-B323-EEA5FA109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50496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所罗门在位第四年西弗月，立了耶和华殿的根基。到十一年布勒月，就是八月，殿和一切属殿的都按着样式造成。他建殿的工夫共有七年。</a:t>
            </a:r>
            <a:r>
              <a:rPr lang="en-US" altLang="zh-CN" sz="32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王上</a:t>
            </a:r>
            <a:r>
              <a:rPr lang="en-US" altLang="zh-CN" sz="32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6:37-38) </a:t>
            </a:r>
            <a:endParaRPr lang="en-US" altLang="zh-TW" sz="32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77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olomon-temple2">
            <a:extLst>
              <a:ext uri="{FF2B5EF4-FFF2-40B4-BE49-F238E27FC236}">
                <a16:creationId xmlns:a16="http://schemas.microsoft.com/office/drawing/2014/main" id="{011D885D-D801-4A72-B6BB-F1E68F82D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71"/>
            <a:ext cx="12192000" cy="690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ext Box 3">
            <a:extLst>
              <a:ext uri="{FF2B5EF4-FFF2-40B4-BE49-F238E27FC236}">
                <a16:creationId xmlns:a16="http://schemas.microsoft.com/office/drawing/2014/main" id="{E8D07FA1-E915-469E-9AED-DD41D3BFE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56" y="-30739"/>
            <a:ext cx="9750105" cy="641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Tx/>
              <a:buBlip>
                <a:blip r:embed="rId3"/>
              </a:buBlip>
            </a:pPr>
            <a:r>
              <a:rPr kumimoji="1" lang="en-US" altLang="zh-TW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1"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所罗门圣殿：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长</a:t>
            </a:r>
            <a:r>
              <a:rPr kumimoji="1"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60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肘、宽</a:t>
            </a:r>
            <a:r>
              <a:rPr kumimoji="1"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肘、高</a:t>
            </a:r>
            <a:r>
              <a:rPr kumimoji="1"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肘（约</a:t>
            </a:r>
            <a:r>
              <a:rPr kumimoji="1"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 m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kumimoji="1"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7ACAEBDD-95EC-462F-98E9-C993F9640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64" y="6290901"/>
            <a:ext cx="9705221" cy="641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Tx/>
              <a:buBlip>
                <a:blip r:embed="rId3"/>
              </a:buBlip>
            </a:pPr>
            <a:r>
              <a:rPr kumimoji="1" lang="en-US" altLang="zh-TW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1"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摩西的会幕：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长</a:t>
            </a:r>
            <a:r>
              <a:rPr kumimoji="1"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肘、宽</a:t>
            </a:r>
            <a:r>
              <a:rPr kumimoji="1"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肘、高</a:t>
            </a:r>
            <a:r>
              <a:rPr kumimoji="1"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肘（约 </a:t>
            </a:r>
            <a:r>
              <a:rPr kumimoji="1" lang="en-US" altLang="zh-CN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 m</a:t>
            </a:r>
            <a:r>
              <a:rPr kumimoji="1"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kumimoji="1" lang="zh-TW" altLang="en-US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460" name="Line 28">
            <a:extLst>
              <a:ext uri="{FF2B5EF4-FFF2-40B4-BE49-F238E27FC236}">
                <a16:creationId xmlns:a16="http://schemas.microsoft.com/office/drawing/2014/main" id="{700D721A-4BBE-4A8B-AF8D-75A6C9CC3F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5225" y="5178425"/>
            <a:ext cx="163237" cy="50675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1" name="Text Box 29">
            <a:extLst>
              <a:ext uri="{FF2B5EF4-FFF2-40B4-BE49-F238E27FC236}">
                <a16:creationId xmlns:a16="http://schemas.microsoft.com/office/drawing/2014/main" id="{D5969B5B-06C1-44B2-9DD4-31747B728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6163" y="5607051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盆座</a:t>
            </a:r>
          </a:p>
        </p:txBody>
      </p:sp>
      <p:sp>
        <p:nvSpPr>
          <p:cNvPr id="18462" name="Line 30">
            <a:extLst>
              <a:ext uri="{FF2B5EF4-FFF2-40B4-BE49-F238E27FC236}">
                <a16:creationId xmlns:a16="http://schemas.microsoft.com/office/drawing/2014/main" id="{F0C34F73-A9D4-4EDF-A845-9524BC57C0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45636" y="2796281"/>
            <a:ext cx="512763" cy="4492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3" name="Text Box 31">
            <a:extLst>
              <a:ext uri="{FF2B5EF4-FFF2-40B4-BE49-F238E27FC236}">
                <a16:creationId xmlns:a16="http://schemas.microsoft.com/office/drawing/2014/main" id="{F24FB993-8E97-430C-877A-9A3DF3FFA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810" y="3166489"/>
            <a:ext cx="14157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至圣所</a:t>
            </a:r>
          </a:p>
        </p:txBody>
      </p:sp>
      <p:sp>
        <p:nvSpPr>
          <p:cNvPr id="18464" name="Line 32">
            <a:extLst>
              <a:ext uri="{FF2B5EF4-FFF2-40B4-BE49-F238E27FC236}">
                <a16:creationId xmlns:a16="http://schemas.microsoft.com/office/drawing/2014/main" id="{CD33F23A-B5B4-4C8D-BE38-163C400433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87865" y="3429000"/>
            <a:ext cx="0" cy="9514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5" name="Text Box 33">
            <a:extLst>
              <a:ext uri="{FF2B5EF4-FFF2-40B4-BE49-F238E27FC236}">
                <a16:creationId xmlns:a16="http://schemas.microsoft.com/office/drawing/2014/main" id="{8FE65300-1233-41F0-9156-C810DFF44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365" y="4300933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圣所</a:t>
            </a:r>
          </a:p>
        </p:txBody>
      </p:sp>
      <p:sp>
        <p:nvSpPr>
          <p:cNvPr id="18466" name="Line 34">
            <a:extLst>
              <a:ext uri="{FF2B5EF4-FFF2-40B4-BE49-F238E27FC236}">
                <a16:creationId xmlns:a16="http://schemas.microsoft.com/office/drawing/2014/main" id="{17D83397-628E-4E96-AF4E-4CD32459F4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24514" y="2125558"/>
            <a:ext cx="65948" cy="62024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7" name="Text Box 35">
            <a:extLst>
              <a:ext uri="{FF2B5EF4-FFF2-40B4-BE49-F238E27FC236}">
                <a16:creationId xmlns:a16="http://schemas.microsoft.com/office/drawing/2014/main" id="{6852993A-3B43-4757-8207-F1FA762D0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295" y="1540783"/>
            <a:ext cx="14157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金灯台</a:t>
            </a:r>
          </a:p>
        </p:txBody>
      </p:sp>
      <p:sp>
        <p:nvSpPr>
          <p:cNvPr id="18470" name="Line 38">
            <a:extLst>
              <a:ext uri="{FF2B5EF4-FFF2-40B4-BE49-F238E27FC236}">
                <a16:creationId xmlns:a16="http://schemas.microsoft.com/office/drawing/2014/main" id="{F9D55FD5-F13D-4092-A4F1-4111719FDF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10738" y="5254265"/>
            <a:ext cx="656396" cy="162286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1" name="Text Box 39">
            <a:extLst>
              <a:ext uri="{FF2B5EF4-FFF2-40B4-BE49-F238E27FC236}">
                <a16:creationId xmlns:a16="http://schemas.microsoft.com/office/drawing/2014/main" id="{F4D98ADC-188F-4062-889C-22016D7EA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086" y="4879975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铜海</a:t>
            </a:r>
          </a:p>
        </p:txBody>
      </p:sp>
      <p:sp>
        <p:nvSpPr>
          <p:cNvPr id="18472" name="Line 40">
            <a:extLst>
              <a:ext uri="{FF2B5EF4-FFF2-40B4-BE49-F238E27FC236}">
                <a16:creationId xmlns:a16="http://schemas.microsoft.com/office/drawing/2014/main" id="{5F49E9A1-951C-477E-BD54-8BF9BAE6F9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415688" y="1862736"/>
            <a:ext cx="41275" cy="66516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3" name="Text Box 41">
            <a:extLst>
              <a:ext uri="{FF2B5EF4-FFF2-40B4-BE49-F238E27FC236}">
                <a16:creationId xmlns:a16="http://schemas.microsoft.com/office/drawing/2014/main" id="{60ECBC4D-5BAA-4257-8AA5-CFFC50CD7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9077" y="1371712"/>
            <a:ext cx="14157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铜祭坛</a:t>
            </a:r>
          </a:p>
        </p:txBody>
      </p:sp>
      <p:sp>
        <p:nvSpPr>
          <p:cNvPr id="18474" name="Text Box 42">
            <a:extLst>
              <a:ext uri="{FF2B5EF4-FFF2-40B4-BE49-F238E27FC236}">
                <a16:creationId xmlns:a16="http://schemas.microsoft.com/office/drawing/2014/main" id="{13B6DDE4-CC42-4E42-B351-21EA9B8A2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667" y="2028256"/>
            <a:ext cx="14157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金香坛</a:t>
            </a:r>
          </a:p>
        </p:txBody>
      </p:sp>
      <p:sp>
        <p:nvSpPr>
          <p:cNvPr id="18475" name="Line 43">
            <a:extLst>
              <a:ext uri="{FF2B5EF4-FFF2-40B4-BE49-F238E27FC236}">
                <a16:creationId xmlns:a16="http://schemas.microsoft.com/office/drawing/2014/main" id="{5DDA80B6-6BA9-47AF-8AD4-EAF0366739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96720" y="2527897"/>
            <a:ext cx="65949" cy="42087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6" name="Text Box 44">
            <a:extLst>
              <a:ext uri="{FF2B5EF4-FFF2-40B4-BE49-F238E27FC236}">
                <a16:creationId xmlns:a16="http://schemas.microsoft.com/office/drawing/2014/main" id="{1856B584-E97F-4EAC-87C8-2A05EEF8A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8979" y="3847535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金桌</a:t>
            </a:r>
          </a:p>
        </p:txBody>
      </p:sp>
      <p:sp>
        <p:nvSpPr>
          <p:cNvPr id="18477" name="Line 45">
            <a:extLst>
              <a:ext uri="{FF2B5EF4-FFF2-40B4-BE49-F238E27FC236}">
                <a16:creationId xmlns:a16="http://schemas.microsoft.com/office/drawing/2014/main" id="{116C0AEE-F295-4580-8FBA-5F806A1A74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28617" y="3283962"/>
            <a:ext cx="319610" cy="62463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8" name="Text Box 46">
            <a:extLst>
              <a:ext uri="{FF2B5EF4-FFF2-40B4-BE49-F238E27FC236}">
                <a16:creationId xmlns:a16="http://schemas.microsoft.com/office/drawing/2014/main" id="{1924D166-EE24-40A1-8D74-BF4869698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564" y="4447256"/>
            <a:ext cx="207620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ea typeface="SimHei" panose="02010609060101010101" pitchFamily="49" charset="-122"/>
              </a:rPr>
              <a:t>应为斜坡</a:t>
            </a:r>
            <a:r>
              <a:rPr lang="en-US" altLang="zh-TW" sz="3200" dirty="0">
                <a:solidFill>
                  <a:schemeClr val="bg1"/>
                </a:solidFill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8479" name="Line 47">
            <a:extLst>
              <a:ext uri="{FF2B5EF4-FFF2-40B4-BE49-F238E27FC236}">
                <a16:creationId xmlns:a16="http://schemas.microsoft.com/office/drawing/2014/main" id="{2F23638E-79B8-4E6D-9C38-8DA151136A4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567862" y="3795714"/>
            <a:ext cx="430212" cy="71754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0" name="Text Box 48">
            <a:extLst>
              <a:ext uri="{FF2B5EF4-FFF2-40B4-BE49-F238E27FC236}">
                <a16:creationId xmlns:a16="http://schemas.microsoft.com/office/drawing/2014/main" id="{1AC7CB03-A3E8-4EEC-BDC6-754BA47AF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4525" y="5975351"/>
            <a:ext cx="1733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ea typeface="SimHei" panose="02010609060101010101" pitchFamily="49" charset="-122"/>
              </a:rPr>
              <a:t>(</a:t>
            </a:r>
            <a:r>
              <a:rPr lang="zh-CN" altLang="en-US">
                <a:ea typeface="SimHei" panose="02010609060101010101" pitchFamily="49" charset="-122"/>
              </a:rPr>
              <a:t>金桌应为</a:t>
            </a:r>
            <a:r>
              <a:rPr lang="en-US" altLang="zh-CN">
                <a:ea typeface="SimHei" panose="02010609060101010101" pitchFamily="49" charset="-122"/>
              </a:rPr>
              <a:t>10</a:t>
            </a:r>
            <a:r>
              <a:rPr lang="zh-CN" altLang="en-US">
                <a:ea typeface="SimHei" panose="02010609060101010101" pitchFamily="49" charset="-122"/>
              </a:rPr>
              <a:t>张</a:t>
            </a:r>
            <a:r>
              <a:rPr lang="en-US" altLang="zh-CN">
                <a:ea typeface="SimHei" panose="02010609060101010101" pitchFamily="49" charset="-122"/>
              </a:rPr>
              <a:t>)</a:t>
            </a:r>
            <a:endParaRPr lang="en-US" altLang="zh-TW"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642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61" grpId="0"/>
      <p:bldP spid="18463" grpId="0"/>
      <p:bldP spid="18465" grpId="0"/>
      <p:bldP spid="18467" grpId="0"/>
      <p:bldP spid="18471" grpId="0"/>
      <p:bldP spid="18473" grpId="0"/>
      <p:bldP spid="18474" grpId="0"/>
      <p:bldP spid="18476" grpId="0"/>
      <p:bldP spid="18478" grpId="0"/>
      <p:bldP spid="184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7309"/>
            <a:ext cx="12192000" cy="114069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sz="27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罗门年老的时候，他的妃嫔诱惑他的心去随从别神，不效法他父亲大卫，诚诚实实地顺服耶和华他的神。因为所罗门随从西顿人的女神亚斯他录，和亚扪人可憎的神米勒公。所罗门行耶和华眼中看为恶的事，不效法他父亲大卫专心顺从耶和华。</a:t>
            </a:r>
            <a:r>
              <a:rPr lang="en-US" altLang="zh-CN" sz="2700" dirty="0">
                <a:solidFill>
                  <a:srgbClr val="CCEC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700" dirty="0">
                <a:solidFill>
                  <a:srgbClr val="CCEC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王上</a:t>
            </a:r>
            <a:r>
              <a:rPr lang="en-US" altLang="zh-CN" sz="2700" dirty="0">
                <a:solidFill>
                  <a:srgbClr val="CCEC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11:4-6)</a:t>
            </a:r>
            <a:br>
              <a:rPr lang="en-US" altLang="zh-TW" sz="2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</a:br>
            <a:endParaRPr lang="en-US" sz="2000" dirty="0"/>
          </a:p>
        </p:txBody>
      </p:sp>
      <p:pic>
        <p:nvPicPr>
          <p:cNvPr id="4" name="Picture 2" descr="solomonwives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" b="2142"/>
          <a:stretch/>
        </p:blipFill>
        <p:spPr bwMode="auto">
          <a:xfrm>
            <a:off x="1804624" y="1"/>
            <a:ext cx="8300817" cy="56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811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tdas0550-ahijah-tearing-his-gar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7" y="0"/>
            <a:ext cx="572611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682576" y="5766519"/>
            <a:ext cx="2242922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ea typeface="SimHei" panose="02010609060101010101" pitchFamily="49" charset="-122"/>
              </a:rPr>
              <a:t>耶罗波安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754422" y="5735741"/>
            <a:ext cx="1723549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ea typeface="SimHei" panose="02010609060101010101" pitchFamily="49" charset="-122"/>
              </a:rPr>
              <a:t>亚希雅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5780" y="283893"/>
            <a:ext cx="613622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ea typeface="SimHei" panose="02010609060101010101" pitchFamily="49" charset="-122"/>
              </a:rPr>
              <a:t>但我不从他手里将全国夺回；使他终身为君，是因我所拣选的仆人大卫谨守我的诫命律例。我必从他儿子的手里，将国夺回，以</a:t>
            </a:r>
            <a:r>
              <a:rPr lang="zh-CN" altLang="en-US" sz="4000" dirty="0">
                <a:solidFill>
                  <a:srgbClr val="FF0000"/>
                </a:solidFill>
                <a:ea typeface="SimHei" panose="02010609060101010101" pitchFamily="49" charset="-122"/>
              </a:rPr>
              <a:t>十个支派</a:t>
            </a:r>
            <a:r>
              <a:rPr lang="zh-CN" altLang="en-US" sz="4000" dirty="0">
                <a:ea typeface="SimHei" panose="02010609060101010101" pitchFamily="49" charset="-122"/>
              </a:rPr>
              <a:t>赐给你，还留</a:t>
            </a:r>
            <a:r>
              <a:rPr lang="zh-CN" altLang="en-US" sz="4000" dirty="0">
                <a:solidFill>
                  <a:srgbClr val="FF0000"/>
                </a:solidFill>
                <a:ea typeface="SimHei" panose="02010609060101010101" pitchFamily="49" charset="-122"/>
              </a:rPr>
              <a:t>一个支派</a:t>
            </a:r>
            <a:r>
              <a:rPr lang="zh-CN" altLang="en-US" sz="4000" dirty="0">
                <a:ea typeface="SimHei" panose="02010609060101010101" pitchFamily="49" charset="-122"/>
              </a:rPr>
              <a:t>给他的儿子，使我仆人大卫在我所选择，立我名的耶路撒冷城里，在我面前长有灯光</a:t>
            </a:r>
            <a:r>
              <a:rPr lang="zh-CN" altLang="en-US" sz="2000" dirty="0">
                <a:ea typeface="SimHei" panose="02010609060101010101" pitchFamily="49" charset="-122"/>
              </a:rPr>
              <a:t>。</a:t>
            </a:r>
            <a:endParaRPr lang="zh-TW" altLang="en-US" sz="2000" dirty="0">
              <a:ea typeface="SimHei" panose="02010609060101010101" pitchFamily="49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969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Rehoboam_divides_kingdoms_1407-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34" y="-1589"/>
            <a:ext cx="5725514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07206F-5C46-4FB3-89E9-C917A61DE498}"/>
              </a:ext>
            </a:extLst>
          </p:cNvPr>
          <p:cNvSpPr txBox="1"/>
          <p:nvPr/>
        </p:nvSpPr>
        <p:spPr>
          <a:xfrm>
            <a:off x="6096000" y="1054266"/>
            <a:ext cx="587984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FFF00"/>
                </a:solidFill>
                <a:ea typeface="SimHei" panose="02010609060101010101" pitchFamily="49" charset="-122"/>
              </a:rPr>
              <a:t>我们与大卫有甚么分儿呢？与耶西的儿子并没有关涉。以色列人哪，各回各家去吧！大卫家啊，自己顾自己吧！</a:t>
            </a:r>
            <a:endParaRPr lang="en-US" altLang="en-US" sz="4400" dirty="0">
              <a:solidFill>
                <a:srgbClr val="FFFF00"/>
              </a:solidFill>
              <a:ea typeface="SimHei" panose="02010609060101010101" pitchFamily="49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80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becerro-Jeroboa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0"/>
            <a:ext cx="60579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375607" y="0"/>
            <a:ext cx="5732558" cy="1828800"/>
          </a:xfrm>
          <a:prstGeom prst="wedgeRoundRectCallout">
            <a:avLst>
              <a:gd name="adj1" fmla="val 43044"/>
              <a:gd name="adj2" fmla="val 97232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以色列人哪，你们上耶路撒冷去实在是难；这就是领你们出埃及地的神。</a:t>
            </a:r>
            <a:endParaRPr lang="en-US" altLang="en-US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75606" y="2286971"/>
            <a:ext cx="3277820" cy="266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7338" indent="-2873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设立金牛犊</a:t>
            </a:r>
          </a:p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在丘坛建殿</a:t>
            </a:r>
          </a:p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立凡民作祭司</a:t>
            </a:r>
          </a:p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私设节期</a:t>
            </a:r>
            <a:endParaRPr lang="zh-TW" altLang="en-US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0" y="5086893"/>
            <a:ext cx="4502426" cy="178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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「尼八的儿子耶罗波安使以色列人陷在罪里的那罪」 </a:t>
            </a:r>
            <a:endParaRPr lang="zh-TW" altLang="en-US" sz="32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5998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  <p:bldP spid="153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42119"/>
              </p:ext>
            </p:extLst>
          </p:nvPr>
        </p:nvGraphicFramePr>
        <p:xfrm>
          <a:off x="0" y="1"/>
          <a:ext cx="12191999" cy="67939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4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41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47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209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71391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0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803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與北國</a:t>
                      </a:r>
                      <a:endParaRPr lang="en-US" altLang="zh-TW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關係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與南國關係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35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羅波安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931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耶羅</a:t>
                      </a:r>
                      <a:endParaRPr lang="en-US" altLang="zh-TW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波安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931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74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亞比央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913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拿答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910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949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200" dirty="0">
                          <a:solidFill>
                            <a:srgbClr val="FF0000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亚</a:t>
                      </a:r>
                      <a:r>
                        <a:rPr lang="en-US" sz="3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撒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911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巴沙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909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751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約沙法</a:t>
                      </a:r>
                      <a:endParaRPr lang="en-US" sz="32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2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873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以拉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886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245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約蘭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848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心利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885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日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58871" y="0"/>
            <a:ext cx="1637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4000" b="1" kern="100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南國</a:t>
            </a:r>
            <a:endParaRPr lang="en-US" sz="4000" b="1" kern="100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1887" y="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sz="4000" b="1" kern="100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北國</a:t>
            </a:r>
            <a:endParaRPr lang="en-US" sz="4000" b="1" kern="100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263640" y="0"/>
            <a:ext cx="27432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0" y="2148840"/>
            <a:ext cx="1219199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796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196395"/>
              </p:ext>
            </p:extLst>
          </p:nvPr>
        </p:nvGraphicFramePr>
        <p:xfrm>
          <a:off x="0" y="1"/>
          <a:ext cx="12191999" cy="681119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4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78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6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47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209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71391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0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803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與北國</a:t>
                      </a:r>
                      <a:endParaRPr lang="en-US" altLang="zh-TW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關係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與南國關係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35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亞哈謝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聯盟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暗利</a:t>
                      </a:r>
                      <a:endParaRPr lang="en-US" sz="3200" b="1" kern="100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885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74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亞他</a:t>
                      </a:r>
                      <a:endParaRPr lang="en-US" altLang="zh-TW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利雅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提比尼</a:t>
                      </a:r>
                      <a:endParaRPr lang="en-US" sz="3200" b="1" kern="100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884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108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約阿施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2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亞哈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874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聯盟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751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亞瑪謝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2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796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亞哈謝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853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245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烏西雅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790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約蘭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852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聯盟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58871" y="0"/>
            <a:ext cx="1637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4000" b="1" kern="100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南國</a:t>
            </a:r>
            <a:endParaRPr lang="en-US" sz="4000" b="1" kern="100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1887" y="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sz="4000" b="1" kern="100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北國</a:t>
            </a:r>
            <a:endParaRPr lang="en-US" sz="4000" b="1" kern="100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5999" y="-46805"/>
            <a:ext cx="27432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2148840"/>
            <a:ext cx="1219199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15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51331"/>
              </p:ext>
            </p:extLst>
          </p:nvPr>
        </p:nvGraphicFramePr>
        <p:xfrm>
          <a:off x="0" y="1"/>
          <a:ext cx="12191999" cy="68994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4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7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4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47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209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55940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0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401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與北國</a:t>
                      </a:r>
                      <a:endParaRPr lang="en-US" altLang="zh-TW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關係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與南國關係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67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約坦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耶戶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亞哈斯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735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約哈斯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814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01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希西家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715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剩餘王國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約阿施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798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856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瑪拿西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695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耶羅波安二世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793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46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撒迦利雅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826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亞們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642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58871" y="0"/>
            <a:ext cx="1637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4000" b="1" kern="100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南國</a:t>
            </a:r>
            <a:endParaRPr lang="en-US" sz="4000" b="1" kern="100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1887" y="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sz="4000" b="1" kern="100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北國</a:t>
            </a:r>
            <a:endParaRPr lang="en-US" sz="4000" b="1" kern="100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105143" y="0"/>
            <a:ext cx="27432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2148840"/>
            <a:ext cx="1219199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576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jehu1">
            <a:extLst>
              <a:ext uri="{FF2B5EF4-FFF2-40B4-BE49-F238E27FC236}">
                <a16:creationId xmlns:a16="http://schemas.microsoft.com/office/drawing/2014/main" id="{67BE3342-A2D3-4947-A92F-5F94AA974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38" y="1"/>
            <a:ext cx="9731982" cy="4648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95" name="Rectangle 3">
            <a:extLst>
              <a:ext uri="{FF2B5EF4-FFF2-40B4-BE49-F238E27FC236}">
                <a16:creationId xmlns:a16="http://schemas.microsoft.com/office/drawing/2014/main" id="{0209E002-CAC6-4CE4-B8E7-10EA86E30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48201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CCEC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耶户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说：「你母亲耶洗别的淫行邪术这样多，焉能平安呢？」</a:t>
            </a:r>
          </a:p>
          <a:p>
            <a:r>
              <a:rPr lang="zh-CN" altLang="en-US" sz="3200" dirty="0">
                <a:solidFill>
                  <a:srgbClr val="CCEC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约兰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就转车逃跑，对亚哈谢说：「</a:t>
            </a:r>
            <a:r>
              <a:rPr lang="zh-CN" altLang="en-US" sz="3200" dirty="0">
                <a:solidFill>
                  <a:srgbClr val="CCEC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亚哈谢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啊，反了！」</a:t>
            </a:r>
          </a:p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耶户开满了弓，射中约兰的脊背，箭从心窝穿出，约兰就仆倒在车上。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9:22-24) </a:t>
            </a:r>
            <a:endParaRPr lang="en-US" altLang="zh-TW" sz="32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365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painting1">
            <a:extLst>
              <a:ext uri="{FF2B5EF4-FFF2-40B4-BE49-F238E27FC236}">
                <a16:creationId xmlns:a16="http://schemas.microsoft.com/office/drawing/2014/main" id="{1D6C7952-2AEA-4351-AA7B-72142A7EC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9"/>
          <a:stretch>
            <a:fillRect/>
          </a:stretch>
        </p:blipFill>
        <p:spPr bwMode="auto">
          <a:xfrm>
            <a:off x="6303646" y="0"/>
            <a:ext cx="5146674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19" name="AutoShape 3">
            <a:extLst>
              <a:ext uri="{FF2B5EF4-FFF2-40B4-BE49-F238E27FC236}">
                <a16:creationId xmlns:a16="http://schemas.microsoft.com/office/drawing/2014/main" id="{83AAECEB-0C8A-4AB8-BE5A-AD8EF714D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9727" y="3141662"/>
            <a:ext cx="1902144" cy="574675"/>
          </a:xfrm>
          <a:prstGeom prst="wedgeRoundRectCallout">
            <a:avLst>
              <a:gd name="adj1" fmla="val -37125"/>
              <a:gd name="adj2" fmla="val 10911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把她扔下来！</a:t>
            </a:r>
            <a:endParaRPr lang="zh-TW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11621" name="Picture 5" descr="Jezebel">
            <a:extLst>
              <a:ext uri="{FF2B5EF4-FFF2-40B4-BE49-F238E27FC236}">
                <a16:creationId xmlns:a16="http://schemas.microsoft.com/office/drawing/2014/main" id="{6EA8573B-52DB-46F6-84D1-242896873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0"/>
            <a:ext cx="4777107" cy="566411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2" name="Rectangle 6">
            <a:extLst>
              <a:ext uri="{FF2B5EF4-FFF2-40B4-BE49-F238E27FC236}">
                <a16:creationId xmlns:a16="http://schemas.microsoft.com/office/drawing/2014/main" id="{A94D93CE-4525-4D78-8E52-CE16E3CDD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45150"/>
            <a:ext cx="6303646" cy="105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他们就把她扔下来。她的血溅在墙上和马上；于是把她践踏了。</a:t>
            </a:r>
            <a:r>
              <a:rPr lang="en-US" altLang="zh-CN" sz="28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28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9:33) </a:t>
            </a:r>
            <a:endParaRPr lang="en-US" altLang="zh-TW" sz="28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027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C0B4D104-D25A-4DAB-8BAC-ABB19E9B4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40" y="1252538"/>
            <a:ext cx="1107997" cy="46166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罗波安</a:t>
            </a: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65D00A87-E764-4AE9-8A23-22842DEFC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40" y="1938338"/>
            <a:ext cx="1107997" cy="46166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亚比央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543393A2-CBD1-4257-BC25-868403CB6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29" y="2674938"/>
            <a:ext cx="800220" cy="46166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亚撒</a:t>
            </a:r>
          </a:p>
        </p:txBody>
      </p:sp>
      <p:sp>
        <p:nvSpPr>
          <p:cNvPr id="38917" name="Text Box 5">
            <a:extLst>
              <a:ext uri="{FF2B5EF4-FFF2-40B4-BE49-F238E27FC236}">
                <a16:creationId xmlns:a16="http://schemas.microsoft.com/office/drawing/2014/main" id="{B4A3DFFC-25EF-4AE2-9D09-B880D9850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40" y="3448050"/>
            <a:ext cx="1107997" cy="46166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约沙法</a:t>
            </a:r>
          </a:p>
        </p:txBody>
      </p:sp>
      <p:sp>
        <p:nvSpPr>
          <p:cNvPr id="38918" name="Text Box 6">
            <a:extLst>
              <a:ext uri="{FF2B5EF4-FFF2-40B4-BE49-F238E27FC236}">
                <a16:creationId xmlns:a16="http://schemas.microsoft.com/office/drawing/2014/main" id="{4CE68DD6-F912-4ACD-AE87-D46B44090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29" y="4297363"/>
            <a:ext cx="800220" cy="46166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约兰</a:t>
            </a:r>
          </a:p>
        </p:txBody>
      </p:sp>
      <p:sp>
        <p:nvSpPr>
          <p:cNvPr id="38919" name="Text Box 7">
            <a:extLst>
              <a:ext uri="{FF2B5EF4-FFF2-40B4-BE49-F238E27FC236}">
                <a16:creationId xmlns:a16="http://schemas.microsoft.com/office/drawing/2014/main" id="{1FAF23EB-8938-439A-857E-44C6FF7F2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65" y="5210175"/>
            <a:ext cx="1107997" cy="46166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亚哈谢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8EED55ED-7AAD-457A-8E08-8388682D5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352" y="1228725"/>
            <a:ext cx="1415773" cy="461665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耶罗波安</a:t>
            </a: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4C149661-5775-45EE-86A5-E01C8AC8D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8129" y="1914525"/>
            <a:ext cx="800220" cy="461665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拿答</a:t>
            </a:r>
          </a:p>
        </p:txBody>
      </p:sp>
      <p:sp>
        <p:nvSpPr>
          <p:cNvPr id="38922" name="Text Box 10">
            <a:extLst>
              <a:ext uri="{FF2B5EF4-FFF2-40B4-BE49-F238E27FC236}">
                <a16:creationId xmlns:a16="http://schemas.microsoft.com/office/drawing/2014/main" id="{5C1C75DF-EBFC-4968-8E60-196A39DB1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3654" y="1990725"/>
            <a:ext cx="800220" cy="46166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巴沙</a:t>
            </a:r>
          </a:p>
        </p:txBody>
      </p:sp>
      <p:sp>
        <p:nvSpPr>
          <p:cNvPr id="38923" name="Text Box 11">
            <a:extLst>
              <a:ext uri="{FF2B5EF4-FFF2-40B4-BE49-F238E27FC236}">
                <a16:creationId xmlns:a16="http://schemas.microsoft.com/office/drawing/2014/main" id="{07BC2CCA-5D1B-41EA-8BD6-6C1A16787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3654" y="2600325"/>
            <a:ext cx="800220" cy="46166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以拉</a:t>
            </a:r>
          </a:p>
        </p:txBody>
      </p:sp>
      <p:sp>
        <p:nvSpPr>
          <p:cNvPr id="38924" name="Text Box 12">
            <a:extLst>
              <a:ext uri="{FF2B5EF4-FFF2-40B4-BE49-F238E27FC236}">
                <a16:creationId xmlns:a16="http://schemas.microsoft.com/office/drawing/2014/main" id="{E20BBD1B-4158-4BF8-8668-53CED5E51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8129" y="2676525"/>
            <a:ext cx="800220" cy="461665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心利</a:t>
            </a:r>
          </a:p>
        </p:txBody>
      </p:sp>
      <p:sp>
        <p:nvSpPr>
          <p:cNvPr id="38925" name="Text Box 13">
            <a:extLst>
              <a:ext uri="{FF2B5EF4-FFF2-40B4-BE49-F238E27FC236}">
                <a16:creationId xmlns:a16="http://schemas.microsoft.com/office/drawing/2014/main" id="{A6479C69-BD3A-48E0-A966-FFBA16633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1967" y="2752725"/>
            <a:ext cx="800220" cy="46166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暗利</a:t>
            </a:r>
          </a:p>
        </p:txBody>
      </p:sp>
      <p:sp>
        <p:nvSpPr>
          <p:cNvPr id="38926" name="Text Box 14">
            <a:extLst>
              <a:ext uri="{FF2B5EF4-FFF2-40B4-BE49-F238E27FC236}">
                <a16:creationId xmlns:a16="http://schemas.microsoft.com/office/drawing/2014/main" id="{3F58FDF1-2EC0-48B9-82BE-C86D2849B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1967" y="3448050"/>
            <a:ext cx="800220" cy="46166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亚哈</a:t>
            </a:r>
          </a:p>
        </p:txBody>
      </p:sp>
      <p:sp>
        <p:nvSpPr>
          <p:cNvPr id="38927" name="Text Box 15">
            <a:extLst>
              <a:ext uri="{FF2B5EF4-FFF2-40B4-BE49-F238E27FC236}">
                <a16:creationId xmlns:a16="http://schemas.microsoft.com/office/drawing/2014/main" id="{CC8FE24B-58E3-402F-9BD9-6C681C1A8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6440" y="4297363"/>
            <a:ext cx="1107997" cy="46166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亚哈谢</a:t>
            </a:r>
          </a:p>
        </p:txBody>
      </p:sp>
      <p:sp>
        <p:nvSpPr>
          <p:cNvPr id="38928" name="Text Box 16">
            <a:extLst>
              <a:ext uri="{FF2B5EF4-FFF2-40B4-BE49-F238E27FC236}">
                <a16:creationId xmlns:a16="http://schemas.microsoft.com/office/drawing/2014/main" id="{265F64CD-FC4F-4497-B69A-BF4A89F2F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2054" y="4297363"/>
            <a:ext cx="800220" cy="46166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约兰</a:t>
            </a:r>
          </a:p>
        </p:txBody>
      </p:sp>
      <p:sp>
        <p:nvSpPr>
          <p:cNvPr id="38929" name="Text Box 17">
            <a:extLst>
              <a:ext uri="{FF2B5EF4-FFF2-40B4-BE49-F238E27FC236}">
                <a16:creationId xmlns:a16="http://schemas.microsoft.com/office/drawing/2014/main" id="{8CB31A7E-AFEE-49DC-9550-B9C5E652F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1" y="4297363"/>
            <a:ext cx="1209675" cy="406400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4D4D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solidFill>
                  <a:srgbClr val="4D4D4D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亚他利雅</a:t>
            </a:r>
          </a:p>
        </p:txBody>
      </p:sp>
      <p:sp>
        <p:nvSpPr>
          <p:cNvPr id="38930" name="Text Box 18">
            <a:extLst>
              <a:ext uri="{FF2B5EF4-FFF2-40B4-BE49-F238E27FC236}">
                <a16:creationId xmlns:a16="http://schemas.microsoft.com/office/drawing/2014/main" id="{53375917-71C9-41E2-B43A-FB7D58E6E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40" y="5208588"/>
            <a:ext cx="1107997" cy="461665"/>
          </a:xfrm>
          <a:prstGeom prst="rect">
            <a:avLst/>
          </a:prstGeom>
          <a:solidFill>
            <a:srgbClr val="FFCCFF"/>
          </a:solidFill>
          <a:ln w="9525">
            <a:solidFill>
              <a:srgbClr val="4D4D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4D4D4D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约示巴</a:t>
            </a:r>
          </a:p>
        </p:txBody>
      </p:sp>
      <p:sp>
        <p:nvSpPr>
          <p:cNvPr id="38931" name="Text Box 19">
            <a:extLst>
              <a:ext uri="{FF2B5EF4-FFF2-40B4-BE49-F238E27FC236}">
                <a16:creationId xmlns:a16="http://schemas.microsoft.com/office/drawing/2014/main" id="{107D6733-F913-473A-8B50-3ED1054A9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65" y="5824538"/>
            <a:ext cx="1107997" cy="461665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约阿施</a:t>
            </a:r>
          </a:p>
        </p:txBody>
      </p:sp>
      <p:cxnSp>
        <p:nvCxnSpPr>
          <p:cNvPr id="38932" name="AutoShape 20">
            <a:extLst>
              <a:ext uri="{FF2B5EF4-FFF2-40B4-BE49-F238E27FC236}">
                <a16:creationId xmlns:a16="http://schemas.microsoft.com/office/drawing/2014/main" id="{AC14E35B-228D-40FC-B548-4DE81B0473F9}"/>
              </a:ext>
            </a:extLst>
          </p:cNvPr>
          <p:cNvCxnSpPr>
            <a:cxnSpLocks noChangeShapeType="1"/>
            <a:stCxn id="38914" idx="2"/>
            <a:endCxn id="38915" idx="0"/>
          </p:cNvCxnSpPr>
          <p:nvPr/>
        </p:nvCxnSpPr>
        <p:spPr bwMode="auto">
          <a:xfrm>
            <a:off x="4262439" y="1714203"/>
            <a:ext cx="0" cy="2241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3" name="AutoShape 21">
            <a:extLst>
              <a:ext uri="{FF2B5EF4-FFF2-40B4-BE49-F238E27FC236}">
                <a16:creationId xmlns:a16="http://schemas.microsoft.com/office/drawing/2014/main" id="{4F2D46AC-5378-417D-B6BA-B0F2580B7C8E}"/>
              </a:ext>
            </a:extLst>
          </p:cNvPr>
          <p:cNvCxnSpPr>
            <a:cxnSpLocks noChangeShapeType="1"/>
            <a:stCxn id="38915" idx="2"/>
            <a:endCxn id="38916" idx="0"/>
          </p:cNvCxnSpPr>
          <p:nvPr/>
        </p:nvCxnSpPr>
        <p:spPr bwMode="auto">
          <a:xfrm>
            <a:off x="4262439" y="2400003"/>
            <a:ext cx="0" cy="2749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4" name="AutoShape 22">
            <a:extLst>
              <a:ext uri="{FF2B5EF4-FFF2-40B4-BE49-F238E27FC236}">
                <a16:creationId xmlns:a16="http://schemas.microsoft.com/office/drawing/2014/main" id="{01A26982-56F6-4EAB-B0DA-6C2C419E0668}"/>
              </a:ext>
            </a:extLst>
          </p:cNvPr>
          <p:cNvCxnSpPr>
            <a:cxnSpLocks noChangeShapeType="1"/>
            <a:stCxn id="38916" idx="2"/>
            <a:endCxn id="38917" idx="0"/>
          </p:cNvCxnSpPr>
          <p:nvPr/>
        </p:nvCxnSpPr>
        <p:spPr bwMode="auto">
          <a:xfrm>
            <a:off x="4262439" y="3136603"/>
            <a:ext cx="0" cy="31144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5" name="AutoShape 23">
            <a:extLst>
              <a:ext uri="{FF2B5EF4-FFF2-40B4-BE49-F238E27FC236}">
                <a16:creationId xmlns:a16="http://schemas.microsoft.com/office/drawing/2014/main" id="{2FF81F2D-88B4-49EC-B927-ABE6E9416D54}"/>
              </a:ext>
            </a:extLst>
          </p:cNvPr>
          <p:cNvCxnSpPr>
            <a:cxnSpLocks noChangeShapeType="1"/>
            <a:stCxn id="38917" idx="2"/>
            <a:endCxn id="38918" idx="0"/>
          </p:cNvCxnSpPr>
          <p:nvPr/>
        </p:nvCxnSpPr>
        <p:spPr bwMode="auto">
          <a:xfrm>
            <a:off x="4262439" y="3909715"/>
            <a:ext cx="0" cy="38764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6" name="AutoShape 24">
            <a:extLst>
              <a:ext uri="{FF2B5EF4-FFF2-40B4-BE49-F238E27FC236}">
                <a16:creationId xmlns:a16="http://schemas.microsoft.com/office/drawing/2014/main" id="{6CC126E3-EA80-4AFF-A183-5A8BDC93CF40}"/>
              </a:ext>
            </a:extLst>
          </p:cNvPr>
          <p:cNvCxnSpPr>
            <a:cxnSpLocks noChangeShapeType="1"/>
            <a:stCxn id="38920" idx="2"/>
            <a:endCxn id="38921" idx="0"/>
          </p:cNvCxnSpPr>
          <p:nvPr/>
        </p:nvCxnSpPr>
        <p:spPr bwMode="auto">
          <a:xfrm>
            <a:off x="8758239" y="1690390"/>
            <a:ext cx="0" cy="2241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7" name="AutoShape 25">
            <a:extLst>
              <a:ext uri="{FF2B5EF4-FFF2-40B4-BE49-F238E27FC236}">
                <a16:creationId xmlns:a16="http://schemas.microsoft.com/office/drawing/2014/main" id="{4AB96158-1809-49B0-B6C0-16D36695C922}"/>
              </a:ext>
            </a:extLst>
          </p:cNvPr>
          <p:cNvCxnSpPr>
            <a:cxnSpLocks noChangeShapeType="1"/>
            <a:stCxn id="38922" idx="2"/>
            <a:endCxn id="38923" idx="0"/>
          </p:cNvCxnSpPr>
          <p:nvPr/>
        </p:nvCxnSpPr>
        <p:spPr bwMode="auto">
          <a:xfrm>
            <a:off x="9783764" y="2452390"/>
            <a:ext cx="0" cy="1479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8" name="AutoShape 26">
            <a:extLst>
              <a:ext uri="{FF2B5EF4-FFF2-40B4-BE49-F238E27FC236}">
                <a16:creationId xmlns:a16="http://schemas.microsoft.com/office/drawing/2014/main" id="{700485A7-67B7-4B6E-89D4-C09373ED5F01}"/>
              </a:ext>
            </a:extLst>
          </p:cNvPr>
          <p:cNvCxnSpPr>
            <a:cxnSpLocks noChangeShapeType="1"/>
            <a:stCxn id="38925" idx="2"/>
            <a:endCxn id="38926" idx="0"/>
          </p:cNvCxnSpPr>
          <p:nvPr/>
        </p:nvCxnSpPr>
        <p:spPr bwMode="auto">
          <a:xfrm>
            <a:off x="7712077" y="3214390"/>
            <a:ext cx="0" cy="23366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9" name="AutoShape 27">
            <a:extLst>
              <a:ext uri="{FF2B5EF4-FFF2-40B4-BE49-F238E27FC236}">
                <a16:creationId xmlns:a16="http://schemas.microsoft.com/office/drawing/2014/main" id="{65A9B351-62EA-4651-AC03-855A5383AD0B}"/>
              </a:ext>
            </a:extLst>
          </p:cNvPr>
          <p:cNvCxnSpPr>
            <a:cxnSpLocks noChangeShapeType="1"/>
            <a:stCxn id="38926" idx="2"/>
            <a:endCxn id="38927" idx="0"/>
          </p:cNvCxnSpPr>
          <p:nvPr/>
        </p:nvCxnSpPr>
        <p:spPr bwMode="auto">
          <a:xfrm rot="5400000">
            <a:off x="7317434" y="3902720"/>
            <a:ext cx="387648" cy="4016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40" name="AutoShape 28">
            <a:extLst>
              <a:ext uri="{FF2B5EF4-FFF2-40B4-BE49-F238E27FC236}">
                <a16:creationId xmlns:a16="http://schemas.microsoft.com/office/drawing/2014/main" id="{E2A2ED0F-CB93-4F87-8029-5F800F8A386B}"/>
              </a:ext>
            </a:extLst>
          </p:cNvPr>
          <p:cNvCxnSpPr>
            <a:cxnSpLocks noChangeShapeType="1"/>
            <a:stCxn id="38926" idx="2"/>
            <a:endCxn id="38928" idx="0"/>
          </p:cNvCxnSpPr>
          <p:nvPr/>
        </p:nvCxnSpPr>
        <p:spPr bwMode="auto">
          <a:xfrm rot="16200000" flipH="1">
            <a:off x="7868296" y="3753495"/>
            <a:ext cx="387648" cy="700087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41" name="AutoShape 29">
            <a:extLst>
              <a:ext uri="{FF2B5EF4-FFF2-40B4-BE49-F238E27FC236}">
                <a16:creationId xmlns:a16="http://schemas.microsoft.com/office/drawing/2014/main" id="{ADEF430B-80EB-4C1F-81EF-35ABA2806BFB}"/>
              </a:ext>
            </a:extLst>
          </p:cNvPr>
          <p:cNvCxnSpPr>
            <a:cxnSpLocks noChangeShapeType="1"/>
            <a:stCxn id="38926" idx="2"/>
            <a:endCxn id="38929" idx="0"/>
          </p:cNvCxnSpPr>
          <p:nvPr/>
        </p:nvCxnSpPr>
        <p:spPr bwMode="auto">
          <a:xfrm rot="5400000">
            <a:off x="6555434" y="3140720"/>
            <a:ext cx="387648" cy="192563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42" name="AutoShape 30">
            <a:extLst>
              <a:ext uri="{FF2B5EF4-FFF2-40B4-BE49-F238E27FC236}">
                <a16:creationId xmlns:a16="http://schemas.microsoft.com/office/drawing/2014/main" id="{A09B5A68-2DDD-4440-8EC9-8E5DB89975E6}"/>
              </a:ext>
            </a:extLst>
          </p:cNvPr>
          <p:cNvCxnSpPr>
            <a:cxnSpLocks noChangeShapeType="1"/>
            <a:stCxn id="38918" idx="2"/>
            <a:endCxn id="38919" idx="0"/>
          </p:cNvCxnSpPr>
          <p:nvPr/>
        </p:nvCxnSpPr>
        <p:spPr bwMode="auto">
          <a:xfrm rot="16200000" flipH="1">
            <a:off x="4467078" y="4554388"/>
            <a:ext cx="451147" cy="86042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43" name="AutoShape 31">
            <a:extLst>
              <a:ext uri="{FF2B5EF4-FFF2-40B4-BE49-F238E27FC236}">
                <a16:creationId xmlns:a16="http://schemas.microsoft.com/office/drawing/2014/main" id="{C1A935F6-5D05-432F-AF07-7070F1BB74B1}"/>
              </a:ext>
            </a:extLst>
          </p:cNvPr>
          <p:cNvCxnSpPr>
            <a:cxnSpLocks noChangeShapeType="1"/>
            <a:stCxn id="38929" idx="2"/>
            <a:endCxn id="38919" idx="0"/>
          </p:cNvCxnSpPr>
          <p:nvPr/>
        </p:nvCxnSpPr>
        <p:spPr bwMode="auto">
          <a:xfrm rot="5400000">
            <a:off x="5201446" y="4625182"/>
            <a:ext cx="506412" cy="6635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44" name="AutoShape 32">
            <a:extLst>
              <a:ext uri="{FF2B5EF4-FFF2-40B4-BE49-F238E27FC236}">
                <a16:creationId xmlns:a16="http://schemas.microsoft.com/office/drawing/2014/main" id="{3C52E063-8D33-40D3-A17C-A8068A5B18C8}"/>
              </a:ext>
            </a:extLst>
          </p:cNvPr>
          <p:cNvCxnSpPr>
            <a:cxnSpLocks noChangeShapeType="1"/>
            <a:stCxn id="38919" idx="2"/>
            <a:endCxn id="38931" idx="0"/>
          </p:cNvCxnSpPr>
          <p:nvPr/>
        </p:nvCxnSpPr>
        <p:spPr bwMode="auto">
          <a:xfrm>
            <a:off x="5122864" y="5671840"/>
            <a:ext cx="0" cy="1526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45" name="AutoShape 33">
            <a:extLst>
              <a:ext uri="{FF2B5EF4-FFF2-40B4-BE49-F238E27FC236}">
                <a16:creationId xmlns:a16="http://schemas.microsoft.com/office/drawing/2014/main" id="{ADFC7096-9E4C-4AF3-B255-4D6AAA2D8835}"/>
              </a:ext>
            </a:extLst>
          </p:cNvPr>
          <p:cNvCxnSpPr>
            <a:cxnSpLocks noChangeShapeType="1"/>
            <a:stCxn id="38918" idx="2"/>
            <a:endCxn id="38930" idx="0"/>
          </p:cNvCxnSpPr>
          <p:nvPr/>
        </p:nvCxnSpPr>
        <p:spPr bwMode="auto">
          <a:xfrm rot="5400000">
            <a:off x="3783659" y="4729808"/>
            <a:ext cx="449560" cy="5080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46" name="Text Box 34">
            <a:extLst>
              <a:ext uri="{FF2B5EF4-FFF2-40B4-BE49-F238E27FC236}">
                <a16:creationId xmlns:a16="http://schemas.microsoft.com/office/drawing/2014/main" id="{98957EDA-C1FE-46AE-B242-EA61B6A96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6329" y="4624388"/>
            <a:ext cx="800220" cy="46166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耶户</a:t>
            </a:r>
          </a:p>
        </p:txBody>
      </p:sp>
      <p:cxnSp>
        <p:nvCxnSpPr>
          <p:cNvPr id="38964" name="AutoShape 52">
            <a:extLst>
              <a:ext uri="{FF2B5EF4-FFF2-40B4-BE49-F238E27FC236}">
                <a16:creationId xmlns:a16="http://schemas.microsoft.com/office/drawing/2014/main" id="{CA474D86-7808-47E2-B158-9D0024BE8867}"/>
              </a:ext>
            </a:extLst>
          </p:cNvPr>
          <p:cNvCxnSpPr>
            <a:cxnSpLocks noChangeShapeType="1"/>
            <a:stCxn id="38946" idx="1"/>
            <a:endCxn id="38928" idx="3"/>
          </p:cNvCxnSpPr>
          <p:nvPr/>
        </p:nvCxnSpPr>
        <p:spPr bwMode="auto">
          <a:xfrm rot="10800000">
            <a:off x="8812275" y="4528197"/>
            <a:ext cx="384055" cy="327025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rgbClr val="FF0000"/>
            </a:solidFill>
            <a:prstDash val="sysDot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65" name="AutoShape 53">
            <a:extLst>
              <a:ext uri="{FF2B5EF4-FFF2-40B4-BE49-F238E27FC236}">
                <a16:creationId xmlns:a16="http://schemas.microsoft.com/office/drawing/2014/main" id="{28490C3B-9D71-4234-BEB8-029C69384589}"/>
              </a:ext>
            </a:extLst>
          </p:cNvPr>
          <p:cNvCxnSpPr>
            <a:cxnSpLocks noChangeShapeType="1"/>
            <a:stCxn id="38946" idx="1"/>
            <a:endCxn id="38919" idx="3"/>
          </p:cNvCxnSpPr>
          <p:nvPr/>
        </p:nvCxnSpPr>
        <p:spPr bwMode="auto">
          <a:xfrm rot="10800000" flipV="1">
            <a:off x="5676863" y="4855220"/>
            <a:ext cx="3519467" cy="585787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rgbClr val="FF0000"/>
            </a:solidFill>
            <a:prstDash val="sysDot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70" name="Line 58">
            <a:extLst>
              <a:ext uri="{FF2B5EF4-FFF2-40B4-BE49-F238E27FC236}">
                <a16:creationId xmlns:a16="http://schemas.microsoft.com/office/drawing/2014/main" id="{3CCB9C0F-3D52-4240-A971-4EBC0AAFE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5025" y="5207001"/>
            <a:ext cx="952500" cy="4048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71" name="Line 59">
            <a:extLst>
              <a:ext uri="{FF2B5EF4-FFF2-40B4-BE49-F238E27FC236}">
                <a16:creationId xmlns:a16="http://schemas.microsoft.com/office/drawing/2014/main" id="{9A7127B3-4DE9-40BD-A9CE-C27777C131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1851" y="5211764"/>
            <a:ext cx="968375" cy="4032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72" name="Line 60">
            <a:extLst>
              <a:ext uri="{FF2B5EF4-FFF2-40B4-BE49-F238E27FC236}">
                <a16:creationId xmlns:a16="http://schemas.microsoft.com/office/drawing/2014/main" id="{87F22F40-238E-4F7C-A944-FEA342F774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62913" y="4300538"/>
            <a:ext cx="690562" cy="3921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73" name="Line 61">
            <a:extLst>
              <a:ext uri="{FF2B5EF4-FFF2-40B4-BE49-F238E27FC236}">
                <a16:creationId xmlns:a16="http://schemas.microsoft.com/office/drawing/2014/main" id="{4990FF56-2789-4659-9515-E66A870AA0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62913" y="4297364"/>
            <a:ext cx="696912" cy="4032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74" name="Text Box 62">
            <a:extLst>
              <a:ext uri="{FF2B5EF4-FFF2-40B4-BE49-F238E27FC236}">
                <a16:creationId xmlns:a16="http://schemas.microsoft.com/office/drawing/2014/main" id="{A0A2C796-5D80-4B84-AF14-F85A0FA34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8552" y="4298950"/>
            <a:ext cx="1415773" cy="461665"/>
          </a:xfrm>
          <a:prstGeom prst="rect">
            <a:avLst/>
          </a:prstGeom>
          <a:solidFill>
            <a:srgbClr val="CC99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亚他利雅</a:t>
            </a:r>
          </a:p>
        </p:txBody>
      </p:sp>
      <p:sp>
        <p:nvSpPr>
          <p:cNvPr id="38976" name="Text Box 64">
            <a:extLst>
              <a:ext uri="{FF2B5EF4-FFF2-40B4-BE49-F238E27FC236}">
                <a16:creationId xmlns:a16="http://schemas.microsoft.com/office/drawing/2014/main" id="{8B2B0EBA-9F4C-451D-82C6-81E70DFC1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450" y="3169534"/>
            <a:ext cx="1619088" cy="91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起来剿灭</a:t>
            </a:r>
          </a:p>
          <a:p>
            <a:pPr algn="ctr">
              <a:lnSpc>
                <a:spcPct val="120000"/>
              </a:lnSpc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犹大王室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8977" name="Text Box 65">
            <a:extLst>
              <a:ext uri="{FF2B5EF4-FFF2-40B4-BE49-F238E27FC236}">
                <a16:creationId xmlns:a16="http://schemas.microsoft.com/office/drawing/2014/main" id="{9B39900A-454B-4286-AAD0-3E79DEFCD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465" y="3448050"/>
            <a:ext cx="1107997" cy="461665"/>
          </a:xfrm>
          <a:prstGeom prst="rect">
            <a:avLst/>
          </a:prstGeom>
          <a:solidFill>
            <a:srgbClr val="FFCCFF"/>
          </a:solidFill>
          <a:ln w="9525">
            <a:solidFill>
              <a:srgbClr val="4D4D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4D4D4D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耶洗别</a:t>
            </a:r>
          </a:p>
        </p:txBody>
      </p:sp>
      <p:cxnSp>
        <p:nvCxnSpPr>
          <p:cNvPr id="38978" name="AutoShape 66">
            <a:extLst>
              <a:ext uri="{FF2B5EF4-FFF2-40B4-BE49-F238E27FC236}">
                <a16:creationId xmlns:a16="http://schemas.microsoft.com/office/drawing/2014/main" id="{91D1B0A5-021C-4D5B-B7D5-EFACAFF935DB}"/>
              </a:ext>
            </a:extLst>
          </p:cNvPr>
          <p:cNvCxnSpPr>
            <a:cxnSpLocks noChangeShapeType="1"/>
            <a:stCxn id="38977" idx="1"/>
            <a:endCxn id="38926" idx="3"/>
          </p:cNvCxnSpPr>
          <p:nvPr/>
        </p:nvCxnSpPr>
        <p:spPr bwMode="auto">
          <a:xfrm>
            <a:off x="8099465" y="3678883"/>
            <a:ext cx="1272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79" name="AutoShape 67">
            <a:extLst>
              <a:ext uri="{FF2B5EF4-FFF2-40B4-BE49-F238E27FC236}">
                <a16:creationId xmlns:a16="http://schemas.microsoft.com/office/drawing/2014/main" id="{D230AC2C-F2C8-4FA1-B0FE-6DA41EF0692E}"/>
              </a:ext>
            </a:extLst>
          </p:cNvPr>
          <p:cNvCxnSpPr>
            <a:cxnSpLocks noChangeShapeType="1"/>
            <a:stCxn id="38946" idx="0"/>
            <a:endCxn id="38977" idx="3"/>
          </p:cNvCxnSpPr>
          <p:nvPr/>
        </p:nvCxnSpPr>
        <p:spPr bwMode="auto">
          <a:xfrm rot="16200000" flipV="1">
            <a:off x="8929199" y="3957147"/>
            <a:ext cx="945505" cy="388977"/>
          </a:xfrm>
          <a:prstGeom prst="bentConnector2">
            <a:avLst/>
          </a:prstGeom>
          <a:noFill/>
          <a:ln w="57150">
            <a:solidFill>
              <a:srgbClr val="FF0000"/>
            </a:solidFill>
            <a:prstDash val="sysDot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80" name="Line 68">
            <a:extLst>
              <a:ext uri="{FF2B5EF4-FFF2-40B4-BE49-F238E27FC236}">
                <a16:creationId xmlns:a16="http://schemas.microsoft.com/office/drawing/2014/main" id="{CB041C67-49EB-41D6-A20D-85BEED0608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77213" y="3443289"/>
            <a:ext cx="952500" cy="4079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81" name="Line 69">
            <a:extLst>
              <a:ext uri="{FF2B5EF4-FFF2-40B4-BE49-F238E27FC236}">
                <a16:creationId xmlns:a16="http://schemas.microsoft.com/office/drawing/2014/main" id="{11A2B07B-65D4-4A1A-AB17-4F32CDC41B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5625" y="3443288"/>
            <a:ext cx="952500" cy="4111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84" name="Text Box 72">
            <a:extLst>
              <a:ext uri="{FF2B5EF4-FFF2-40B4-BE49-F238E27FC236}">
                <a16:creationId xmlns:a16="http://schemas.microsoft.com/office/drawing/2014/main" id="{CC541179-7562-4A45-A1CE-AEB411B0B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8241" y="5207001"/>
            <a:ext cx="1415773" cy="461665"/>
          </a:xfrm>
          <a:prstGeom prst="rect">
            <a:avLst/>
          </a:prstGeom>
          <a:solidFill>
            <a:srgbClr val="CCEC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耶何耶大</a:t>
            </a:r>
          </a:p>
        </p:txBody>
      </p:sp>
      <p:cxnSp>
        <p:nvCxnSpPr>
          <p:cNvPr id="38985" name="AutoShape 73">
            <a:extLst>
              <a:ext uri="{FF2B5EF4-FFF2-40B4-BE49-F238E27FC236}">
                <a16:creationId xmlns:a16="http://schemas.microsoft.com/office/drawing/2014/main" id="{741A48A4-57FF-407F-8201-48F9827EAA11}"/>
              </a:ext>
            </a:extLst>
          </p:cNvPr>
          <p:cNvCxnSpPr>
            <a:cxnSpLocks noChangeShapeType="1"/>
            <a:stCxn id="38984" idx="3"/>
            <a:endCxn id="38930" idx="1"/>
          </p:cNvCxnSpPr>
          <p:nvPr/>
        </p:nvCxnSpPr>
        <p:spPr bwMode="auto">
          <a:xfrm>
            <a:off x="2894014" y="5437834"/>
            <a:ext cx="306426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86" name="AutoShape 74" descr="Medium wood">
            <a:extLst>
              <a:ext uri="{FF2B5EF4-FFF2-40B4-BE49-F238E27FC236}">
                <a16:creationId xmlns:a16="http://schemas.microsoft.com/office/drawing/2014/main" id="{A7570C12-791E-4581-9CA0-9C1E018A7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04800"/>
            <a:ext cx="1905000" cy="609600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</a:t>
            </a:r>
          </a:p>
        </p:txBody>
      </p:sp>
      <p:sp>
        <p:nvSpPr>
          <p:cNvPr id="38987" name="AutoShape 75" descr="Medium wood">
            <a:extLst>
              <a:ext uri="{FF2B5EF4-FFF2-40B4-BE49-F238E27FC236}">
                <a16:creationId xmlns:a16="http://schemas.microsoft.com/office/drawing/2014/main" id="{3900B0BF-DB19-4CAB-93C2-154CC09C1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304800"/>
            <a:ext cx="1905000" cy="609600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</a:t>
            </a:r>
          </a:p>
        </p:txBody>
      </p:sp>
      <p:sp>
        <p:nvSpPr>
          <p:cNvPr id="38988" name="Rectangle 76" descr="blue-marble4">
            <a:extLst>
              <a:ext uri="{FF2B5EF4-FFF2-40B4-BE49-F238E27FC236}">
                <a16:creationId xmlns:a16="http://schemas.microsoft.com/office/drawing/2014/main" id="{31D36720-52F3-4136-B2F6-655BE2DD5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41" y="4649139"/>
            <a:ext cx="989013" cy="4175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</a:t>
            </a:r>
          </a:p>
        </p:txBody>
      </p:sp>
      <p:cxnSp>
        <p:nvCxnSpPr>
          <p:cNvPr id="38989" name="AutoShape 77">
            <a:extLst>
              <a:ext uri="{FF2B5EF4-FFF2-40B4-BE49-F238E27FC236}">
                <a16:creationId xmlns:a16="http://schemas.microsoft.com/office/drawing/2014/main" id="{49A50850-BEF7-4BDC-9E75-BF6F607824A7}"/>
              </a:ext>
            </a:extLst>
          </p:cNvPr>
          <p:cNvCxnSpPr>
            <a:cxnSpLocks noChangeShapeType="1"/>
            <a:stCxn id="38984" idx="2"/>
            <a:endCxn id="38931" idx="1"/>
          </p:cNvCxnSpPr>
          <p:nvPr/>
        </p:nvCxnSpPr>
        <p:spPr bwMode="auto">
          <a:xfrm rot="16200000" flipH="1">
            <a:off x="3184144" y="4670649"/>
            <a:ext cx="386705" cy="2382737"/>
          </a:xfrm>
          <a:prstGeom prst="bentConnector2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6174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/>
      <p:bldP spid="38915" grpId="0" animBg="1"/>
      <p:bldP spid="38916" grpId="0" animBg="1"/>
      <p:bldP spid="38917" grpId="0" animBg="1"/>
      <p:bldP spid="38918" grpId="0" animBg="1"/>
      <p:bldP spid="38919" grpId="0" animBg="1"/>
      <p:bldP spid="38920" grpId="0" animBg="1"/>
      <p:bldP spid="38921" grpId="0" animBg="1"/>
      <p:bldP spid="38922" grpId="0" animBg="1"/>
      <p:bldP spid="38923" grpId="0" animBg="1"/>
      <p:bldP spid="38924" grpId="0" animBg="1"/>
      <p:bldP spid="38925" grpId="0" animBg="1"/>
      <p:bldP spid="38926" grpId="0" animBg="1"/>
      <p:bldP spid="38927" grpId="0" animBg="1"/>
      <p:bldP spid="38928" grpId="0" animBg="1"/>
      <p:bldP spid="38929" grpId="0" animBg="1"/>
      <p:bldP spid="38930" grpId="0" animBg="1"/>
      <p:bldP spid="38931" grpId="0" animBg="1"/>
      <p:bldP spid="38946" grpId="0" animBg="1"/>
      <p:bldP spid="38974" grpId="0" animBg="1"/>
      <p:bldP spid="38976" grpId="0"/>
      <p:bldP spid="38977" grpId="0" animBg="1"/>
      <p:bldP spid="38984" grpId="0" animBg="1"/>
      <p:bldP spid="38986" grpId="0" animBg="1"/>
      <p:bldP spid="38987" grpId="0" animBg="1"/>
      <p:bldP spid="3898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4" descr="2kings_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975926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5975927" y="234662"/>
            <a:ext cx="6216073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第七年，耶何耶大打发人叫迦利人和护卫兵的众百夫长来，领他们进了耶和华的殿，与他们立约，使他们在耶和华殿里起誓，又将王的儿子指给他们看，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……</a:t>
            </a:r>
            <a:r>
              <a:rPr lang="zh-CN" altLang="en-US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护卫兵手中各拿兵器，在坛和殿那里，从殿右直到殿左，站在王子的四围。祭司领王子出来，给他戴上冠冕，将律法书交给他，膏他作王；众人就拍掌说：「愿王万岁！」</a:t>
            </a:r>
            <a:r>
              <a:rPr lang="en-US" altLang="zh-CN" sz="4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4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11:4,11-12) </a:t>
            </a:r>
            <a:endParaRPr lang="en-US" altLang="zh-TW" sz="40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3944633" y="2524651"/>
            <a:ext cx="1415772" cy="46166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耶何耶大</a:t>
            </a: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2243282" y="3429000"/>
            <a:ext cx="1107996" cy="46166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约阿施</a:t>
            </a:r>
          </a:p>
        </p:txBody>
      </p:sp>
    </p:spTree>
    <p:extLst>
      <p:ext uri="{BB962C8B-B14F-4D97-AF65-F5344CB8AC3E}">
        <p14:creationId xmlns:p14="http://schemas.microsoft.com/office/powerpoint/2010/main" val="202063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6" grpId="0" animBg="1"/>
      <p:bldP spid="1126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471474"/>
              </p:ext>
            </p:extLst>
          </p:nvPr>
        </p:nvGraphicFramePr>
        <p:xfrm>
          <a:off x="0" y="1"/>
          <a:ext cx="12191999" cy="67939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4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7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87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47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209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71391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0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803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與北國</a:t>
                      </a:r>
                      <a:endParaRPr lang="en-US" altLang="zh-TW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關係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與南國關係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35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約西亞</a:t>
                      </a:r>
                      <a:endParaRPr lang="en-US" sz="32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2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640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剩餘王國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沙龍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74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約哈斯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米拿現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179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約雅敬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比加轄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742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926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約雅斤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598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TW" sz="32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32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比加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740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敵對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84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西底家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597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何細亞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732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和好</a:t>
                      </a:r>
                      <a:endParaRPr lang="en-US" sz="32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58871" y="0"/>
            <a:ext cx="1637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4000" b="1" kern="100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南國</a:t>
            </a:r>
            <a:endParaRPr lang="en-US" sz="4000" b="1" kern="100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1887" y="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sz="4000" b="1" kern="100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北國</a:t>
            </a:r>
            <a:endParaRPr lang="en-US" sz="4000" b="1" kern="100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5999" y="0"/>
            <a:ext cx="27432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2148840"/>
            <a:ext cx="1219199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514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177006" y="35745"/>
            <a:ext cx="11887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北国共历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九朝</a:t>
            </a:r>
            <a:r>
              <a:rPr lang="ja-JP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，无一好王。国祚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209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年，于</a:t>
            </a:r>
            <a:r>
              <a:rPr lang="en-US" altLang="zh-CN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722BC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亡于亚述，十支派被掳。</a:t>
            </a:r>
            <a:endParaRPr lang="zh-TW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52143" y="3460218"/>
            <a:ext cx="697627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20247" y="4926663"/>
            <a:ext cx="1209475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南国</a:t>
            </a: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一脉相传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，其间仅一度被一后篡位，其他共计</a:t>
            </a: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十九王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，好坏参半。国祚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345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年，于</a:t>
            </a:r>
            <a:r>
              <a:rPr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586BC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亡于巴比伦。</a:t>
            </a:r>
          </a:p>
          <a:p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南国首批被掳者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(605BC)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，有部分在七十年后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(536BC)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归回。</a:t>
            </a:r>
            <a:endParaRPr lang="zh-TW" altLang="en-US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 flipH="1" flipV="1">
            <a:off x="838513" y="3458093"/>
            <a:ext cx="15875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 flipH="1" flipV="1">
            <a:off x="1618223" y="3419059"/>
            <a:ext cx="26988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620088" y="3624262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坏王</a:t>
            </a:r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1359912" y="3581400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好王</a:t>
            </a: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177006" y="455874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13414" y="4564297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416484" y="4125378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551872" y="4097923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0" y="4127013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>
            <a:off x="7587081" y="2497724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415802" y="3275184"/>
            <a:ext cx="1235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05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3" grpId="0" animBg="1"/>
      <p:bldP spid="10254" grpId="0" animBg="1"/>
      <p:bldP spid="10257" grpId="0" animBg="1"/>
      <p:bldP spid="10258" grpId="0" animBg="1"/>
      <p:bldP spid="10259" grpId="0" animBg="1"/>
      <p:bldP spid="10261" grpId="0"/>
      <p:bldP spid="10262" grpId="0"/>
      <p:bldP spid="10270" grpId="0" animBg="1"/>
      <p:bldP spid="10271" grpId="0" animBg="1"/>
      <p:bldP spid="10272" grpId="0"/>
      <p:bldP spid="10273" grpId="0"/>
      <p:bldP spid="10274" grpId="0"/>
      <p:bldP spid="10275" grpId="0"/>
      <p:bldP spid="1027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南北朝的比較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984889"/>
              </p:ext>
            </p:extLst>
          </p:nvPr>
        </p:nvGraphicFramePr>
        <p:xfrm>
          <a:off x="50291" y="1440180"/>
          <a:ext cx="12091418" cy="5417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5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5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97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南朝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北朝</a:t>
                      </a:r>
                      <a:endParaRPr lang="en-US" sz="40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7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二支派（猶大、便雅憫）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十支派</a:t>
                      </a:r>
                      <a:endParaRPr lang="en-US" sz="40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7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建都：耶路撒冷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建都：撒瑪利亞</a:t>
                      </a:r>
                      <a:endParaRPr lang="en-US" sz="40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7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聖殿所在地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金牛城：但、伯特利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97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始終一朝，</a:t>
                      </a:r>
                      <a:r>
                        <a:rPr lang="en-US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王（</a:t>
                      </a:r>
                      <a:r>
                        <a:rPr lang="en-US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善）</a:t>
                      </a:r>
                      <a:r>
                        <a:rPr lang="en-US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345</a:t>
                      </a: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共換九朝，</a:t>
                      </a:r>
                      <a:r>
                        <a:rPr lang="en-US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王（全惡）</a:t>
                      </a:r>
                      <a:r>
                        <a:rPr lang="en-US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209</a:t>
                      </a: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97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亡於巴比倫，</a:t>
                      </a:r>
                      <a:r>
                        <a:rPr lang="en-US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70</a:t>
                      </a: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年後回國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亡於亞述，不再復國</a:t>
                      </a:r>
                      <a:endParaRPr lang="en-US" sz="4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CD0278A-7952-40B3-BB71-2B5BE7BFE0B6}"/>
              </a:ext>
            </a:extLst>
          </p:cNvPr>
          <p:cNvCxnSpPr>
            <a:cxnSpLocks/>
            <a:stCxn id="4" idx="0"/>
            <a:endCxn id="4" idx="2"/>
          </p:cNvCxnSpPr>
          <p:nvPr/>
        </p:nvCxnSpPr>
        <p:spPr>
          <a:xfrm>
            <a:off x="6096000" y="1440180"/>
            <a:ext cx="0" cy="54178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587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5628640" y="1617980"/>
            <a:ext cx="6339840" cy="4823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95288" indent="-3952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9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50000"/>
              </a:spcAft>
              <a:buFontTx/>
              <a:buBlip>
                <a:blip r:embed="rId2"/>
              </a:buBlip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意为「耶和华是神」</a:t>
            </a:r>
          </a:p>
          <a:p>
            <a:pPr>
              <a:lnSpc>
                <a:spcPct val="120000"/>
              </a:lnSpc>
              <a:spcAft>
                <a:spcPct val="50000"/>
              </a:spcAft>
              <a:buFontTx/>
              <a:buBlip>
                <a:blip r:embed="rId2"/>
              </a:buBlip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身穿毛衣，腰束皮带</a:t>
            </a:r>
            <a:endParaRPr lang="en-US" altLang="zh-CN" sz="36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50000"/>
              </a:spcAft>
              <a:buFontTx/>
              <a:buBlip>
                <a:blip r:embed="rId2"/>
              </a:buBlip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代表</a:t>
            </a: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先知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，曾与摩西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代表</a:t>
            </a: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律法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一同与耶稣显现在变化山上</a:t>
            </a:r>
          </a:p>
          <a:p>
            <a:pPr>
              <a:lnSpc>
                <a:spcPct val="120000"/>
              </a:lnSpc>
              <a:spcAft>
                <a:spcPct val="50000"/>
              </a:spcAft>
              <a:buFontTx/>
              <a:buBlip>
                <a:blip r:embed="rId2"/>
              </a:buBlip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旧约两位未尝死味者之一</a:t>
            </a:r>
            <a:endParaRPr lang="zh-TW" altLang="en-US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1507" name="Picture 3" descr="1%20Kings%2017%20Elijah-Stand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6"/>
          <a:stretch/>
        </p:blipFill>
        <p:spPr bwMode="auto">
          <a:xfrm>
            <a:off x="14002" y="31018"/>
            <a:ext cx="5309838" cy="68142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457442" y="223204"/>
            <a:ext cx="2262158" cy="923330"/>
          </a:xfrm>
          <a:prstGeom prst="rect">
            <a:avLst/>
          </a:prstGeom>
          <a:solidFill>
            <a:srgbClr val="CC0000"/>
          </a:solidFill>
          <a:ln w="9525" algn="ctr">
            <a:solidFill>
              <a:srgbClr val="00206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TW" altLang="en-US" sz="5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以利亚</a:t>
            </a:r>
          </a:p>
        </p:txBody>
      </p:sp>
    </p:spTree>
    <p:extLst>
      <p:ext uri="{BB962C8B-B14F-4D97-AF65-F5344CB8AC3E}">
        <p14:creationId xmlns:p14="http://schemas.microsoft.com/office/powerpoint/2010/main" val="243261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1 Kings 17 Elijah-Confronts Ah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9496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AutoShape 3"/>
          <p:cNvSpPr>
            <a:spLocks noChangeArrowheads="1"/>
          </p:cNvSpPr>
          <p:nvPr/>
        </p:nvSpPr>
        <p:spPr bwMode="auto">
          <a:xfrm>
            <a:off x="6096000" y="83473"/>
            <a:ext cx="5232400" cy="4147532"/>
          </a:xfrm>
          <a:prstGeom prst="wedgeRoundRectCallout">
            <a:avLst>
              <a:gd name="adj1" fmla="val -69269"/>
              <a:gd name="adj2" fmla="val 325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rgbClr val="FFFF00"/>
                </a:solidFill>
                <a:ea typeface="SimHei" panose="02010609060101010101" pitchFamily="49" charset="-122"/>
              </a:rPr>
              <a:t>我指着所事奉永生耶和华以色列的神起誓，这几年我若不祷告，必不降露，不下雨。</a:t>
            </a:r>
            <a:endParaRPr lang="en-US" altLang="en-US" sz="4000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500214" y="619761"/>
            <a:ext cx="1005404" cy="58477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亚哈</a:t>
            </a:r>
            <a:endParaRPr lang="en-US" altLang="zh-TW" sz="3200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3850641"/>
            <a:ext cx="1415772" cy="58477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耶洗别</a:t>
            </a:r>
            <a:endParaRPr lang="en-US" altLang="zh-TW" sz="3200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477000" y="5029201"/>
            <a:ext cx="946150" cy="39687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以利亚</a:t>
            </a:r>
            <a:endParaRPr lang="en-US" altLang="zh-TW" sz="20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422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  <p:bldP spid="25604" grpId="0" animBg="1"/>
      <p:bldP spid="25605" grpId="0" animBg="1"/>
      <p:bldP spid="2560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1 Kings 17 Elijah-Widows F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21301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689600" y="533401"/>
            <a:ext cx="6096000" cy="5534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妇人就照以利亚的话去行。她和她家中的人，并以利亚，吃了许多日子。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坛内的面果不减少，瓶里的油也不缺短，正如耶和华藉以利亚所说的话。</a:t>
            </a:r>
            <a:endParaRPr lang="en-US" altLang="zh-CN" sz="4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en-US" altLang="zh-CN" sz="4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王上</a:t>
            </a:r>
            <a:r>
              <a:rPr lang="en-US" altLang="zh-CN" sz="4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17:15-16)</a:t>
            </a:r>
            <a:endParaRPr lang="en-US" altLang="zh-TW" sz="40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037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elijah-slaying-priests-of-baal-mt-carmel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39"/>
          <a:stretch/>
        </p:blipFill>
        <p:spPr bwMode="auto">
          <a:xfrm>
            <a:off x="213360" y="0"/>
            <a:ext cx="6486209" cy="6863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7061200" y="2631440"/>
            <a:ext cx="4765040" cy="246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dirty="0">
                <a:solidFill>
                  <a:srgbClr val="FFFF00"/>
                </a:solidFill>
                <a:ea typeface="SimHei" panose="02010609060101010101" pitchFamily="49" charset="-122"/>
              </a:rPr>
              <a:t>迦密山修道院中的雕像：</a:t>
            </a:r>
          </a:p>
          <a:p>
            <a:pPr>
              <a:lnSpc>
                <a:spcPct val="120000"/>
              </a:lnSpc>
            </a:pPr>
            <a:r>
              <a:rPr lang="zh-CN" altLang="en-US" sz="4400" dirty="0">
                <a:solidFill>
                  <a:srgbClr val="FFFF00"/>
                </a:solidFill>
                <a:ea typeface="SimHei" panose="02010609060101010101" pitchFamily="49" charset="-122"/>
              </a:rPr>
              <a:t>以利亚杀巴力先知</a:t>
            </a:r>
            <a:endParaRPr lang="zh-TW" altLang="en-US" sz="4400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8671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982_elijah_chariot_fire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9534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5974080" y="264160"/>
            <a:ext cx="621792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他们正走着说话，忽有火车火马将二人隔开，以利亚就乘旋风升天去了。以利沙看见，就呼叫说：「我父啊！我父啊！以色列的战车马兵啊！」以后不再见他了。</a:t>
            </a:r>
          </a:p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于是以利沙把自己的衣服撕为两片。他拾起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以利亚身上掉下来的外衣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，回去站在约但河边。</a:t>
            </a:r>
          </a:p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他用以利亚身上掉下来的外衣打水，说：「耶和华以利亚的神在那里呢？」打水之后，水也左右分开，以利沙就过来了。</a:t>
            </a:r>
            <a:endParaRPr lang="en-US" altLang="zh-CN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2:11-14)</a:t>
            </a:r>
            <a:endParaRPr lang="en-US" altLang="zh-TW" sz="32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194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849372"/>
              </p:ext>
            </p:extLst>
          </p:nvPr>
        </p:nvGraphicFramePr>
        <p:xfrm>
          <a:off x="-3" y="378690"/>
          <a:ext cx="12192002" cy="58481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29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2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 利 亞  </a:t>
                      </a:r>
                      <a:endParaRPr lang="en-US" sz="4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solidFill>
                            <a:schemeClr val="bg1"/>
                          </a:solidFill>
                          <a:effectLst/>
                        </a:rPr>
                        <a:t>以 利 沙 （</a:t>
                      </a:r>
                      <a:r>
                        <a:rPr lang="en-US" sz="4000" dirty="0" err="1">
                          <a:solidFill>
                            <a:schemeClr val="bg1"/>
                          </a:solidFill>
                          <a:effectLst/>
                        </a:rPr>
                        <a:t>王下</a:t>
                      </a:r>
                      <a:r>
                        <a:rPr lang="en-US" sz="4000" dirty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en-US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58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     1.天不降雨（王上17：1）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     2.油不短缺（王上17：14）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     3.死人復活（王上17；22,23）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     4.火從天降（王上18：38）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     5.天降大雨（王上18：45）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     6.火從天降（王下1：10）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     7.火從天降（王下1：12）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     8.分約但河（王下2：8）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>
                          <a:effectLst/>
                        </a:rPr>
                        <a:t>1.分約但河（2：14）           9.  餵飽百人（4：43）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>
                          <a:effectLst/>
                        </a:rPr>
                        <a:t>2.苦水變甜（2：21）           10.乃縵得治（5：10）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>
                          <a:effectLst/>
                        </a:rPr>
                        <a:t>3.母熊撕童（2：24）           11.咒基哈西（5：27）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>
                          <a:effectLst/>
                        </a:rPr>
                        <a:t>4.谷中有水（3：20）           12.鐵斧浮水（6：6）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>
                          <a:effectLst/>
                        </a:rPr>
                        <a:t>5.空皿滿油（4：1－6）      13.開人眼目（6：17）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>
                          <a:effectLst/>
                        </a:rPr>
                        <a:t>6.婦人懷孕（4：16－17）  14.閉人眼目（6：18）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>
                          <a:effectLst/>
                        </a:rPr>
                        <a:t>7.小兒復活（4：35）           15.復人眼目（6：20）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>
                          <a:effectLst/>
                        </a:rPr>
                        <a:t>8.麥鍋消毒（4：41）           16.死人復活（13：21）</a:t>
                      </a:r>
                      <a:endParaRPr lang="en-US" sz="2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6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7676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widow">
            <a:extLst>
              <a:ext uri="{FF2B5EF4-FFF2-40B4-BE49-F238E27FC236}">
                <a16:creationId xmlns:a16="http://schemas.microsoft.com/office/drawing/2014/main" id="{9EC13049-E0BC-486F-B5BE-D9227114D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565943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2" name="Rectangle 6">
            <a:extLst>
              <a:ext uri="{FF2B5EF4-FFF2-40B4-BE49-F238E27FC236}">
                <a16:creationId xmlns:a16="http://schemas.microsoft.com/office/drawing/2014/main" id="{298EB53F-8054-4CC7-847B-2815A37A3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0835" y="250825"/>
            <a:ext cx="6341165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于是，妇人离开以利沙去了，关上门，自己和儿子在里面；儿子把器皿拿来，她就倒油。</a:t>
            </a:r>
          </a:p>
          <a:p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器皿都满了，她对儿子说：「再给我拿器皿来。」</a:t>
            </a:r>
          </a:p>
          <a:p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儿子说：「再没有器皿了。」油就止住了。</a:t>
            </a:r>
          </a:p>
          <a:p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妇人去告诉神人，神人说：「你去卖油还债，所剩的你和你儿子可以靠着度日。」</a:t>
            </a:r>
            <a:endParaRPr lang="en-US" altLang="zh-CN" sz="36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4:5-7) </a:t>
            </a:r>
            <a:endParaRPr lang="en-US" altLang="zh-TW" sz="36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688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4" name="Picture 6" descr="elisha_kid2">
            <a:extLst>
              <a:ext uri="{FF2B5EF4-FFF2-40B4-BE49-F238E27FC236}">
                <a16:creationId xmlns:a16="http://schemas.microsoft.com/office/drawing/2014/main" id="{E0788FFC-C828-462E-A7C1-8017A0153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29" y="0"/>
            <a:ext cx="101876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5" name="Rectangle 7">
            <a:extLst>
              <a:ext uri="{FF2B5EF4-FFF2-40B4-BE49-F238E27FC236}">
                <a16:creationId xmlns:a16="http://schemas.microsoft.com/office/drawing/2014/main" id="{36C7A131-DB8D-47F3-9310-8F2E78AEB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13" y="0"/>
            <a:ext cx="1211248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利沙来到，进了屋子，看见孩子死了，放在自己的床上。他就关上门，只有自己和孩子在里面，他便祈祷耶和华，上床伏在孩子身上，口对口，眼对眼，手对手；既伏在孩子身上，孩子的身体就渐渐温和了。然后他下来，在屋里来往走了一趟，又上去伏在孩子身上，孩子打了七个喷嚏，就睁开眼睛了。</a:t>
            </a:r>
            <a:r>
              <a:rPr lang="en-US" altLang="zh-CN" sz="28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28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4:32-35)</a:t>
            </a:r>
            <a:endParaRPr lang="en-US" altLang="zh-TW" sz="28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29571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lisha-chariots2">
            <a:extLst>
              <a:ext uri="{FF2B5EF4-FFF2-40B4-BE49-F238E27FC236}">
                <a16:creationId xmlns:a16="http://schemas.microsoft.com/office/drawing/2014/main" id="{F478208E-AEE6-4621-8719-1B86276BC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Rectangle 3">
            <a:extLst>
              <a:ext uri="{FF2B5EF4-FFF2-40B4-BE49-F238E27FC236}">
                <a16:creationId xmlns:a16="http://schemas.microsoft.com/office/drawing/2014/main" id="{C62CB393-4102-43E8-846F-D51B3FD85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6003926"/>
            <a:ext cx="805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耶和华开他的眼目，他就看见满山有火车火马围绕以利沙。</a:t>
            </a:r>
            <a:r>
              <a:rPr lang="en-US" altLang="zh-CN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6:17)</a:t>
            </a:r>
            <a:endParaRPr lang="en-US" altLang="zh-TW" sz="20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1079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Assyria_SII">
            <a:extLst>
              <a:ext uri="{FF2B5EF4-FFF2-40B4-BE49-F238E27FC236}">
                <a16:creationId xmlns:a16="http://schemas.microsoft.com/office/drawing/2014/main" id="{010C756C-ACDD-4180-B6DD-AD7891BD3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1"/>
            <a:ext cx="8115300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931" name="Freeform 3">
            <a:extLst>
              <a:ext uri="{FF2B5EF4-FFF2-40B4-BE49-F238E27FC236}">
                <a16:creationId xmlns:a16="http://schemas.microsoft.com/office/drawing/2014/main" id="{E13527E4-75E0-44D8-B00A-838224DF5DD9}"/>
              </a:ext>
            </a:extLst>
          </p:cNvPr>
          <p:cNvSpPr>
            <a:spLocks/>
          </p:cNvSpPr>
          <p:nvPr/>
        </p:nvSpPr>
        <p:spPr bwMode="auto">
          <a:xfrm>
            <a:off x="4516439" y="3149601"/>
            <a:ext cx="369887" cy="428625"/>
          </a:xfrm>
          <a:custGeom>
            <a:avLst/>
            <a:gdLst>
              <a:gd name="T0" fmla="*/ 0 w 233"/>
              <a:gd name="T1" fmla="*/ 163 h 270"/>
              <a:gd name="T2" fmla="*/ 5 w 233"/>
              <a:gd name="T3" fmla="*/ 240 h 270"/>
              <a:gd name="T4" fmla="*/ 91 w 233"/>
              <a:gd name="T5" fmla="*/ 270 h 270"/>
              <a:gd name="T6" fmla="*/ 165 w 233"/>
              <a:gd name="T7" fmla="*/ 240 h 270"/>
              <a:gd name="T8" fmla="*/ 209 w 233"/>
              <a:gd name="T9" fmla="*/ 194 h 270"/>
              <a:gd name="T10" fmla="*/ 233 w 233"/>
              <a:gd name="T11" fmla="*/ 93 h 270"/>
              <a:gd name="T12" fmla="*/ 203 w 233"/>
              <a:gd name="T13" fmla="*/ 34 h 270"/>
              <a:gd name="T14" fmla="*/ 120 w 233"/>
              <a:gd name="T15" fmla="*/ 0 h 270"/>
              <a:gd name="T16" fmla="*/ 59 w 233"/>
              <a:gd name="T17" fmla="*/ 50 h 270"/>
              <a:gd name="T18" fmla="*/ 1 w 233"/>
              <a:gd name="T19" fmla="*/ 102 h 270"/>
              <a:gd name="T20" fmla="*/ 0 w 233"/>
              <a:gd name="T21" fmla="*/ 163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3" h="270">
                <a:moveTo>
                  <a:pt x="0" y="163"/>
                </a:moveTo>
                <a:lnTo>
                  <a:pt x="5" y="240"/>
                </a:lnTo>
                <a:lnTo>
                  <a:pt x="91" y="270"/>
                </a:lnTo>
                <a:lnTo>
                  <a:pt x="165" y="240"/>
                </a:lnTo>
                <a:lnTo>
                  <a:pt x="209" y="194"/>
                </a:lnTo>
                <a:lnTo>
                  <a:pt x="233" y="93"/>
                </a:lnTo>
                <a:lnTo>
                  <a:pt x="203" y="34"/>
                </a:lnTo>
                <a:lnTo>
                  <a:pt x="120" y="0"/>
                </a:lnTo>
                <a:lnTo>
                  <a:pt x="59" y="50"/>
                </a:lnTo>
                <a:lnTo>
                  <a:pt x="1" y="102"/>
                </a:lnTo>
                <a:lnTo>
                  <a:pt x="0" y="163"/>
                </a:lnTo>
                <a:close/>
              </a:path>
            </a:pathLst>
          </a:custGeom>
          <a:solidFill>
            <a:srgbClr val="CC99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932" name="Freeform 4">
            <a:extLst>
              <a:ext uri="{FF2B5EF4-FFF2-40B4-BE49-F238E27FC236}">
                <a16:creationId xmlns:a16="http://schemas.microsoft.com/office/drawing/2014/main" id="{FEBA8073-1328-4764-86D5-7D76034583B0}"/>
              </a:ext>
            </a:extLst>
          </p:cNvPr>
          <p:cNvSpPr>
            <a:spLocks/>
          </p:cNvSpPr>
          <p:nvPr/>
        </p:nvSpPr>
        <p:spPr bwMode="auto">
          <a:xfrm>
            <a:off x="4144964" y="2324100"/>
            <a:ext cx="1620837" cy="1989138"/>
          </a:xfrm>
          <a:custGeom>
            <a:avLst/>
            <a:gdLst>
              <a:gd name="T0" fmla="*/ 0 w 1021"/>
              <a:gd name="T1" fmla="*/ 1253 h 1253"/>
              <a:gd name="T2" fmla="*/ 35 w 1021"/>
              <a:gd name="T3" fmla="*/ 1058 h 1253"/>
              <a:gd name="T4" fmla="*/ 103 w 1021"/>
              <a:gd name="T5" fmla="*/ 853 h 1253"/>
              <a:gd name="T6" fmla="*/ 250 w 1021"/>
              <a:gd name="T7" fmla="*/ 658 h 1253"/>
              <a:gd name="T8" fmla="*/ 327 w 1021"/>
              <a:gd name="T9" fmla="*/ 491 h 1253"/>
              <a:gd name="T10" fmla="*/ 371 w 1021"/>
              <a:gd name="T11" fmla="*/ 360 h 1253"/>
              <a:gd name="T12" fmla="*/ 487 w 1021"/>
              <a:gd name="T13" fmla="*/ 293 h 1253"/>
              <a:gd name="T14" fmla="*/ 637 w 1021"/>
              <a:gd name="T15" fmla="*/ 290 h 1253"/>
              <a:gd name="T16" fmla="*/ 791 w 1021"/>
              <a:gd name="T17" fmla="*/ 245 h 1253"/>
              <a:gd name="T18" fmla="*/ 842 w 1021"/>
              <a:gd name="T19" fmla="*/ 130 h 1253"/>
              <a:gd name="T20" fmla="*/ 845 w 1021"/>
              <a:gd name="T21" fmla="*/ 53 h 1253"/>
              <a:gd name="T22" fmla="*/ 877 w 1021"/>
              <a:gd name="T23" fmla="*/ 5 h 1253"/>
              <a:gd name="T24" fmla="*/ 1021 w 1021"/>
              <a:gd name="T25" fmla="*/ 2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1" h="1253">
                <a:moveTo>
                  <a:pt x="0" y="1253"/>
                </a:moveTo>
                <a:cubicBezTo>
                  <a:pt x="9" y="1189"/>
                  <a:pt x="18" y="1125"/>
                  <a:pt x="35" y="1058"/>
                </a:cubicBezTo>
                <a:cubicBezTo>
                  <a:pt x="52" y="991"/>
                  <a:pt x="67" y="920"/>
                  <a:pt x="103" y="853"/>
                </a:cubicBezTo>
                <a:cubicBezTo>
                  <a:pt x="139" y="786"/>
                  <a:pt x="213" y="718"/>
                  <a:pt x="250" y="658"/>
                </a:cubicBezTo>
                <a:cubicBezTo>
                  <a:pt x="287" y="598"/>
                  <a:pt x="307" y="541"/>
                  <a:pt x="327" y="491"/>
                </a:cubicBezTo>
                <a:cubicBezTo>
                  <a:pt x="347" y="441"/>
                  <a:pt x="344" y="393"/>
                  <a:pt x="371" y="360"/>
                </a:cubicBezTo>
                <a:cubicBezTo>
                  <a:pt x="398" y="327"/>
                  <a:pt x="443" y="305"/>
                  <a:pt x="487" y="293"/>
                </a:cubicBezTo>
                <a:cubicBezTo>
                  <a:pt x="531" y="281"/>
                  <a:pt x="586" y="298"/>
                  <a:pt x="637" y="290"/>
                </a:cubicBezTo>
                <a:cubicBezTo>
                  <a:pt x="688" y="282"/>
                  <a:pt x="757" y="272"/>
                  <a:pt x="791" y="245"/>
                </a:cubicBezTo>
                <a:cubicBezTo>
                  <a:pt x="825" y="218"/>
                  <a:pt x="833" y="162"/>
                  <a:pt x="842" y="130"/>
                </a:cubicBezTo>
                <a:cubicBezTo>
                  <a:pt x="851" y="98"/>
                  <a:pt x="839" y="74"/>
                  <a:pt x="845" y="53"/>
                </a:cubicBezTo>
                <a:cubicBezTo>
                  <a:pt x="851" y="32"/>
                  <a:pt x="848" y="10"/>
                  <a:pt x="877" y="5"/>
                </a:cubicBezTo>
                <a:cubicBezTo>
                  <a:pt x="906" y="0"/>
                  <a:pt x="973" y="11"/>
                  <a:pt x="1021" y="24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933" name="Freeform 5">
            <a:extLst>
              <a:ext uri="{FF2B5EF4-FFF2-40B4-BE49-F238E27FC236}">
                <a16:creationId xmlns:a16="http://schemas.microsoft.com/office/drawing/2014/main" id="{3D55ECBA-364E-43D3-972E-DC7C910AA1CB}"/>
              </a:ext>
            </a:extLst>
          </p:cNvPr>
          <p:cNvSpPr>
            <a:spLocks/>
          </p:cNvSpPr>
          <p:nvPr/>
        </p:nvSpPr>
        <p:spPr bwMode="auto">
          <a:xfrm>
            <a:off x="4657726" y="3238501"/>
            <a:ext cx="2798763" cy="1058863"/>
          </a:xfrm>
          <a:custGeom>
            <a:avLst/>
            <a:gdLst>
              <a:gd name="T0" fmla="*/ 1763 w 1763"/>
              <a:gd name="T1" fmla="*/ 665 h 667"/>
              <a:gd name="T2" fmla="*/ 1691 w 1763"/>
              <a:gd name="T3" fmla="*/ 636 h 667"/>
              <a:gd name="T4" fmla="*/ 1590 w 1763"/>
              <a:gd name="T5" fmla="*/ 480 h 667"/>
              <a:gd name="T6" fmla="*/ 1405 w 1763"/>
              <a:gd name="T7" fmla="*/ 391 h 667"/>
              <a:gd name="T8" fmla="*/ 1261 w 1763"/>
              <a:gd name="T9" fmla="*/ 259 h 667"/>
              <a:gd name="T10" fmla="*/ 1112 w 1763"/>
              <a:gd name="T11" fmla="*/ 146 h 667"/>
              <a:gd name="T12" fmla="*/ 834 w 1763"/>
              <a:gd name="T13" fmla="*/ 46 h 667"/>
              <a:gd name="T14" fmla="*/ 155 w 1763"/>
              <a:gd name="T15" fmla="*/ 5 h 667"/>
              <a:gd name="T16" fmla="*/ 0 w 1763"/>
              <a:gd name="T17" fmla="*/ 16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3" h="667">
                <a:moveTo>
                  <a:pt x="1763" y="665"/>
                </a:moveTo>
                <a:cubicBezTo>
                  <a:pt x="1741" y="666"/>
                  <a:pt x="1720" y="667"/>
                  <a:pt x="1691" y="636"/>
                </a:cubicBezTo>
                <a:cubicBezTo>
                  <a:pt x="1662" y="605"/>
                  <a:pt x="1638" y="521"/>
                  <a:pt x="1590" y="480"/>
                </a:cubicBezTo>
                <a:cubicBezTo>
                  <a:pt x="1542" y="439"/>
                  <a:pt x="1460" y="428"/>
                  <a:pt x="1405" y="391"/>
                </a:cubicBezTo>
                <a:cubicBezTo>
                  <a:pt x="1350" y="354"/>
                  <a:pt x="1310" y="300"/>
                  <a:pt x="1261" y="259"/>
                </a:cubicBezTo>
                <a:cubicBezTo>
                  <a:pt x="1212" y="218"/>
                  <a:pt x="1183" y="181"/>
                  <a:pt x="1112" y="146"/>
                </a:cubicBezTo>
                <a:cubicBezTo>
                  <a:pt x="1041" y="111"/>
                  <a:pt x="993" y="69"/>
                  <a:pt x="834" y="46"/>
                </a:cubicBezTo>
                <a:cubicBezTo>
                  <a:pt x="675" y="23"/>
                  <a:pt x="294" y="10"/>
                  <a:pt x="155" y="5"/>
                </a:cubicBezTo>
                <a:cubicBezTo>
                  <a:pt x="16" y="0"/>
                  <a:pt x="32" y="14"/>
                  <a:pt x="0" y="16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934" name="Freeform 6">
            <a:extLst>
              <a:ext uri="{FF2B5EF4-FFF2-40B4-BE49-F238E27FC236}">
                <a16:creationId xmlns:a16="http://schemas.microsoft.com/office/drawing/2014/main" id="{2012073D-327D-497B-BE18-476923A8D482}"/>
              </a:ext>
            </a:extLst>
          </p:cNvPr>
          <p:cNvSpPr>
            <a:spLocks/>
          </p:cNvSpPr>
          <p:nvPr/>
        </p:nvSpPr>
        <p:spPr bwMode="auto">
          <a:xfrm>
            <a:off x="6943725" y="2484439"/>
            <a:ext cx="1905000" cy="695325"/>
          </a:xfrm>
          <a:custGeom>
            <a:avLst/>
            <a:gdLst>
              <a:gd name="T0" fmla="*/ 0 w 1200"/>
              <a:gd name="T1" fmla="*/ 0 h 438"/>
              <a:gd name="T2" fmla="*/ 55 w 1200"/>
              <a:gd name="T3" fmla="*/ 93 h 438"/>
              <a:gd name="T4" fmla="*/ 148 w 1200"/>
              <a:gd name="T5" fmla="*/ 262 h 438"/>
              <a:gd name="T6" fmla="*/ 375 w 1200"/>
              <a:gd name="T7" fmla="*/ 355 h 438"/>
              <a:gd name="T8" fmla="*/ 759 w 1200"/>
              <a:gd name="T9" fmla="*/ 409 h 438"/>
              <a:gd name="T10" fmla="*/ 1200 w 1200"/>
              <a:gd name="T11" fmla="*/ 438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0" h="438">
                <a:moveTo>
                  <a:pt x="0" y="0"/>
                </a:moveTo>
                <a:cubicBezTo>
                  <a:pt x="15" y="24"/>
                  <a:pt x="30" y="49"/>
                  <a:pt x="55" y="93"/>
                </a:cubicBezTo>
                <a:cubicBezTo>
                  <a:pt x="80" y="137"/>
                  <a:pt x="95" y="218"/>
                  <a:pt x="148" y="262"/>
                </a:cubicBezTo>
                <a:cubicBezTo>
                  <a:pt x="201" y="306"/>
                  <a:pt x="273" y="331"/>
                  <a:pt x="375" y="355"/>
                </a:cubicBezTo>
                <a:cubicBezTo>
                  <a:pt x="477" y="379"/>
                  <a:pt x="622" y="395"/>
                  <a:pt x="759" y="409"/>
                </a:cubicBezTo>
                <a:cubicBezTo>
                  <a:pt x="896" y="423"/>
                  <a:pt x="1101" y="436"/>
                  <a:pt x="1200" y="438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935" name="Freeform 7">
            <a:extLst>
              <a:ext uri="{FF2B5EF4-FFF2-40B4-BE49-F238E27FC236}">
                <a16:creationId xmlns:a16="http://schemas.microsoft.com/office/drawing/2014/main" id="{4F9EAFD3-8C4C-4F69-970D-4CA7EB9AB698}"/>
              </a:ext>
            </a:extLst>
          </p:cNvPr>
          <p:cNvSpPr>
            <a:spLocks/>
          </p:cNvSpPr>
          <p:nvPr/>
        </p:nvSpPr>
        <p:spPr bwMode="auto">
          <a:xfrm>
            <a:off x="5867400" y="2341563"/>
            <a:ext cx="985838" cy="158750"/>
          </a:xfrm>
          <a:custGeom>
            <a:avLst/>
            <a:gdLst>
              <a:gd name="T0" fmla="*/ 0 w 621"/>
              <a:gd name="T1" fmla="*/ 16 h 100"/>
              <a:gd name="T2" fmla="*/ 109 w 621"/>
              <a:gd name="T3" fmla="*/ 87 h 100"/>
              <a:gd name="T4" fmla="*/ 195 w 621"/>
              <a:gd name="T5" fmla="*/ 87 h 100"/>
              <a:gd name="T6" fmla="*/ 310 w 621"/>
              <a:gd name="T7" fmla="*/ 10 h 100"/>
              <a:gd name="T8" fmla="*/ 499 w 621"/>
              <a:gd name="T9" fmla="*/ 26 h 100"/>
              <a:gd name="T10" fmla="*/ 621 w 621"/>
              <a:gd name="T11" fmla="*/ 61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21" h="100">
                <a:moveTo>
                  <a:pt x="0" y="16"/>
                </a:moveTo>
                <a:cubicBezTo>
                  <a:pt x="38" y="45"/>
                  <a:pt x="77" y="75"/>
                  <a:pt x="109" y="87"/>
                </a:cubicBezTo>
                <a:cubicBezTo>
                  <a:pt x="141" y="99"/>
                  <a:pt x="161" y="100"/>
                  <a:pt x="195" y="87"/>
                </a:cubicBezTo>
                <a:cubicBezTo>
                  <a:pt x="229" y="74"/>
                  <a:pt x="259" y="20"/>
                  <a:pt x="310" y="10"/>
                </a:cubicBezTo>
                <a:cubicBezTo>
                  <a:pt x="361" y="0"/>
                  <a:pt x="447" y="18"/>
                  <a:pt x="499" y="26"/>
                </a:cubicBezTo>
                <a:cubicBezTo>
                  <a:pt x="551" y="34"/>
                  <a:pt x="558" y="35"/>
                  <a:pt x="621" y="61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936" name="AutoShape 8">
            <a:extLst>
              <a:ext uri="{FF2B5EF4-FFF2-40B4-BE49-F238E27FC236}">
                <a16:creationId xmlns:a16="http://schemas.microsoft.com/office/drawing/2014/main" id="{19F2FA2D-422B-4FD7-9E4B-56638CCBD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4138" y="2962275"/>
            <a:ext cx="804862" cy="381000"/>
          </a:xfrm>
          <a:prstGeom prst="wedgeRectCallout">
            <a:avLst>
              <a:gd name="adj1" fmla="val 1676"/>
              <a:gd name="adj2" fmla="val -135833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尼尼微</a:t>
            </a:r>
          </a:p>
        </p:txBody>
      </p:sp>
      <p:sp>
        <p:nvSpPr>
          <p:cNvPr id="124937" name="Oval 9">
            <a:extLst>
              <a:ext uri="{FF2B5EF4-FFF2-40B4-BE49-F238E27FC236}">
                <a16:creationId xmlns:a16="http://schemas.microsoft.com/office/drawing/2014/main" id="{FD034C01-A722-45DC-894E-6B117BAA5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517775"/>
            <a:ext cx="109538" cy="1095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8" name="AutoShape 10">
            <a:extLst>
              <a:ext uri="{FF2B5EF4-FFF2-40B4-BE49-F238E27FC236}">
                <a16:creationId xmlns:a16="http://schemas.microsoft.com/office/drawing/2014/main" id="{76ACDFA5-0AC5-481B-9BDF-2DD791BF1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1" y="4205288"/>
            <a:ext cx="1006475" cy="381000"/>
          </a:xfrm>
          <a:prstGeom prst="wedgeRectCallout">
            <a:avLst>
              <a:gd name="adj1" fmla="val 75866"/>
              <a:gd name="adj2" fmla="val -15833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撒玛利亚</a:t>
            </a:r>
          </a:p>
        </p:txBody>
      </p:sp>
      <p:sp>
        <p:nvSpPr>
          <p:cNvPr id="124939" name="Oval 11">
            <a:extLst>
              <a:ext uri="{FF2B5EF4-FFF2-40B4-BE49-F238E27FC236}">
                <a16:creationId xmlns:a16="http://schemas.microsoft.com/office/drawing/2014/main" id="{6E7D5A8E-FD63-46DC-A2A9-67DD94565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4278314"/>
            <a:ext cx="109538" cy="1095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0" name="AutoShape 12">
            <a:extLst>
              <a:ext uri="{FF2B5EF4-FFF2-40B4-BE49-F238E27FC236}">
                <a16:creationId xmlns:a16="http://schemas.microsoft.com/office/drawing/2014/main" id="{516A2493-7D5B-4C92-B2B3-DE3267B84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414" y="1800225"/>
            <a:ext cx="644525" cy="381000"/>
          </a:xfrm>
          <a:prstGeom prst="wedgeRectCallout">
            <a:avLst>
              <a:gd name="adj1" fmla="val 12315"/>
              <a:gd name="adj2" fmla="val 841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歌散</a:t>
            </a:r>
          </a:p>
        </p:txBody>
      </p:sp>
      <p:sp>
        <p:nvSpPr>
          <p:cNvPr id="124941" name="Oval 13">
            <a:extLst>
              <a:ext uri="{FF2B5EF4-FFF2-40B4-BE49-F238E27FC236}">
                <a16:creationId xmlns:a16="http://schemas.microsoft.com/office/drawing/2014/main" id="{E5AAAAF0-8269-42CD-9BA7-7AA5A2463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664" y="2333626"/>
            <a:ext cx="92075" cy="92075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2" name="AutoShape 14">
            <a:extLst>
              <a:ext uri="{FF2B5EF4-FFF2-40B4-BE49-F238E27FC236}">
                <a16:creationId xmlns:a16="http://schemas.microsoft.com/office/drawing/2014/main" id="{481C67B8-C455-4E7E-8587-EF59E0E15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2864" y="1857375"/>
            <a:ext cx="644525" cy="381000"/>
          </a:xfrm>
          <a:prstGeom prst="wedgeRectCallout">
            <a:avLst>
              <a:gd name="adj1" fmla="val 28819"/>
              <a:gd name="adj2" fmla="val 950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哈腊</a:t>
            </a:r>
          </a:p>
        </p:txBody>
      </p:sp>
      <p:sp>
        <p:nvSpPr>
          <p:cNvPr id="124943" name="Oval 15">
            <a:extLst>
              <a:ext uri="{FF2B5EF4-FFF2-40B4-BE49-F238E27FC236}">
                <a16:creationId xmlns:a16="http://schemas.microsoft.com/office/drawing/2014/main" id="{3E8B0383-7116-46AE-A4E3-08BD2C528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5939" y="2430464"/>
            <a:ext cx="92075" cy="92075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4" name="AutoShape 16">
            <a:extLst>
              <a:ext uri="{FF2B5EF4-FFF2-40B4-BE49-F238E27FC236}">
                <a16:creationId xmlns:a16="http://schemas.microsoft.com/office/drawing/2014/main" id="{D1AC42D9-AF84-4178-9F36-6E4367DB1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2051" y="2190750"/>
            <a:ext cx="804863" cy="590550"/>
          </a:xfrm>
          <a:prstGeom prst="wedgeRectCallout">
            <a:avLst>
              <a:gd name="adj1" fmla="val -38167"/>
              <a:gd name="adj2" fmla="val 87366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玛代人的城邑</a:t>
            </a:r>
            <a:endParaRPr lang="zh-TW" altLang="en-US" sz="16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4945" name="AutoShape 17">
            <a:extLst>
              <a:ext uri="{FF2B5EF4-FFF2-40B4-BE49-F238E27FC236}">
                <a16:creationId xmlns:a16="http://schemas.microsoft.com/office/drawing/2014/main" id="{601AD13D-3C74-4C7E-A278-5480A95E1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214" y="3736975"/>
            <a:ext cx="644525" cy="381000"/>
          </a:xfrm>
          <a:prstGeom prst="wedgeRectCallout">
            <a:avLst>
              <a:gd name="adj1" fmla="val -55912"/>
              <a:gd name="adj2" fmla="val 87500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古他</a:t>
            </a:r>
          </a:p>
        </p:txBody>
      </p:sp>
      <p:sp>
        <p:nvSpPr>
          <p:cNvPr id="124946" name="Oval 18">
            <a:extLst>
              <a:ext uri="{FF2B5EF4-FFF2-40B4-BE49-F238E27FC236}">
                <a16:creationId xmlns:a16="http://schemas.microsoft.com/office/drawing/2014/main" id="{9088EAD5-6C85-4DBF-8027-A24867632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8864" y="4238626"/>
            <a:ext cx="92075" cy="92075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7" name="AutoShape 19">
            <a:extLst>
              <a:ext uri="{FF2B5EF4-FFF2-40B4-BE49-F238E27FC236}">
                <a16:creationId xmlns:a16="http://schemas.microsoft.com/office/drawing/2014/main" id="{B60C510C-8245-4C2D-AE45-E6EE15B03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388" y="4283075"/>
            <a:ext cx="804862" cy="381000"/>
          </a:xfrm>
          <a:prstGeom prst="wedgeRectCallout">
            <a:avLst>
              <a:gd name="adj1" fmla="val 75245"/>
              <a:gd name="adj2" fmla="val -47917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24948" name="Oval 20">
            <a:extLst>
              <a:ext uri="{FF2B5EF4-FFF2-40B4-BE49-F238E27FC236}">
                <a16:creationId xmlns:a16="http://schemas.microsoft.com/office/drawing/2014/main" id="{2A2BA6DB-7467-49DB-B787-F06B12047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450" y="4202114"/>
            <a:ext cx="109538" cy="1095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9" name="AutoShape 21">
            <a:extLst>
              <a:ext uri="{FF2B5EF4-FFF2-40B4-BE49-F238E27FC236}">
                <a16:creationId xmlns:a16="http://schemas.microsoft.com/office/drawing/2014/main" id="{23E5F1B7-6534-4700-8C61-1F4254FFB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3176" y="2832100"/>
            <a:ext cx="644525" cy="381000"/>
          </a:xfrm>
          <a:prstGeom prst="wedgeRectCallout">
            <a:avLst>
              <a:gd name="adj1" fmla="val 66505"/>
              <a:gd name="adj2" fmla="val 33333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哈马</a:t>
            </a:r>
          </a:p>
        </p:txBody>
      </p:sp>
      <p:sp>
        <p:nvSpPr>
          <p:cNvPr id="124950" name="AutoShape 22">
            <a:extLst>
              <a:ext uri="{FF2B5EF4-FFF2-40B4-BE49-F238E27FC236}">
                <a16:creationId xmlns:a16="http://schemas.microsoft.com/office/drawing/2014/main" id="{79EE7889-C88F-4E9D-BF18-D601E57EE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3938" y="3698875"/>
            <a:ext cx="1028700" cy="381000"/>
          </a:xfrm>
          <a:prstGeom prst="wedgeRectCallout">
            <a:avLst>
              <a:gd name="adj1" fmla="val -57718"/>
              <a:gd name="adj2" fmla="val -116250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西法瓦音</a:t>
            </a:r>
          </a:p>
        </p:txBody>
      </p:sp>
      <p:sp>
        <p:nvSpPr>
          <p:cNvPr id="124951" name="Freeform 23">
            <a:extLst>
              <a:ext uri="{FF2B5EF4-FFF2-40B4-BE49-F238E27FC236}">
                <a16:creationId xmlns:a16="http://schemas.microsoft.com/office/drawing/2014/main" id="{825523D0-728E-4FE7-A90E-3CA3C24F5E8C}"/>
              </a:ext>
            </a:extLst>
          </p:cNvPr>
          <p:cNvSpPr>
            <a:spLocks/>
          </p:cNvSpPr>
          <p:nvPr/>
        </p:nvSpPr>
        <p:spPr bwMode="auto">
          <a:xfrm>
            <a:off x="4164013" y="3268663"/>
            <a:ext cx="488950" cy="995362"/>
          </a:xfrm>
          <a:custGeom>
            <a:avLst/>
            <a:gdLst>
              <a:gd name="T0" fmla="*/ 308 w 308"/>
              <a:gd name="T1" fmla="*/ 0 h 627"/>
              <a:gd name="T2" fmla="*/ 249 w 308"/>
              <a:gd name="T3" fmla="*/ 48 h 627"/>
              <a:gd name="T4" fmla="*/ 192 w 308"/>
              <a:gd name="T5" fmla="*/ 125 h 627"/>
              <a:gd name="T6" fmla="*/ 99 w 308"/>
              <a:gd name="T7" fmla="*/ 243 h 627"/>
              <a:gd name="T8" fmla="*/ 22 w 308"/>
              <a:gd name="T9" fmla="*/ 475 h 627"/>
              <a:gd name="T10" fmla="*/ 0 w 308"/>
              <a:gd name="T11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8" h="627">
                <a:moveTo>
                  <a:pt x="308" y="0"/>
                </a:moveTo>
                <a:cubicBezTo>
                  <a:pt x="298" y="8"/>
                  <a:pt x="268" y="27"/>
                  <a:pt x="249" y="48"/>
                </a:cubicBezTo>
                <a:cubicBezTo>
                  <a:pt x="230" y="69"/>
                  <a:pt x="217" y="93"/>
                  <a:pt x="192" y="125"/>
                </a:cubicBezTo>
                <a:cubicBezTo>
                  <a:pt x="167" y="157"/>
                  <a:pt x="127" y="185"/>
                  <a:pt x="99" y="243"/>
                </a:cubicBezTo>
                <a:cubicBezTo>
                  <a:pt x="71" y="301"/>
                  <a:pt x="38" y="411"/>
                  <a:pt x="22" y="475"/>
                </a:cubicBezTo>
                <a:cubicBezTo>
                  <a:pt x="6" y="539"/>
                  <a:pt x="6" y="547"/>
                  <a:pt x="0" y="627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952" name="Oval 24">
            <a:extLst>
              <a:ext uri="{FF2B5EF4-FFF2-40B4-BE49-F238E27FC236}">
                <a16:creationId xmlns:a16="http://schemas.microsoft.com/office/drawing/2014/main" id="{D488667F-CDCE-43F4-B716-94E4B565F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351" y="3127376"/>
            <a:ext cx="92075" cy="92075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53" name="Text Box 25" descr="Papyrus">
            <a:extLst>
              <a:ext uri="{FF2B5EF4-FFF2-40B4-BE49-F238E27FC236}">
                <a16:creationId xmlns:a16="http://schemas.microsoft.com/office/drawing/2014/main" id="{20C1A4A8-75DA-4018-8BE2-97BC1CD04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5664" y="103189"/>
            <a:ext cx="3775393" cy="52322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北国十支派被掳至亚述</a:t>
            </a:r>
            <a:endParaRPr lang="zh-TW" altLang="en-US" sz="28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4954" name="AutoShape 26">
            <a:extLst>
              <a:ext uri="{FF2B5EF4-FFF2-40B4-BE49-F238E27FC236}">
                <a16:creationId xmlns:a16="http://schemas.microsoft.com/office/drawing/2014/main" id="{BD5C77F0-4BEF-4CA2-86EE-0B04880E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1" y="2809875"/>
            <a:ext cx="804863" cy="381000"/>
          </a:xfrm>
          <a:prstGeom prst="wedgeRectCallout">
            <a:avLst>
              <a:gd name="adj1" fmla="val 83926"/>
              <a:gd name="adj2" fmla="val -50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哈博河</a:t>
            </a:r>
          </a:p>
        </p:txBody>
      </p:sp>
      <p:sp>
        <p:nvSpPr>
          <p:cNvPr id="124955" name="Text Box 27">
            <a:extLst>
              <a:ext uri="{FF2B5EF4-FFF2-40B4-BE49-F238E27FC236}">
                <a16:creationId xmlns:a16="http://schemas.microsoft.com/office/drawing/2014/main" id="{D5BFD37C-B311-4672-AFB1-675A643B8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6270050"/>
            <a:ext cx="8115300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撒珥根二世</a:t>
            </a:r>
            <a:r>
              <a:rPr lang="en-US" altLang="zh-CN" sz="3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(722-705BC)</a:t>
            </a:r>
            <a:r>
              <a:rPr lang="zh-CN" altLang="en-US" sz="3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时的亚述帝国</a:t>
            </a:r>
            <a:endParaRPr lang="zh-TW" altLang="en-US" sz="3200" dirty="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4956" name="Text Box 28" descr="Walnut">
            <a:extLst>
              <a:ext uri="{FF2B5EF4-FFF2-40B4-BE49-F238E27FC236}">
                <a16:creationId xmlns:a16="http://schemas.microsoft.com/office/drawing/2014/main" id="{2730C26E-9CC8-4C7B-B147-AA7246869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9" y="5309355"/>
            <a:ext cx="11978640" cy="105779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亚述的迁徙政策，使两河流域和地中海之间大部分国家所惯用的亚兰语，成为西亚的通用语言，此情形维持了数世纪之久</a:t>
            </a:r>
            <a:r>
              <a:rPr lang="zh-CN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139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20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20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0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1000"/>
                                        <p:tgtEl>
                                          <p:spTgt spid="124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6" grpId="0" animBg="1"/>
      <p:bldP spid="124938" grpId="0" animBg="1"/>
      <p:bldP spid="124940" grpId="0" animBg="1"/>
      <p:bldP spid="124942" grpId="0" animBg="1"/>
      <p:bldP spid="124944" grpId="0" animBg="1"/>
      <p:bldP spid="124945" grpId="0" animBg="1"/>
      <p:bldP spid="124947" grpId="0" animBg="1"/>
      <p:bldP spid="124949" grpId="0" animBg="1"/>
      <p:bldP spid="124950" grpId="0" animBg="1"/>
      <p:bldP spid="124954" grpId="0" animBg="1"/>
      <p:bldP spid="12495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08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31"/>
          <a:stretch/>
        </p:blipFill>
        <p:spPr bwMode="auto">
          <a:xfrm>
            <a:off x="159653" y="9525"/>
            <a:ext cx="11965403" cy="6848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435" name="AutoShape 3"/>
          <p:cNvSpPr>
            <a:spLocks noChangeArrowheads="1"/>
          </p:cNvSpPr>
          <p:nvPr/>
        </p:nvSpPr>
        <p:spPr bwMode="auto">
          <a:xfrm>
            <a:off x="7165037" y="5823960"/>
            <a:ext cx="1494559" cy="381000"/>
          </a:xfrm>
          <a:prstGeom prst="wedgeRectCallout">
            <a:avLst>
              <a:gd name="adj1" fmla="val 44199"/>
              <a:gd name="adj2" fmla="val -1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400" dirty="0">
                <a:ea typeface="SimHei" panose="02010609060101010101" pitchFamily="49" charset="-122"/>
              </a:rPr>
              <a:t>迦巴鲁河</a:t>
            </a:r>
          </a:p>
        </p:txBody>
      </p:sp>
      <p:sp>
        <p:nvSpPr>
          <p:cNvPr id="146436" name="AutoShape 4"/>
          <p:cNvSpPr>
            <a:spLocks noChangeArrowheads="1"/>
          </p:cNvSpPr>
          <p:nvPr/>
        </p:nvSpPr>
        <p:spPr bwMode="auto">
          <a:xfrm>
            <a:off x="8102240" y="3985347"/>
            <a:ext cx="1341148" cy="381000"/>
          </a:xfrm>
          <a:prstGeom prst="wedgeRectCallout">
            <a:avLst>
              <a:gd name="adj1" fmla="val -43750"/>
              <a:gd name="adj2" fmla="val 161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800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341744" y="9525"/>
            <a:ext cx="4433455" cy="5899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dirty="0">
                <a:solidFill>
                  <a:srgbClr val="FF0000"/>
                </a:solidFill>
                <a:ea typeface="SimHei" panose="02010609060101010101" pitchFamily="49" charset="-122"/>
              </a:rPr>
              <a:t>犹大人被掳巴比伦</a:t>
            </a:r>
            <a:endParaRPr lang="zh-TW" altLang="en-US" sz="4400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907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animBg="1"/>
      <p:bldP spid="146436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3080</Words>
  <Application>Microsoft Office PowerPoint</Application>
  <PresentationFormat>Widescreen</PresentationFormat>
  <Paragraphs>631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新細明體</vt:lpstr>
      <vt:lpstr>SimSun</vt:lpstr>
      <vt:lpstr>SimHei</vt:lpstr>
      <vt:lpstr>Arial</vt:lpstr>
      <vt:lpstr>Calibri</vt:lpstr>
      <vt:lpstr>Calibri Light</vt:lpstr>
      <vt:lpstr>Times New Roman</vt:lpstr>
      <vt:lpstr>Wingdings</vt:lpstr>
      <vt:lpstr>1_Office Theme</vt:lpstr>
      <vt:lpstr>圣经概論 13</vt:lpstr>
      <vt:lpstr>摩西五經綜覽</vt:lpstr>
      <vt:lpstr>歷史書</vt:lpstr>
      <vt:lpstr>PowerPoint Presentation</vt:lpstr>
      <vt:lpstr>PowerPoint Presentation</vt:lpstr>
      <vt:lpstr>列王紀上下</vt:lpstr>
      <vt:lpstr>PowerPoint Presentation</vt:lpstr>
      <vt:lpstr>所罗门求智慧</vt:lpstr>
      <vt:lpstr>PowerPoint Presentation</vt:lpstr>
      <vt:lpstr>PowerPoint Presentation</vt:lpstr>
      <vt:lpstr>PowerPoint Presentation</vt:lpstr>
      <vt:lpstr>PowerPoint Presentation</vt:lpstr>
      <vt:lpstr>所罗门年老的时候，他的妃嫔诱惑他的心去随从别神，不效法他父亲大卫，诚诚实实地顺服耶和华他的神。因为所罗门随从西顿人的女神亚斯他录，和亚扪人可憎的神米勒公。所罗门行耶和华眼中看为恶的事，不效法他父亲大卫专心顺从耶和华。(王上11:4-6)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南北朝的比較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12</dc:title>
  <dc:creator>Kao, Race L.</dc:creator>
  <cp:lastModifiedBy>Shunbin Ning</cp:lastModifiedBy>
  <cp:revision>51</cp:revision>
  <dcterms:created xsi:type="dcterms:W3CDTF">2018-05-07T12:39:20Z</dcterms:created>
  <dcterms:modified xsi:type="dcterms:W3CDTF">2018-05-08T23:01:27Z</dcterms:modified>
</cp:coreProperties>
</file>