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7" r:id="rId2"/>
    <p:sldId id="258" r:id="rId3"/>
    <p:sldId id="259" r:id="rId4"/>
    <p:sldId id="261" r:id="rId5"/>
    <p:sldId id="260" r:id="rId6"/>
    <p:sldId id="264" r:id="rId7"/>
    <p:sldId id="256" r:id="rId8"/>
    <p:sldId id="262" r:id="rId9"/>
    <p:sldId id="279" r:id="rId10"/>
    <p:sldId id="280" r:id="rId11"/>
    <p:sldId id="281" r:id="rId12"/>
    <p:sldId id="265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328" r:id="rId21"/>
    <p:sldId id="336" r:id="rId22"/>
    <p:sldId id="337" r:id="rId23"/>
    <p:sldId id="338" r:id="rId24"/>
    <p:sldId id="266" r:id="rId25"/>
    <p:sldId id="339" r:id="rId26"/>
    <p:sldId id="267" r:id="rId27"/>
    <p:sldId id="268" r:id="rId28"/>
    <p:sldId id="269" r:id="rId29"/>
    <p:sldId id="270" r:id="rId30"/>
    <p:sldId id="271" r:id="rId31"/>
    <p:sldId id="272" r:id="rId32"/>
    <p:sldId id="275" r:id="rId33"/>
    <p:sldId id="276" r:id="rId34"/>
    <p:sldId id="278" r:id="rId3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4" autoAdjust="0"/>
    <p:restoredTop sz="94660"/>
  </p:normalViewPr>
  <p:slideViewPr>
    <p:cSldViewPr snapToGrid="0">
      <p:cViewPr varScale="1">
        <p:scale>
          <a:sx n="83" d="100"/>
          <a:sy n="83" d="100"/>
        </p:scale>
        <p:origin x="5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51FA1AF-3602-4F6A-8C1F-9B04D58A49DF}" type="datetimeFigureOut">
              <a:rPr lang="en-US" smtClean="0"/>
              <a:t>05/15/2018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2E1AF9D-F025-4721-99A2-0A6A71B04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370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D00528-D3E8-4A92-86A0-3E36A4ED4210}" type="slidenum">
              <a:rPr lang="zh-TW" altLang="en-US"/>
              <a:pPr/>
              <a:t>5</a:t>
            </a:fld>
            <a:endParaRPr lang="en-US" altLang="zh-TW"/>
          </a:p>
        </p:txBody>
      </p:sp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3581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139A55-BAD8-4A51-BBCA-3A59AEDB3AA5}" type="slidenum">
              <a:rPr lang="en-CA" altLang="en-US"/>
              <a:pPr/>
              <a:t>19</a:t>
            </a:fld>
            <a:endParaRPr lang="en-CA" altLang="en-US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079791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836C9A-60F8-4424-A690-05D1385E3745}" type="slidenum">
              <a:rPr lang="en-CA" altLang="en-US"/>
              <a:pPr/>
              <a:t>21</a:t>
            </a:fld>
            <a:endParaRPr lang="en-CA" alt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736666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69EC5-539C-4F19-8A2C-DA2DEF6ED934}" type="slidenum">
              <a:rPr lang="en-CA" altLang="en-US"/>
              <a:pPr/>
              <a:t>22</a:t>
            </a:fld>
            <a:endParaRPr lang="en-CA" altLang="en-U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4139988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0AED-265D-48D6-AE84-BAA597027F52}" type="datetimeFigureOut">
              <a:rPr lang="en-US" smtClean="0"/>
              <a:t>05/15/2018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C9AF-7433-41E8-A475-5BF1B1B18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209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0AED-265D-48D6-AE84-BAA597027F52}" type="datetimeFigureOut">
              <a:rPr lang="en-US" smtClean="0"/>
              <a:t>05/15/2018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C9AF-7433-41E8-A475-5BF1B1B18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50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0AED-265D-48D6-AE84-BAA597027F52}" type="datetimeFigureOut">
              <a:rPr lang="en-US" smtClean="0"/>
              <a:t>05/15/2018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C9AF-7433-41E8-A475-5BF1B1B18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80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0AED-265D-48D6-AE84-BAA597027F52}" type="datetimeFigureOut">
              <a:rPr lang="en-US" smtClean="0"/>
              <a:t>05/15/2018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C9AF-7433-41E8-A475-5BF1B1B18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034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0AED-265D-48D6-AE84-BAA597027F52}" type="datetimeFigureOut">
              <a:rPr lang="en-US" smtClean="0"/>
              <a:t>05/15/2018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C9AF-7433-41E8-A475-5BF1B1B18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93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0AED-265D-48D6-AE84-BAA597027F52}" type="datetimeFigureOut">
              <a:rPr lang="en-US" smtClean="0"/>
              <a:t>05/15/2018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C9AF-7433-41E8-A475-5BF1B1B18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843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0AED-265D-48D6-AE84-BAA597027F52}" type="datetimeFigureOut">
              <a:rPr lang="en-US" smtClean="0"/>
              <a:t>05/15/2018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C9AF-7433-41E8-A475-5BF1B1B18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903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0AED-265D-48D6-AE84-BAA597027F52}" type="datetimeFigureOut">
              <a:rPr lang="en-US" smtClean="0"/>
              <a:t>05/15/2018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C9AF-7433-41E8-A475-5BF1B1B18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78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0AED-265D-48D6-AE84-BAA597027F52}" type="datetimeFigureOut">
              <a:rPr lang="en-US" smtClean="0"/>
              <a:t>05/15/2018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C9AF-7433-41E8-A475-5BF1B1B18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559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0AED-265D-48D6-AE84-BAA597027F52}" type="datetimeFigureOut">
              <a:rPr lang="en-US" smtClean="0"/>
              <a:t>05/15/2018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C9AF-7433-41E8-A475-5BF1B1B18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299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0AED-265D-48D6-AE84-BAA597027F52}" type="datetimeFigureOut">
              <a:rPr lang="en-US" smtClean="0"/>
              <a:t>05/15/2018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C9AF-7433-41E8-A475-5BF1B1B18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23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B0AED-265D-48D6-AE84-BAA597027F52}" type="datetimeFigureOut">
              <a:rPr lang="en-US" smtClean="0"/>
              <a:t>05/15/2018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3C9AF-7433-41E8-A475-5BF1B1B18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5822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6.jpeg"/><Relationship Id="rId9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424216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17815-BF4B-430D-B422-DB0416952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615"/>
            <a:ext cx="10515600" cy="113347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摩西五經綜覽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644E22C-6DD1-47BE-8EBB-940864073FF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" y="1610553"/>
          <a:ext cx="12191998" cy="52502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2749">
                  <a:extLst>
                    <a:ext uri="{9D8B030D-6E8A-4147-A177-3AD203B41FA5}">
                      <a16:colId xmlns:a16="http://schemas.microsoft.com/office/drawing/2014/main" val="406308617"/>
                    </a:ext>
                  </a:extLst>
                </a:gridCol>
                <a:gridCol w="2214242">
                  <a:extLst>
                    <a:ext uri="{9D8B030D-6E8A-4147-A177-3AD203B41FA5}">
                      <a16:colId xmlns:a16="http://schemas.microsoft.com/office/drawing/2014/main" val="1842726193"/>
                    </a:ext>
                  </a:extLst>
                </a:gridCol>
                <a:gridCol w="2217087">
                  <a:extLst>
                    <a:ext uri="{9D8B030D-6E8A-4147-A177-3AD203B41FA5}">
                      <a16:colId xmlns:a16="http://schemas.microsoft.com/office/drawing/2014/main" val="279966530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261175935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166718200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3797316154"/>
                    </a:ext>
                  </a:extLst>
                </a:gridCol>
              </a:tblGrid>
              <a:tr h="59282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創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世記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出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埃及記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利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未記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民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數記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申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命記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55524"/>
                  </a:ext>
                </a:extLst>
              </a:tr>
              <a:tr h="11856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地點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摩押的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平原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摩押的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平原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28054916"/>
                  </a:ext>
                </a:extLst>
              </a:tr>
              <a:tr h="13153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目的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救贖的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地位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國度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標准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失敗之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經過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4000" b="1" i="0" u="none" strike="noStrike" kern="1200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常</a:t>
                      </a: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記的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訓誨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25139"/>
                  </a:ext>
                </a:extLst>
              </a:tr>
              <a:tr h="11334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主旨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萬物之始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脫離捆綁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聖潔事奉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失敗的路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4000" b="1" i="0" u="none" strike="noStrike" kern="1200" baseline="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重</a:t>
                      </a: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申訓誨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894627"/>
                  </a:ext>
                </a:extLst>
              </a:tr>
              <a:tr h="5928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鑰意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敗壞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救贖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事奉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聖程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盼望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101803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9395954-6F76-4A96-9EE5-AF9D3B099B0B}"/>
              </a:ext>
            </a:extLst>
          </p:cNvPr>
          <p:cNvCxnSpPr/>
          <p:nvPr/>
        </p:nvCxnSpPr>
        <p:spPr>
          <a:xfrm>
            <a:off x="1560443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7A518C0-94D2-41A8-ACDB-5A9C5F61FA8A}"/>
              </a:ext>
            </a:extLst>
          </p:cNvPr>
          <p:cNvCxnSpPr/>
          <p:nvPr/>
        </p:nvCxnSpPr>
        <p:spPr>
          <a:xfrm>
            <a:off x="3780182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E48E649-E7FA-4A48-B40D-C8EF57B95514}"/>
              </a:ext>
            </a:extLst>
          </p:cNvPr>
          <p:cNvCxnSpPr/>
          <p:nvPr/>
        </p:nvCxnSpPr>
        <p:spPr>
          <a:xfrm>
            <a:off x="5970104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3F498A-3066-45D2-923D-F4494E1B89BC}"/>
              </a:ext>
            </a:extLst>
          </p:cNvPr>
          <p:cNvCxnSpPr/>
          <p:nvPr/>
        </p:nvCxnSpPr>
        <p:spPr>
          <a:xfrm>
            <a:off x="8034130" y="1610553"/>
            <a:ext cx="0" cy="48405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FB42E3-8551-4CAA-BB13-50ED96A00B81}"/>
              </a:ext>
            </a:extLst>
          </p:cNvPr>
          <p:cNvCxnSpPr/>
          <p:nvPr/>
        </p:nvCxnSpPr>
        <p:spPr>
          <a:xfrm>
            <a:off x="8024191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C9CCCAA-84C3-43F4-AB21-86B5DAF23BF2}"/>
              </a:ext>
            </a:extLst>
          </p:cNvPr>
          <p:cNvCxnSpPr/>
          <p:nvPr/>
        </p:nvCxnSpPr>
        <p:spPr>
          <a:xfrm>
            <a:off x="10094843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252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ECAE1-74F2-4666-BAF0-5572DA492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14462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歷史書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C243930-DBB7-409A-9364-240C17391B3A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21974" y="1460404"/>
          <a:ext cx="11748051" cy="5205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6017">
                  <a:extLst>
                    <a:ext uri="{9D8B030D-6E8A-4147-A177-3AD203B41FA5}">
                      <a16:colId xmlns:a16="http://schemas.microsoft.com/office/drawing/2014/main" val="2039022349"/>
                    </a:ext>
                  </a:extLst>
                </a:gridCol>
                <a:gridCol w="3916017">
                  <a:extLst>
                    <a:ext uri="{9D8B030D-6E8A-4147-A177-3AD203B41FA5}">
                      <a16:colId xmlns:a16="http://schemas.microsoft.com/office/drawing/2014/main" val="1154561989"/>
                    </a:ext>
                  </a:extLst>
                </a:gridCol>
                <a:gridCol w="3916017">
                  <a:extLst>
                    <a:ext uri="{9D8B030D-6E8A-4147-A177-3AD203B41FA5}">
                      <a16:colId xmlns:a16="http://schemas.microsoft.com/office/drawing/2014/main" val="145680348"/>
                    </a:ext>
                  </a:extLst>
                </a:gridCol>
              </a:tblGrid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王國時期前之歷史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358498"/>
                  </a:ext>
                </a:extLst>
              </a:tr>
              <a:tr h="752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約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書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亞記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士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師 記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路 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得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記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70521203"/>
                  </a:ext>
                </a:extLst>
              </a:tr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王國時期之歷史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888578"/>
                  </a:ext>
                </a:extLst>
              </a:tr>
              <a:tr h="1196759"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撒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母耳記上,下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列</a:t>
                      </a:r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紀上,下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歷</a:t>
                      </a:r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代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志上,下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76341"/>
                  </a:ext>
                </a:extLst>
              </a:tr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國亡後歸回時期之歷史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165644"/>
                  </a:ext>
                </a:extLst>
              </a:tr>
              <a:tr h="752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以斯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拉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尼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希米記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斯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帖記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35350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5587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177006" y="2870200"/>
            <a:ext cx="11362324" cy="1016000"/>
            <a:chOff x="288" y="1680"/>
            <a:chExt cx="4896" cy="640"/>
          </a:xfrm>
        </p:grpSpPr>
        <p:pic>
          <p:nvPicPr>
            <p:cNvPr id="10243" name="Picture 3" descr="kings1b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680"/>
              <a:ext cx="4896" cy="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797" y="1877"/>
              <a:ext cx="23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亞撒</a:t>
              </a:r>
            </a:p>
          </p:txBody>
        </p:sp>
        <p:sp>
          <p:nvSpPr>
            <p:cNvPr id="10245" name="Text Box 5"/>
            <p:cNvSpPr txBox="1">
              <a:spLocks noChangeArrowheads="1"/>
            </p:cNvSpPr>
            <p:nvPr/>
          </p:nvSpPr>
          <p:spPr bwMode="auto">
            <a:xfrm>
              <a:off x="382" y="1880"/>
              <a:ext cx="32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羅波安</a:t>
              </a:r>
            </a:p>
          </p:txBody>
        </p:sp>
        <p:sp>
          <p:nvSpPr>
            <p:cNvPr id="10246" name="Text Box 6"/>
            <p:cNvSpPr txBox="1">
              <a:spLocks noChangeArrowheads="1"/>
            </p:cNvSpPr>
            <p:nvPr/>
          </p:nvSpPr>
          <p:spPr bwMode="auto">
            <a:xfrm>
              <a:off x="119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約沙法</a:t>
              </a:r>
            </a:p>
          </p:txBody>
        </p:sp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834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約阿施</a:t>
              </a:r>
            </a:p>
          </p:txBody>
        </p: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2613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烏西雅</a:t>
              </a:r>
            </a:p>
          </p:txBody>
        </p:sp>
        <p:sp>
          <p:nvSpPr>
            <p:cNvPr id="10249" name="Text Box 9"/>
            <p:cNvSpPr txBox="1">
              <a:spLocks noChangeArrowheads="1"/>
            </p:cNvSpPr>
            <p:nvPr/>
          </p:nvSpPr>
          <p:spPr bwMode="auto">
            <a:xfrm>
              <a:off x="3347" y="1862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希西家</a:t>
              </a:r>
            </a:p>
          </p:txBody>
        </p:sp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387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瑪拿西</a:t>
              </a:r>
            </a:p>
          </p:txBody>
        </p:sp>
        <p:sp>
          <p:nvSpPr>
            <p:cNvPr id="10251" name="Text Box 11"/>
            <p:cNvSpPr txBox="1">
              <a:spLocks noChangeArrowheads="1"/>
            </p:cNvSpPr>
            <p:nvPr/>
          </p:nvSpPr>
          <p:spPr bwMode="auto">
            <a:xfrm>
              <a:off x="4423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約西亞</a:t>
              </a:r>
            </a:p>
          </p:txBody>
        </p:sp>
      </p:grp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177006" y="35745"/>
            <a:ext cx="118872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北国共历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九朝</a:t>
            </a:r>
            <a:r>
              <a:rPr lang="ja-JP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十王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，无一好王。国祚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209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年，于</a:t>
            </a:r>
            <a:r>
              <a:rPr lang="en-US" altLang="zh-CN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722BC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亡于亚述，十支派被掳。</a:t>
            </a:r>
            <a:endParaRPr lang="zh-TW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52143" y="3460218"/>
            <a:ext cx="697627" cy="40011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南国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1415802" y="3126547"/>
            <a:ext cx="86995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chemeClr val="bg1"/>
                </a:solidFill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20247" y="4926663"/>
            <a:ext cx="1209475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南国</a:t>
            </a:r>
            <a:r>
              <a:rPr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一脉相传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，其间仅一度被一后篡位，其他共计</a:t>
            </a:r>
            <a:r>
              <a:rPr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十九王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，好坏参半。国祚</a:t>
            </a:r>
            <a: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</a:rPr>
              <a:t>345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年，于</a:t>
            </a:r>
            <a:r>
              <a:rPr lang="en-US" altLang="zh-CN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586BC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亡于巴比伦。</a:t>
            </a:r>
          </a:p>
          <a:p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南国首批被掳者</a:t>
            </a:r>
            <a: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</a:rPr>
              <a:t>(605BC)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，有部分在七十年后</a:t>
            </a:r>
            <a: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</a:rPr>
              <a:t>(536BC)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归回。</a:t>
            </a:r>
            <a:endParaRPr lang="zh-TW" altLang="en-US" sz="36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257" name="Line 17"/>
          <p:cNvSpPr>
            <a:spLocks noChangeShapeType="1"/>
          </p:cNvSpPr>
          <p:nvPr/>
        </p:nvSpPr>
        <p:spPr bwMode="auto">
          <a:xfrm flipH="1" flipV="1">
            <a:off x="838513" y="3458093"/>
            <a:ext cx="15875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8" name="Line 18"/>
          <p:cNvSpPr>
            <a:spLocks noChangeShapeType="1"/>
          </p:cNvSpPr>
          <p:nvPr/>
        </p:nvSpPr>
        <p:spPr bwMode="auto">
          <a:xfrm flipH="1" flipV="1">
            <a:off x="1618223" y="3419059"/>
            <a:ext cx="26988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 flipH="1" flipV="1">
            <a:off x="3370036" y="3406741"/>
            <a:ext cx="23813" cy="1873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620088" y="3624262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坏王</a:t>
            </a:r>
          </a:p>
        </p:txBody>
      </p: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1359912" y="3581400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好王</a:t>
            </a:r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3075885" y="3577879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篡位</a:t>
            </a:r>
          </a:p>
        </p:txBody>
      </p:sp>
      <p:grpSp>
        <p:nvGrpSpPr>
          <p:cNvPr id="10263" name="Group 23"/>
          <p:cNvGrpSpPr>
            <a:grpSpLocks/>
          </p:cNvGrpSpPr>
          <p:nvPr/>
        </p:nvGrpSpPr>
        <p:grpSpPr bwMode="auto">
          <a:xfrm>
            <a:off x="177006" y="1571625"/>
            <a:ext cx="11606522" cy="1397000"/>
            <a:chOff x="288" y="968"/>
            <a:chExt cx="4896" cy="880"/>
          </a:xfrm>
        </p:grpSpPr>
        <p:pic>
          <p:nvPicPr>
            <p:cNvPr id="10264" name="Picture 24" descr="kings1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968"/>
              <a:ext cx="4896" cy="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389" y="1505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</a:t>
              </a:r>
            </a:p>
          </p:txBody>
        </p:sp>
        <p:sp>
          <p:nvSpPr>
            <p:cNvPr id="10266" name="Text Box 26"/>
            <p:cNvSpPr txBox="1">
              <a:spLocks noChangeArrowheads="1"/>
            </p:cNvSpPr>
            <p:nvPr/>
          </p:nvSpPr>
          <p:spPr bwMode="auto">
            <a:xfrm>
              <a:off x="760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巴沙</a:t>
              </a:r>
            </a:p>
          </p:txBody>
        </p:sp>
        <p:sp>
          <p:nvSpPr>
            <p:cNvPr id="10267" name="Text Box 27"/>
            <p:cNvSpPr txBox="1">
              <a:spLocks noChangeArrowheads="1"/>
            </p:cNvSpPr>
            <p:nvPr/>
          </p:nvSpPr>
          <p:spPr bwMode="auto">
            <a:xfrm>
              <a:off x="1224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亞哈</a:t>
              </a:r>
            </a:p>
          </p:txBody>
        </p:sp>
        <p:sp>
          <p:nvSpPr>
            <p:cNvPr id="10268" name="Text Box 28"/>
            <p:cNvSpPr txBox="1">
              <a:spLocks noChangeArrowheads="1"/>
            </p:cNvSpPr>
            <p:nvPr/>
          </p:nvSpPr>
          <p:spPr bwMode="auto">
            <a:xfrm>
              <a:off x="1717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耶戶</a:t>
              </a:r>
            </a:p>
          </p:txBody>
        </p:sp>
        <p:sp>
          <p:nvSpPr>
            <p:cNvPr id="10269" name="Text Box 29"/>
            <p:cNvSpPr txBox="1">
              <a:spLocks noChangeArrowheads="1"/>
            </p:cNvSpPr>
            <p:nvPr/>
          </p:nvSpPr>
          <p:spPr bwMode="auto">
            <a:xfrm>
              <a:off x="2407" y="1505"/>
              <a:ext cx="45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耶羅波安二世</a:t>
              </a:r>
            </a:p>
          </p:txBody>
        </p:sp>
      </p:grp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177006" y="4558741"/>
            <a:ext cx="5536408" cy="1984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5713414" y="4564297"/>
            <a:ext cx="6301580" cy="204411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7416484" y="4125378"/>
            <a:ext cx="204575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东周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(770-221 BC)</a:t>
            </a: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1551872" y="4097923"/>
            <a:ext cx="21755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西周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(1046-771 BC)</a:t>
            </a:r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0" y="4127013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中国</a:t>
            </a: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97241" y="2019645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北国</a:t>
            </a: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8137378" y="2297669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chemeClr val="bg1"/>
                </a:solidFill>
                <a:ea typeface="SimHei" panose="02010609060101010101" pitchFamily="49" charset="-122"/>
              </a:rPr>
              <a:t>亚述</a:t>
            </a:r>
          </a:p>
        </p:txBody>
      </p:sp>
      <p:sp>
        <p:nvSpPr>
          <p:cNvPr id="10286" name="Text Box 46"/>
          <p:cNvSpPr txBox="1">
            <a:spLocks noChangeArrowheads="1"/>
          </p:cNvSpPr>
          <p:nvPr/>
        </p:nvSpPr>
        <p:spPr bwMode="auto">
          <a:xfrm>
            <a:off x="1878012" y="1612901"/>
            <a:ext cx="3794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ea typeface="SimHei" panose="02010609060101010101" pitchFamily="49" charset="-122"/>
              </a:rPr>
              <a:t>BC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0AB7B67-AF26-4650-BE61-D0C366305E1D}"/>
              </a:ext>
            </a:extLst>
          </p:cNvPr>
          <p:cNvCxnSpPr>
            <a:cxnSpLocks/>
            <a:endCxn id="10276" idx="1"/>
          </p:cNvCxnSpPr>
          <p:nvPr/>
        </p:nvCxnSpPr>
        <p:spPr>
          <a:xfrm>
            <a:off x="7587081" y="2497724"/>
            <a:ext cx="5502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3A2FAD6-09D7-40F1-8E3D-85F0546D2D4A}"/>
              </a:ext>
            </a:extLst>
          </p:cNvPr>
          <p:cNvCxnSpPr>
            <a:cxnSpLocks/>
          </p:cNvCxnSpPr>
          <p:nvPr/>
        </p:nvCxnSpPr>
        <p:spPr>
          <a:xfrm>
            <a:off x="11415802" y="3275184"/>
            <a:ext cx="1235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510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-26202" y="3241933"/>
            <a:ext cx="11990832" cy="338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歷代志</a:t>
            </a:r>
            <a:endParaRPr lang="en-US" altLang="zh-CN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波斯王</a:t>
            </a:r>
            <a:r>
              <a:rPr lang="zh-CN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古列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元年（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536B.C.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），他詔令恩准猶太人歸還本鄉重建家園。在所羅巴伯與耶書亞領導下，約五萬人於該年回國。以斯拉於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458B.C.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歸國，為要鼓勵以色列重建聖殿，故於</a:t>
            </a:r>
            <a:r>
              <a:rPr lang="zh-CN" altLang="en-US" sz="4000" b="1" dirty="0">
                <a:solidFill>
                  <a:srgbClr val="CC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先編此史書。</a:t>
            </a:r>
          </a:p>
        </p:txBody>
      </p:sp>
      <p:pic>
        <p:nvPicPr>
          <p:cNvPr id="93189" name="Picture 5" descr="time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72" y="1101726"/>
            <a:ext cx="11539728" cy="48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2374542" y="1791717"/>
            <a:ext cx="203773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3600" b="1" dirty="0">
                <a:solidFill>
                  <a:schemeClr val="accent2"/>
                </a:solidFill>
                <a:ea typeface="SimHei" panose="02010609060101010101" pitchFamily="49" charset="-122"/>
              </a:rPr>
              <a:t>士師時代</a:t>
            </a: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7251573" y="1783269"/>
            <a:ext cx="203773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3600" b="1" dirty="0">
                <a:solidFill>
                  <a:schemeClr val="accent2"/>
                </a:solidFill>
                <a:ea typeface="SimHei" panose="02010609060101010101" pitchFamily="49" charset="-122"/>
              </a:rPr>
              <a:t>王國時代</a:t>
            </a:r>
          </a:p>
        </p:txBody>
      </p:sp>
      <p:sp>
        <p:nvSpPr>
          <p:cNvPr id="93192" name="AutoShape 8"/>
          <p:cNvSpPr>
            <a:spLocks/>
          </p:cNvSpPr>
          <p:nvPr/>
        </p:nvSpPr>
        <p:spPr bwMode="auto">
          <a:xfrm rot="16200000">
            <a:off x="3339023" y="-674942"/>
            <a:ext cx="108774" cy="4665410"/>
          </a:xfrm>
          <a:prstGeom prst="leftBrace">
            <a:avLst>
              <a:gd name="adj1" fmla="val 161139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2400" b="1">
              <a:ea typeface="新細明體" panose="02020500000000000000" pitchFamily="18" charset="-120"/>
            </a:endParaRPr>
          </a:p>
        </p:txBody>
      </p:sp>
      <p:sp>
        <p:nvSpPr>
          <p:cNvPr id="93193" name="AutoShape 9"/>
          <p:cNvSpPr>
            <a:spLocks/>
          </p:cNvSpPr>
          <p:nvPr/>
        </p:nvSpPr>
        <p:spPr bwMode="auto">
          <a:xfrm rot="16200000">
            <a:off x="8192505" y="-596315"/>
            <a:ext cx="155872" cy="4555252"/>
          </a:xfrm>
          <a:prstGeom prst="leftBrace">
            <a:avLst>
              <a:gd name="adj1" fmla="val 168282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2400" b="1">
              <a:ea typeface="新細明體" panose="02020500000000000000" pitchFamily="18" charset="-120"/>
            </a:endParaRPr>
          </a:p>
        </p:txBody>
      </p:sp>
      <p:sp>
        <p:nvSpPr>
          <p:cNvPr id="93194" name="Text Box 10"/>
          <p:cNvSpPr txBox="1">
            <a:spLocks noChangeArrowheads="1"/>
          </p:cNvSpPr>
          <p:nvPr/>
        </p:nvSpPr>
        <p:spPr bwMode="auto">
          <a:xfrm>
            <a:off x="5447686" y="149225"/>
            <a:ext cx="41710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a typeface="SimHei" panose="02010609060101010101" pitchFamily="49" charset="-122"/>
              </a:rPr>
              <a:t>撒</a:t>
            </a:r>
          </a:p>
          <a:p>
            <a:pPr algn="ctr"/>
            <a:r>
              <a:rPr lang="zh-TW" altLang="en-US" b="1" dirty="0">
                <a:solidFill>
                  <a:srgbClr val="FF0000"/>
                </a:solidFill>
                <a:ea typeface="SimHei" panose="02010609060101010101" pitchFamily="49" charset="-122"/>
              </a:rPr>
              <a:t>母</a:t>
            </a:r>
          </a:p>
          <a:p>
            <a:pPr algn="ctr"/>
            <a:r>
              <a:rPr lang="zh-TW" altLang="en-US" b="1" dirty="0">
                <a:solidFill>
                  <a:srgbClr val="FF0000"/>
                </a:solidFill>
                <a:ea typeface="SimHei" panose="02010609060101010101" pitchFamily="49" charset="-122"/>
              </a:rPr>
              <a:t>耳</a:t>
            </a:r>
          </a:p>
        </p:txBody>
      </p:sp>
      <p:sp>
        <p:nvSpPr>
          <p:cNvPr id="93195" name="Text Box 11"/>
          <p:cNvSpPr txBox="1">
            <a:spLocks noChangeArrowheads="1"/>
          </p:cNvSpPr>
          <p:nvPr/>
        </p:nvSpPr>
        <p:spPr bwMode="auto">
          <a:xfrm>
            <a:off x="5817472" y="165774"/>
            <a:ext cx="4171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掃</a:t>
            </a:r>
          </a:p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羅</a:t>
            </a:r>
          </a:p>
        </p:txBody>
      </p:sp>
      <p:sp>
        <p:nvSpPr>
          <p:cNvPr id="93196" name="Text Box 12"/>
          <p:cNvSpPr txBox="1">
            <a:spLocks noChangeArrowheads="1"/>
          </p:cNvSpPr>
          <p:nvPr/>
        </p:nvSpPr>
        <p:spPr bwMode="auto">
          <a:xfrm>
            <a:off x="6225998" y="157374"/>
            <a:ext cx="4171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大</a:t>
            </a:r>
          </a:p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衛</a:t>
            </a:r>
          </a:p>
        </p:txBody>
      </p:sp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6596625" y="157174"/>
            <a:ext cx="41710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所</a:t>
            </a:r>
          </a:p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羅</a:t>
            </a:r>
          </a:p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門</a:t>
            </a:r>
          </a:p>
        </p:txBody>
      </p:sp>
      <p:sp>
        <p:nvSpPr>
          <p:cNvPr id="93198" name="Text Box 14"/>
          <p:cNvSpPr txBox="1">
            <a:spLocks noChangeArrowheads="1"/>
          </p:cNvSpPr>
          <p:nvPr/>
        </p:nvSpPr>
        <p:spPr bwMode="auto">
          <a:xfrm>
            <a:off x="7122993" y="494660"/>
            <a:ext cx="9060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ea typeface="SimHei" panose="02010609060101010101" pitchFamily="49" charset="-122"/>
              </a:rPr>
              <a:t>北國</a:t>
            </a:r>
          </a:p>
        </p:txBody>
      </p:sp>
      <p:sp>
        <p:nvSpPr>
          <p:cNvPr id="93199" name="Text Box 15"/>
          <p:cNvSpPr txBox="1">
            <a:spLocks noChangeArrowheads="1"/>
          </p:cNvSpPr>
          <p:nvPr/>
        </p:nvSpPr>
        <p:spPr bwMode="auto">
          <a:xfrm>
            <a:off x="8448983" y="521792"/>
            <a:ext cx="9060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ea typeface="SimHei" panose="02010609060101010101" pitchFamily="49" charset="-122"/>
              </a:rPr>
              <a:t>南國</a:t>
            </a:r>
          </a:p>
        </p:txBody>
      </p:sp>
      <p:sp>
        <p:nvSpPr>
          <p:cNvPr id="93200" name="Text Box 16"/>
          <p:cNvSpPr txBox="1">
            <a:spLocks noChangeArrowheads="1"/>
          </p:cNvSpPr>
          <p:nvPr/>
        </p:nvSpPr>
        <p:spPr bwMode="auto">
          <a:xfrm>
            <a:off x="9739628" y="513059"/>
            <a:ext cx="9060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ea typeface="SimHei" panose="02010609060101010101" pitchFamily="49" charset="-122"/>
              </a:rPr>
              <a:t>被擄</a:t>
            </a:r>
          </a:p>
        </p:txBody>
      </p:sp>
      <p:sp>
        <p:nvSpPr>
          <p:cNvPr id="93201" name="Text Box 17"/>
          <p:cNvSpPr txBox="1">
            <a:spLocks noChangeArrowheads="1"/>
          </p:cNvSpPr>
          <p:nvPr/>
        </p:nvSpPr>
        <p:spPr bwMode="auto">
          <a:xfrm>
            <a:off x="11065618" y="513058"/>
            <a:ext cx="9060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ea typeface="SimHei" panose="02010609060101010101" pitchFamily="49" charset="-122"/>
              </a:rPr>
              <a:t>歸回</a:t>
            </a:r>
          </a:p>
        </p:txBody>
      </p:sp>
      <p:sp>
        <p:nvSpPr>
          <p:cNvPr id="93202" name="Line 18"/>
          <p:cNvSpPr>
            <a:spLocks noChangeShapeType="1"/>
          </p:cNvSpPr>
          <p:nvPr/>
        </p:nvSpPr>
        <p:spPr bwMode="auto">
          <a:xfrm flipH="1">
            <a:off x="7584329" y="902907"/>
            <a:ext cx="1588" cy="187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03" name="Line 19"/>
          <p:cNvSpPr>
            <a:spLocks noChangeShapeType="1"/>
          </p:cNvSpPr>
          <p:nvPr/>
        </p:nvSpPr>
        <p:spPr bwMode="auto">
          <a:xfrm>
            <a:off x="8918153" y="983457"/>
            <a:ext cx="0" cy="358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04" name="Line 20"/>
          <p:cNvSpPr>
            <a:spLocks noChangeShapeType="1"/>
          </p:cNvSpPr>
          <p:nvPr/>
        </p:nvSpPr>
        <p:spPr bwMode="auto">
          <a:xfrm>
            <a:off x="10199251" y="876299"/>
            <a:ext cx="0" cy="196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05" name="Line 21"/>
          <p:cNvSpPr>
            <a:spLocks noChangeShapeType="1"/>
          </p:cNvSpPr>
          <p:nvPr/>
        </p:nvSpPr>
        <p:spPr bwMode="auto">
          <a:xfrm>
            <a:off x="11519281" y="878681"/>
            <a:ext cx="0" cy="1920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10" name="Text Box 26"/>
          <p:cNvSpPr txBox="1">
            <a:spLocks noChangeArrowheads="1"/>
          </p:cNvSpPr>
          <p:nvPr/>
        </p:nvSpPr>
        <p:spPr bwMode="auto">
          <a:xfrm>
            <a:off x="205738" y="491303"/>
            <a:ext cx="19800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dirty="0">
                <a:ea typeface="SimHei" panose="02010609060101010101" pitchFamily="49" charset="-122"/>
              </a:rPr>
              <a:t>進迦南分地</a:t>
            </a:r>
          </a:p>
        </p:txBody>
      </p:sp>
      <p:sp>
        <p:nvSpPr>
          <p:cNvPr id="93211" name="Line 27"/>
          <p:cNvSpPr>
            <a:spLocks noChangeShapeType="1"/>
          </p:cNvSpPr>
          <p:nvPr/>
        </p:nvSpPr>
        <p:spPr bwMode="auto">
          <a:xfrm flipH="1">
            <a:off x="961390" y="870904"/>
            <a:ext cx="1588" cy="187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12" name="Text Box 28"/>
          <p:cNvSpPr txBox="1">
            <a:spLocks noChangeArrowheads="1"/>
          </p:cNvSpPr>
          <p:nvPr/>
        </p:nvSpPr>
        <p:spPr bwMode="auto">
          <a:xfrm>
            <a:off x="44876" y="1826856"/>
            <a:ext cx="126669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ea typeface="SimHei" panose="02010609060101010101" pitchFamily="49" charset="-122"/>
              </a:rPr>
              <a:t>出埃及</a:t>
            </a:r>
          </a:p>
        </p:txBody>
      </p:sp>
      <p:sp>
        <p:nvSpPr>
          <p:cNvPr id="93213" name="Line 29"/>
          <p:cNvSpPr>
            <a:spLocks noChangeShapeType="1"/>
          </p:cNvSpPr>
          <p:nvPr/>
        </p:nvSpPr>
        <p:spPr bwMode="auto">
          <a:xfrm>
            <a:off x="462218" y="1556165"/>
            <a:ext cx="3175" cy="317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93214" name="Text Box 30"/>
          <p:cNvSpPr txBox="1">
            <a:spLocks noChangeArrowheads="1"/>
          </p:cNvSpPr>
          <p:nvPr/>
        </p:nvSpPr>
        <p:spPr bwMode="auto">
          <a:xfrm>
            <a:off x="2679921" y="1119125"/>
            <a:ext cx="9589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 b="1" dirty="0">
                <a:ea typeface="新細明體" panose="02020500000000000000" pitchFamily="18" charset="-120"/>
              </a:rPr>
              <a:t>450</a:t>
            </a:r>
            <a:r>
              <a:rPr lang="zh-TW" altLang="en-US" sz="2400" b="1" dirty="0">
                <a:ea typeface="SimHei" panose="02010609060101010101" pitchFamily="49" charset="-122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1573501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89888" y="310896"/>
            <a:ext cx="968349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err="1"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一、</a:t>
            </a:r>
            <a:r>
              <a:rPr lang="en-US" sz="4400" b="1" u="sng" dirty="0" err="1"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大衛的族譜</a:t>
            </a:r>
            <a:r>
              <a:rPr lang="en-US" sz="4400" b="1" u="sng" dirty="0"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（ 1－9）</a:t>
            </a:r>
          </a:p>
          <a:p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A、太古史譜系＝1上</a:t>
            </a:r>
          </a:p>
          <a:p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B、先祖史譜系＝1下</a:t>
            </a:r>
          </a:p>
          <a:p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C、國家史譜系＝2－9</a:t>
            </a:r>
          </a:p>
          <a:p>
            <a:r>
              <a:rPr lang="en-US" sz="44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</a:t>
            </a:r>
            <a:r>
              <a:rPr lang="en-US" sz="4400" b="1" u="sng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大衛的王朝</a:t>
            </a:r>
            <a:r>
              <a:rPr lang="en-US" sz="4400" b="1" u="sng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 10－29）</a:t>
            </a:r>
            <a:endParaRPr lang="en-US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A、掃羅：過渡時期的王＝10</a:t>
            </a:r>
          </a:p>
          <a:p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B、大衛：合神心意的王＝11－29</a:t>
            </a:r>
          </a:p>
          <a:p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1. 早期＝11－20</a:t>
            </a:r>
          </a:p>
          <a:p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2. 後期＝21－29</a:t>
            </a:r>
          </a:p>
        </p:txBody>
      </p:sp>
    </p:spTree>
    <p:extLst>
      <p:ext uri="{BB962C8B-B14F-4D97-AF65-F5344CB8AC3E}">
        <p14:creationId xmlns:p14="http://schemas.microsoft.com/office/powerpoint/2010/main" val="2929736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 descr="Stationery">
            <a:extLst>
              <a:ext uri="{FF2B5EF4-FFF2-40B4-BE49-F238E27FC236}">
                <a16:creationId xmlns:a16="http://schemas.microsoft.com/office/drawing/2014/main" id="{A16EF9C9-5C01-486F-A8C8-60B506839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139" y="333376"/>
            <a:ext cx="935037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ea typeface="SimHei" panose="02010609060101010101" pitchFamily="49" charset="-122"/>
              </a:rPr>
              <a:t>亚当</a:t>
            </a:r>
          </a:p>
        </p:txBody>
      </p:sp>
      <p:sp>
        <p:nvSpPr>
          <p:cNvPr id="2053" name="Rectangle 5" descr="Stationery">
            <a:extLst>
              <a:ext uri="{FF2B5EF4-FFF2-40B4-BE49-F238E27FC236}">
                <a16:creationId xmlns:a16="http://schemas.microsoft.com/office/drawing/2014/main" id="{E1AE526E-F2B4-4FB6-946E-9D80D42A3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139" y="1198564"/>
            <a:ext cx="935037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ea typeface="SimHei" panose="02010609060101010101" pitchFamily="49" charset="-122"/>
              </a:rPr>
              <a:t>挪亚</a:t>
            </a:r>
          </a:p>
        </p:txBody>
      </p:sp>
      <p:sp>
        <p:nvSpPr>
          <p:cNvPr id="2054" name="Rectangle 6" descr="Stationery">
            <a:extLst>
              <a:ext uri="{FF2B5EF4-FFF2-40B4-BE49-F238E27FC236}">
                <a16:creationId xmlns:a16="http://schemas.microsoft.com/office/drawing/2014/main" id="{1679E0A3-C334-4F6C-932F-807A2B659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0" y="2133601"/>
            <a:ext cx="935038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ea typeface="SimHei" panose="02010609060101010101" pitchFamily="49" charset="-122"/>
              </a:rPr>
              <a:t>雅弗</a:t>
            </a:r>
          </a:p>
        </p:txBody>
      </p:sp>
      <p:sp>
        <p:nvSpPr>
          <p:cNvPr id="2055" name="Rectangle 7" descr="Stationery">
            <a:extLst>
              <a:ext uri="{FF2B5EF4-FFF2-40B4-BE49-F238E27FC236}">
                <a16:creationId xmlns:a16="http://schemas.microsoft.com/office/drawing/2014/main" id="{6155F1EB-36BC-471D-94B6-ED17A939B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139" y="2133601"/>
            <a:ext cx="935037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ea typeface="SimHei" panose="02010609060101010101" pitchFamily="49" charset="-122"/>
              </a:rPr>
              <a:t>含</a:t>
            </a:r>
          </a:p>
        </p:txBody>
      </p:sp>
      <p:sp>
        <p:nvSpPr>
          <p:cNvPr id="2056" name="Rectangle 8" descr="Stationery">
            <a:extLst>
              <a:ext uri="{FF2B5EF4-FFF2-40B4-BE49-F238E27FC236}">
                <a16:creationId xmlns:a16="http://schemas.microsoft.com/office/drawing/2014/main" id="{E4760BC1-8E76-4654-81DC-BDCCC8BA5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5639" y="2133601"/>
            <a:ext cx="935037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ea typeface="SimHei" panose="02010609060101010101" pitchFamily="49" charset="-122"/>
              </a:rPr>
              <a:t>闪</a:t>
            </a:r>
          </a:p>
        </p:txBody>
      </p:sp>
      <p:sp>
        <p:nvSpPr>
          <p:cNvPr id="2057" name="Rectangle 9" descr="Stationery">
            <a:extLst>
              <a:ext uri="{FF2B5EF4-FFF2-40B4-BE49-F238E27FC236}">
                <a16:creationId xmlns:a16="http://schemas.microsoft.com/office/drawing/2014/main" id="{47668CDF-363D-4B80-9B47-0AF801819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9520" y="2991299"/>
            <a:ext cx="2176670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亚伯拉罕</a:t>
            </a:r>
          </a:p>
        </p:txBody>
      </p:sp>
      <p:sp>
        <p:nvSpPr>
          <p:cNvPr id="2058" name="Rectangle 10" descr="Pink tissue paper">
            <a:extLst>
              <a:ext uri="{FF2B5EF4-FFF2-40B4-BE49-F238E27FC236}">
                <a16:creationId xmlns:a16="http://schemas.microsoft.com/office/drawing/2014/main" id="{5161E068-FDE6-4BE1-9226-AAB65B9FE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3082" y="3789363"/>
            <a:ext cx="1081088" cy="5746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夏甲</a:t>
            </a:r>
          </a:p>
        </p:txBody>
      </p:sp>
      <p:sp>
        <p:nvSpPr>
          <p:cNvPr id="2059" name="Rectangle 11" descr="Pink tissue paper">
            <a:extLst>
              <a:ext uri="{FF2B5EF4-FFF2-40B4-BE49-F238E27FC236}">
                <a16:creationId xmlns:a16="http://schemas.microsoft.com/office/drawing/2014/main" id="{CC7BA2DB-73EE-4A43-A7C1-FF3896936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5958" y="3789364"/>
            <a:ext cx="1363793" cy="5746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基土拉</a:t>
            </a:r>
          </a:p>
        </p:txBody>
      </p:sp>
      <p:sp>
        <p:nvSpPr>
          <p:cNvPr id="2060" name="Rectangle 12" descr="Pink tissue paper">
            <a:extLst>
              <a:ext uri="{FF2B5EF4-FFF2-40B4-BE49-F238E27FC236}">
                <a16:creationId xmlns:a16="http://schemas.microsoft.com/office/drawing/2014/main" id="{9D673CB8-F167-4033-8A76-1E9CE5FDA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9695" y="3789364"/>
            <a:ext cx="1130817" cy="5746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撒拉</a:t>
            </a:r>
          </a:p>
        </p:txBody>
      </p:sp>
      <p:sp>
        <p:nvSpPr>
          <p:cNvPr id="2061" name="Rectangle 13" descr="Stationery">
            <a:extLst>
              <a:ext uri="{FF2B5EF4-FFF2-40B4-BE49-F238E27FC236}">
                <a16:creationId xmlns:a16="http://schemas.microsoft.com/office/drawing/2014/main" id="{2C7EE81F-CC04-4058-8D6B-1397C5CDC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7584" y="4653757"/>
            <a:ext cx="935038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以撒</a:t>
            </a:r>
          </a:p>
        </p:txBody>
      </p:sp>
      <p:sp>
        <p:nvSpPr>
          <p:cNvPr id="2062" name="Rectangle 14" descr="Stationery">
            <a:extLst>
              <a:ext uri="{FF2B5EF4-FFF2-40B4-BE49-F238E27FC236}">
                <a16:creationId xmlns:a16="http://schemas.microsoft.com/office/drawing/2014/main" id="{6ACE1802-66D8-44CA-A17A-7421E8F75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5518151"/>
            <a:ext cx="935037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ea typeface="SimHei" panose="02010609060101010101" pitchFamily="49" charset="-122"/>
              </a:rPr>
              <a:t>以扫</a:t>
            </a:r>
          </a:p>
        </p:txBody>
      </p:sp>
      <p:sp>
        <p:nvSpPr>
          <p:cNvPr id="2063" name="Rectangle 15" descr="Stationery">
            <a:extLst>
              <a:ext uri="{FF2B5EF4-FFF2-40B4-BE49-F238E27FC236}">
                <a16:creationId xmlns:a16="http://schemas.microsoft.com/office/drawing/2014/main" id="{F896AACD-4611-463F-9698-2D4E76525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4424" y="5518151"/>
            <a:ext cx="1500671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ea typeface="SimHei" panose="02010609060101010101" pitchFamily="49" charset="-122"/>
              </a:rPr>
              <a:t>以色列</a:t>
            </a:r>
          </a:p>
        </p:txBody>
      </p:sp>
      <p:cxnSp>
        <p:nvCxnSpPr>
          <p:cNvPr id="2064" name="AutoShape 16" descr="Stationery">
            <a:extLst>
              <a:ext uri="{FF2B5EF4-FFF2-40B4-BE49-F238E27FC236}">
                <a16:creationId xmlns:a16="http://schemas.microsoft.com/office/drawing/2014/main" id="{0FA130F0-285B-4145-9F2E-15C9E8239DB3}"/>
              </a:ext>
            </a:extLst>
          </p:cNvPr>
          <p:cNvCxnSpPr>
            <a:cxnSpLocks noChangeShapeType="1"/>
            <a:stCxn id="2052" idx="2"/>
            <a:endCxn id="2053" idx="0"/>
          </p:cNvCxnSpPr>
          <p:nvPr/>
        </p:nvCxnSpPr>
        <p:spPr bwMode="auto">
          <a:xfrm rot="5400000">
            <a:off x="4979194" y="1053307"/>
            <a:ext cx="29051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65" name="AutoShape 17" descr="Stationery">
            <a:extLst>
              <a:ext uri="{FF2B5EF4-FFF2-40B4-BE49-F238E27FC236}">
                <a16:creationId xmlns:a16="http://schemas.microsoft.com/office/drawing/2014/main" id="{5EFA5DA3-C1A2-4AE8-9601-9B081E27979D}"/>
              </a:ext>
            </a:extLst>
          </p:cNvPr>
          <p:cNvCxnSpPr>
            <a:cxnSpLocks noChangeShapeType="1"/>
            <a:stCxn id="2053" idx="2"/>
            <a:endCxn id="2054" idx="0"/>
          </p:cNvCxnSpPr>
          <p:nvPr/>
        </p:nvCxnSpPr>
        <p:spPr bwMode="auto">
          <a:xfrm rot="5400000">
            <a:off x="4403726" y="1412876"/>
            <a:ext cx="360362" cy="1081087"/>
          </a:xfrm>
          <a:prstGeom prst="bentConnector3">
            <a:avLst>
              <a:gd name="adj1" fmla="val 4977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66" name="AutoShape 18" descr="Stationery">
            <a:extLst>
              <a:ext uri="{FF2B5EF4-FFF2-40B4-BE49-F238E27FC236}">
                <a16:creationId xmlns:a16="http://schemas.microsoft.com/office/drawing/2014/main" id="{6765BE90-88DF-46AF-8829-849001B420ED}"/>
              </a:ext>
            </a:extLst>
          </p:cNvPr>
          <p:cNvCxnSpPr>
            <a:cxnSpLocks noChangeShapeType="1"/>
            <a:stCxn id="2053" idx="2"/>
            <a:endCxn id="2055" idx="0"/>
          </p:cNvCxnSpPr>
          <p:nvPr/>
        </p:nvCxnSpPr>
        <p:spPr bwMode="auto">
          <a:xfrm rot="5400000">
            <a:off x="4944269" y="1953419"/>
            <a:ext cx="3603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67" name="AutoShape 19" descr="Stationery">
            <a:extLst>
              <a:ext uri="{FF2B5EF4-FFF2-40B4-BE49-F238E27FC236}">
                <a16:creationId xmlns:a16="http://schemas.microsoft.com/office/drawing/2014/main" id="{C1A00A74-D963-4772-9353-2CE39EF4FD77}"/>
              </a:ext>
            </a:extLst>
          </p:cNvPr>
          <p:cNvCxnSpPr>
            <a:cxnSpLocks noChangeShapeType="1"/>
            <a:stCxn id="2053" idx="2"/>
            <a:endCxn id="2056" idx="0"/>
          </p:cNvCxnSpPr>
          <p:nvPr/>
        </p:nvCxnSpPr>
        <p:spPr bwMode="auto">
          <a:xfrm rot="16200000" flipH="1">
            <a:off x="5484019" y="1413669"/>
            <a:ext cx="360362" cy="1079500"/>
          </a:xfrm>
          <a:prstGeom prst="bentConnector3">
            <a:avLst>
              <a:gd name="adj1" fmla="val 4977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68" name="AutoShape 20" descr="Stationery">
            <a:extLst>
              <a:ext uri="{FF2B5EF4-FFF2-40B4-BE49-F238E27FC236}">
                <a16:creationId xmlns:a16="http://schemas.microsoft.com/office/drawing/2014/main" id="{7D32ADD7-CE4C-41A4-836C-A7B6E21C407A}"/>
              </a:ext>
            </a:extLst>
          </p:cNvPr>
          <p:cNvCxnSpPr>
            <a:cxnSpLocks noChangeShapeType="1"/>
            <a:stCxn id="2056" idx="2"/>
            <a:endCxn id="2057" idx="0"/>
          </p:cNvCxnSpPr>
          <p:nvPr/>
        </p:nvCxnSpPr>
        <p:spPr bwMode="auto">
          <a:xfrm>
            <a:off x="6203158" y="2708276"/>
            <a:ext cx="4697" cy="28302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69" name="AutoShape 21" descr="Stationery">
            <a:extLst>
              <a:ext uri="{FF2B5EF4-FFF2-40B4-BE49-F238E27FC236}">
                <a16:creationId xmlns:a16="http://schemas.microsoft.com/office/drawing/2014/main" id="{8870B0EC-0CE4-4705-B172-9DF77DC76675}"/>
              </a:ext>
            </a:extLst>
          </p:cNvPr>
          <p:cNvCxnSpPr>
            <a:cxnSpLocks noChangeShapeType="1"/>
            <a:stCxn id="2057" idx="2"/>
            <a:endCxn id="2058" idx="0"/>
          </p:cNvCxnSpPr>
          <p:nvPr/>
        </p:nvCxnSpPr>
        <p:spPr bwMode="auto">
          <a:xfrm rot="5400000">
            <a:off x="5409047" y="2990554"/>
            <a:ext cx="223389" cy="1374229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70" name="AutoShape 22" descr="Stationery">
            <a:extLst>
              <a:ext uri="{FF2B5EF4-FFF2-40B4-BE49-F238E27FC236}">
                <a16:creationId xmlns:a16="http://schemas.microsoft.com/office/drawing/2014/main" id="{53052AFD-E435-4505-B077-07316CEA9413}"/>
              </a:ext>
            </a:extLst>
          </p:cNvPr>
          <p:cNvCxnSpPr>
            <a:cxnSpLocks noChangeShapeType="1"/>
            <a:stCxn id="2057" idx="2"/>
            <a:endCxn id="2059" idx="0"/>
          </p:cNvCxnSpPr>
          <p:nvPr/>
        </p:nvCxnSpPr>
        <p:spPr bwMode="auto">
          <a:xfrm rot="5400000">
            <a:off x="6096160" y="3677669"/>
            <a:ext cx="223390" cy="127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71" name="AutoShape 23" descr="Stationery">
            <a:extLst>
              <a:ext uri="{FF2B5EF4-FFF2-40B4-BE49-F238E27FC236}">
                <a16:creationId xmlns:a16="http://schemas.microsoft.com/office/drawing/2014/main" id="{1DBE4F5F-79E6-4C75-8088-209FDCA1EF81}"/>
              </a:ext>
            </a:extLst>
          </p:cNvPr>
          <p:cNvCxnSpPr>
            <a:cxnSpLocks noChangeShapeType="1"/>
            <a:stCxn id="2057" idx="2"/>
            <a:endCxn id="2060" idx="0"/>
          </p:cNvCxnSpPr>
          <p:nvPr/>
        </p:nvCxnSpPr>
        <p:spPr bwMode="auto">
          <a:xfrm rot="16200000" flipH="1">
            <a:off x="6749784" y="3024044"/>
            <a:ext cx="223390" cy="1307249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72" name="AutoShape 24" descr="Stationery">
            <a:extLst>
              <a:ext uri="{FF2B5EF4-FFF2-40B4-BE49-F238E27FC236}">
                <a16:creationId xmlns:a16="http://schemas.microsoft.com/office/drawing/2014/main" id="{B011A666-657E-42F9-9FED-DAC0AE817B46}"/>
              </a:ext>
            </a:extLst>
          </p:cNvPr>
          <p:cNvCxnSpPr>
            <a:cxnSpLocks noChangeShapeType="1"/>
            <a:stCxn id="2060" idx="2"/>
            <a:endCxn id="2061" idx="0"/>
          </p:cNvCxnSpPr>
          <p:nvPr/>
        </p:nvCxnSpPr>
        <p:spPr bwMode="auto">
          <a:xfrm flipH="1">
            <a:off x="7515103" y="4364039"/>
            <a:ext cx="1" cy="28971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73" name="AutoShape 25" descr="Stationery">
            <a:extLst>
              <a:ext uri="{FF2B5EF4-FFF2-40B4-BE49-F238E27FC236}">
                <a16:creationId xmlns:a16="http://schemas.microsoft.com/office/drawing/2014/main" id="{B6220A47-E38B-4068-920F-DD57A85FEF69}"/>
              </a:ext>
            </a:extLst>
          </p:cNvPr>
          <p:cNvCxnSpPr>
            <a:cxnSpLocks noChangeShapeType="1"/>
            <a:stCxn id="2061" idx="2"/>
            <a:endCxn id="2062" idx="0"/>
          </p:cNvCxnSpPr>
          <p:nvPr/>
        </p:nvCxnSpPr>
        <p:spPr bwMode="auto">
          <a:xfrm rot="5400000">
            <a:off x="6930172" y="4933219"/>
            <a:ext cx="289719" cy="88014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74" name="AutoShape 26" descr="Stationery">
            <a:extLst>
              <a:ext uri="{FF2B5EF4-FFF2-40B4-BE49-F238E27FC236}">
                <a16:creationId xmlns:a16="http://schemas.microsoft.com/office/drawing/2014/main" id="{C2C61FF3-E1B6-4F86-B7AF-B06E54640D08}"/>
              </a:ext>
            </a:extLst>
          </p:cNvPr>
          <p:cNvCxnSpPr>
            <a:cxnSpLocks noChangeShapeType="1"/>
            <a:stCxn id="2061" idx="2"/>
            <a:endCxn id="2063" idx="0"/>
          </p:cNvCxnSpPr>
          <p:nvPr/>
        </p:nvCxnSpPr>
        <p:spPr bwMode="auto">
          <a:xfrm rot="16200000" flipH="1">
            <a:off x="7720072" y="5023462"/>
            <a:ext cx="289719" cy="69965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05715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94" name="AutoShape 2">
            <a:extLst>
              <a:ext uri="{FF2B5EF4-FFF2-40B4-BE49-F238E27FC236}">
                <a16:creationId xmlns:a16="http://schemas.microsoft.com/office/drawing/2014/main" id="{AF25F4AC-B4ED-44B0-866D-5D83F4DF3169}"/>
              </a:ext>
            </a:extLst>
          </p:cNvPr>
          <p:cNvCxnSpPr>
            <a:cxnSpLocks noChangeShapeType="1"/>
            <a:stCxn id="8248" idx="2"/>
            <a:endCxn id="8203" idx="0"/>
          </p:cNvCxnSpPr>
          <p:nvPr/>
        </p:nvCxnSpPr>
        <p:spPr bwMode="auto">
          <a:xfrm rot="5400000">
            <a:off x="4872436" y="65486"/>
            <a:ext cx="434974" cy="183118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95" name="AutoShape 3">
            <a:extLst>
              <a:ext uri="{FF2B5EF4-FFF2-40B4-BE49-F238E27FC236}">
                <a16:creationId xmlns:a16="http://schemas.microsoft.com/office/drawing/2014/main" id="{EA3FD33E-8D4C-4486-A5A9-AAF99EB97C96}"/>
              </a:ext>
            </a:extLst>
          </p:cNvPr>
          <p:cNvCxnSpPr>
            <a:cxnSpLocks noChangeShapeType="1"/>
            <a:stCxn id="8248" idx="2"/>
            <a:endCxn id="8204" idx="0"/>
          </p:cNvCxnSpPr>
          <p:nvPr/>
        </p:nvCxnSpPr>
        <p:spPr bwMode="auto">
          <a:xfrm rot="5400000">
            <a:off x="5412979" y="606029"/>
            <a:ext cx="434974" cy="75009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96" name="AutoShape 4">
            <a:extLst>
              <a:ext uri="{FF2B5EF4-FFF2-40B4-BE49-F238E27FC236}">
                <a16:creationId xmlns:a16="http://schemas.microsoft.com/office/drawing/2014/main" id="{7972272A-0CC7-4CE8-AF83-E38AEF031BED}"/>
              </a:ext>
            </a:extLst>
          </p:cNvPr>
          <p:cNvCxnSpPr>
            <a:cxnSpLocks noChangeShapeType="1"/>
            <a:stCxn id="8248" idx="2"/>
            <a:endCxn id="8205" idx="0"/>
          </p:cNvCxnSpPr>
          <p:nvPr/>
        </p:nvCxnSpPr>
        <p:spPr bwMode="auto">
          <a:xfrm rot="16200000" flipH="1">
            <a:off x="6168629" y="600473"/>
            <a:ext cx="434974" cy="76120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97" name="AutoShape 5">
            <a:extLst>
              <a:ext uri="{FF2B5EF4-FFF2-40B4-BE49-F238E27FC236}">
                <a16:creationId xmlns:a16="http://schemas.microsoft.com/office/drawing/2014/main" id="{25BAF99E-0161-4C14-BF9E-60627EDFA012}"/>
              </a:ext>
            </a:extLst>
          </p:cNvPr>
          <p:cNvCxnSpPr>
            <a:cxnSpLocks noChangeShapeType="1"/>
            <a:stCxn id="8248" idx="2"/>
            <a:endCxn id="8206" idx="0"/>
          </p:cNvCxnSpPr>
          <p:nvPr/>
        </p:nvCxnSpPr>
        <p:spPr bwMode="auto">
          <a:xfrm rot="16200000" flipH="1">
            <a:off x="6807995" y="-38893"/>
            <a:ext cx="434974" cy="20399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98" name="Rectangle 6" descr="Stationery">
            <a:extLst>
              <a:ext uri="{FF2B5EF4-FFF2-40B4-BE49-F238E27FC236}">
                <a16:creationId xmlns:a16="http://schemas.microsoft.com/office/drawing/2014/main" id="{E1135AF0-48CF-4100-8C2C-7F9A8B3E2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915" y="3639343"/>
            <a:ext cx="935038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兰</a:t>
            </a:r>
          </a:p>
        </p:txBody>
      </p:sp>
      <p:sp>
        <p:nvSpPr>
          <p:cNvPr id="8199" name="Rectangle 7" descr="Stationery">
            <a:extLst>
              <a:ext uri="{FF2B5EF4-FFF2-40B4-BE49-F238E27FC236}">
                <a16:creationId xmlns:a16="http://schemas.microsoft.com/office/drawing/2014/main" id="{C245C2E7-CF4C-4AAD-9330-340FA9894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5184" y="3648075"/>
            <a:ext cx="1305767" cy="8763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迦勒</a:t>
            </a:r>
          </a:p>
          <a:p>
            <a:pPr algn="ctr">
              <a:spcAft>
                <a:spcPct val="10000"/>
              </a:spcAft>
            </a:pPr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基路拜</a:t>
            </a:r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8200" name="Rectangle 8" descr="Stationery">
            <a:extLst>
              <a:ext uri="{FF2B5EF4-FFF2-40B4-BE49-F238E27FC236}">
                <a16:creationId xmlns:a16="http://schemas.microsoft.com/office/drawing/2014/main" id="{3A82C3D1-185A-4092-9FB0-E81D1EE5F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975" y="3648076"/>
            <a:ext cx="1222374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耶拉篾</a:t>
            </a:r>
          </a:p>
        </p:txBody>
      </p:sp>
      <p:sp>
        <p:nvSpPr>
          <p:cNvPr id="8201" name="Rectangle 9" descr="Stationery">
            <a:extLst>
              <a:ext uri="{FF2B5EF4-FFF2-40B4-BE49-F238E27FC236}">
                <a16:creationId xmlns:a16="http://schemas.microsoft.com/office/drawing/2014/main" id="{DBC91452-F597-4E7F-98F7-5085B2AAD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916" y="4566632"/>
            <a:ext cx="935037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大卫</a:t>
            </a:r>
          </a:p>
        </p:txBody>
      </p:sp>
      <p:sp>
        <p:nvSpPr>
          <p:cNvPr id="8202" name="Rectangle 10" descr="Stationery">
            <a:extLst>
              <a:ext uri="{FF2B5EF4-FFF2-40B4-BE49-F238E27FC236}">
                <a16:creationId xmlns:a16="http://schemas.microsoft.com/office/drawing/2014/main" id="{5A000201-612A-4CBC-A1B5-862ACB756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9002" y="5553076"/>
            <a:ext cx="1292861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归回</a:t>
            </a:r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8203" name="Rectangle 11" descr="Parchment">
            <a:extLst>
              <a:ext uri="{FF2B5EF4-FFF2-40B4-BE49-F238E27FC236}">
                <a16:creationId xmlns:a16="http://schemas.microsoft.com/office/drawing/2014/main" id="{64F822D6-A3BE-420B-AB01-EA1401330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814" y="1198563"/>
            <a:ext cx="935037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西缅</a:t>
            </a:r>
          </a:p>
        </p:txBody>
      </p:sp>
      <p:sp>
        <p:nvSpPr>
          <p:cNvPr id="8204" name="Rectangle 12" descr="Parchment">
            <a:extLst>
              <a:ext uri="{FF2B5EF4-FFF2-40B4-BE49-F238E27FC236}">
                <a16:creationId xmlns:a16="http://schemas.microsoft.com/office/drawing/2014/main" id="{81FA35DE-8473-466C-B781-8F8B94C3D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1198563"/>
            <a:ext cx="935038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流便</a:t>
            </a:r>
          </a:p>
        </p:txBody>
      </p:sp>
      <p:sp>
        <p:nvSpPr>
          <p:cNvPr id="8205" name="Rectangle 13" descr="Parchment">
            <a:extLst>
              <a:ext uri="{FF2B5EF4-FFF2-40B4-BE49-F238E27FC236}">
                <a16:creationId xmlns:a16="http://schemas.microsoft.com/office/drawing/2014/main" id="{CF89B8E8-37E1-4EA4-9832-381A2812A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9200" y="1198563"/>
            <a:ext cx="935038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迦得</a:t>
            </a:r>
          </a:p>
        </p:txBody>
      </p:sp>
      <p:sp>
        <p:nvSpPr>
          <p:cNvPr id="8206" name="Rectangle 14" descr="Parchment">
            <a:extLst>
              <a:ext uri="{FF2B5EF4-FFF2-40B4-BE49-F238E27FC236}">
                <a16:creationId xmlns:a16="http://schemas.microsoft.com/office/drawing/2014/main" id="{2ACA433C-C4A0-4E4D-8A97-F1F26DBE7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8700" y="1198563"/>
            <a:ext cx="1333502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玛拿西</a:t>
            </a:r>
          </a:p>
          <a:p>
            <a:pPr algn="ctr">
              <a:spcAft>
                <a:spcPct val="10000"/>
              </a:spcAft>
            </a:pPr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东</a:t>
            </a:r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8207" name="Rectangle 15" descr="Parchment">
            <a:extLst>
              <a:ext uri="{FF2B5EF4-FFF2-40B4-BE49-F238E27FC236}">
                <a16:creationId xmlns:a16="http://schemas.microsoft.com/office/drawing/2014/main" id="{6A41C4F0-2FCE-44E5-AFCF-3256B935F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4272" y="2478084"/>
            <a:ext cx="1185507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以萨迦</a:t>
            </a:r>
          </a:p>
        </p:txBody>
      </p:sp>
      <p:sp>
        <p:nvSpPr>
          <p:cNvPr id="8208" name="Rectangle 16" descr="Parchment">
            <a:extLst>
              <a:ext uri="{FF2B5EF4-FFF2-40B4-BE49-F238E27FC236}">
                <a16:creationId xmlns:a16="http://schemas.microsoft.com/office/drawing/2014/main" id="{99828ADE-5A92-4469-BEAC-F171844EB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4" y="2420938"/>
            <a:ext cx="935037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拿弗</a:t>
            </a:r>
          </a:p>
          <a:p>
            <a:pPr algn="ctr">
              <a:spcAft>
                <a:spcPct val="1000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他利</a:t>
            </a:r>
          </a:p>
        </p:txBody>
      </p:sp>
      <p:sp>
        <p:nvSpPr>
          <p:cNvPr id="8209" name="Rectangle 17" descr="Parchment">
            <a:extLst>
              <a:ext uri="{FF2B5EF4-FFF2-40B4-BE49-F238E27FC236}">
                <a16:creationId xmlns:a16="http://schemas.microsoft.com/office/drawing/2014/main" id="{4E967FA0-1815-4A2D-A2B4-1A2B63497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7264" y="2420938"/>
            <a:ext cx="1154112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玛拿西</a:t>
            </a:r>
          </a:p>
          <a:p>
            <a:pPr algn="ctr">
              <a:spcAft>
                <a:spcPct val="10000"/>
              </a:spcAft>
            </a:pPr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</a:t>
            </a:r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8210" name="Rectangle 18" descr="Parchment">
            <a:extLst>
              <a:ext uri="{FF2B5EF4-FFF2-40B4-BE49-F238E27FC236}">
                <a16:creationId xmlns:a16="http://schemas.microsoft.com/office/drawing/2014/main" id="{F810F7AE-329B-4E36-8448-BB54AB65E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6085" y="2420938"/>
            <a:ext cx="1223960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以法莲</a:t>
            </a:r>
          </a:p>
        </p:txBody>
      </p:sp>
      <p:sp>
        <p:nvSpPr>
          <p:cNvPr id="8211" name="Rectangle 19" descr="Parchment">
            <a:extLst>
              <a:ext uri="{FF2B5EF4-FFF2-40B4-BE49-F238E27FC236}">
                <a16:creationId xmlns:a16="http://schemas.microsoft.com/office/drawing/2014/main" id="{217A8089-E5EE-40B7-81E4-96550C808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3481" y="2492377"/>
            <a:ext cx="1056643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亚设</a:t>
            </a:r>
          </a:p>
        </p:txBody>
      </p:sp>
      <p:cxnSp>
        <p:nvCxnSpPr>
          <p:cNvPr id="8212" name="AutoShape 20">
            <a:extLst>
              <a:ext uri="{FF2B5EF4-FFF2-40B4-BE49-F238E27FC236}">
                <a16:creationId xmlns:a16="http://schemas.microsoft.com/office/drawing/2014/main" id="{9A461A76-81DA-4327-B7BF-28FD54FF9284}"/>
              </a:ext>
            </a:extLst>
          </p:cNvPr>
          <p:cNvCxnSpPr>
            <a:cxnSpLocks noChangeShapeType="1"/>
            <a:stCxn id="8198" idx="2"/>
            <a:endCxn id="8201" idx="0"/>
          </p:cNvCxnSpPr>
          <p:nvPr/>
        </p:nvCxnSpPr>
        <p:spPr bwMode="auto">
          <a:xfrm rot="16200000" flipH="1">
            <a:off x="1769127" y="4390324"/>
            <a:ext cx="352614" cy="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3" name="AutoShape 21">
            <a:extLst>
              <a:ext uri="{FF2B5EF4-FFF2-40B4-BE49-F238E27FC236}">
                <a16:creationId xmlns:a16="http://schemas.microsoft.com/office/drawing/2014/main" id="{A94DFCED-2D70-44C9-941C-95FE2FC33F00}"/>
              </a:ext>
            </a:extLst>
          </p:cNvPr>
          <p:cNvCxnSpPr>
            <a:cxnSpLocks noChangeShapeType="1"/>
            <a:stCxn id="8201" idx="2"/>
            <a:endCxn id="8202" idx="0"/>
          </p:cNvCxnSpPr>
          <p:nvPr/>
        </p:nvCxnSpPr>
        <p:spPr bwMode="auto">
          <a:xfrm flipH="1">
            <a:off x="1945433" y="5141307"/>
            <a:ext cx="2" cy="411769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4" name="AutoShape 22">
            <a:extLst>
              <a:ext uri="{FF2B5EF4-FFF2-40B4-BE49-F238E27FC236}">
                <a16:creationId xmlns:a16="http://schemas.microsoft.com/office/drawing/2014/main" id="{B2861BB8-D325-411E-A65C-A3F830D74207}"/>
              </a:ext>
            </a:extLst>
          </p:cNvPr>
          <p:cNvCxnSpPr>
            <a:cxnSpLocks noChangeShapeType="1"/>
            <a:stCxn id="8219" idx="2"/>
            <a:endCxn id="8207" idx="0"/>
          </p:cNvCxnSpPr>
          <p:nvPr/>
        </p:nvCxnSpPr>
        <p:spPr bwMode="auto">
          <a:xfrm rot="5400000">
            <a:off x="4924973" y="1392779"/>
            <a:ext cx="487359" cy="168325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5" name="AutoShape 23">
            <a:extLst>
              <a:ext uri="{FF2B5EF4-FFF2-40B4-BE49-F238E27FC236}">
                <a16:creationId xmlns:a16="http://schemas.microsoft.com/office/drawing/2014/main" id="{5F274284-984B-4317-B5D1-6DCE14940F58}"/>
              </a:ext>
            </a:extLst>
          </p:cNvPr>
          <p:cNvCxnSpPr>
            <a:cxnSpLocks noChangeShapeType="1"/>
            <a:stCxn id="8219" idx="2"/>
            <a:endCxn id="8208" idx="0"/>
          </p:cNvCxnSpPr>
          <p:nvPr/>
        </p:nvCxnSpPr>
        <p:spPr bwMode="auto">
          <a:xfrm rot="16200000" flipH="1">
            <a:off x="6138069" y="1862932"/>
            <a:ext cx="430213" cy="685800"/>
          </a:xfrm>
          <a:prstGeom prst="bentConnector3">
            <a:avLst>
              <a:gd name="adj1" fmla="val 4981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6" name="AutoShape 24">
            <a:extLst>
              <a:ext uri="{FF2B5EF4-FFF2-40B4-BE49-F238E27FC236}">
                <a16:creationId xmlns:a16="http://schemas.microsoft.com/office/drawing/2014/main" id="{046D2CCC-7091-494B-8C40-A6DF490524FD}"/>
              </a:ext>
            </a:extLst>
          </p:cNvPr>
          <p:cNvCxnSpPr>
            <a:cxnSpLocks noChangeShapeType="1"/>
            <a:stCxn id="8219" idx="2"/>
            <a:endCxn id="8209" idx="0"/>
          </p:cNvCxnSpPr>
          <p:nvPr/>
        </p:nvCxnSpPr>
        <p:spPr bwMode="auto">
          <a:xfrm rot="16200000" flipH="1">
            <a:off x="6732192" y="1268809"/>
            <a:ext cx="430213" cy="187404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7" name="AutoShape 25">
            <a:extLst>
              <a:ext uri="{FF2B5EF4-FFF2-40B4-BE49-F238E27FC236}">
                <a16:creationId xmlns:a16="http://schemas.microsoft.com/office/drawing/2014/main" id="{1ECBC129-F6BC-430E-A303-E65D83E8BB07}"/>
              </a:ext>
            </a:extLst>
          </p:cNvPr>
          <p:cNvCxnSpPr>
            <a:cxnSpLocks noChangeShapeType="1"/>
            <a:stCxn id="8219" idx="2"/>
            <a:endCxn id="8210" idx="0"/>
          </p:cNvCxnSpPr>
          <p:nvPr/>
        </p:nvCxnSpPr>
        <p:spPr bwMode="auto">
          <a:xfrm rot="16200000" flipH="1">
            <a:off x="7359065" y="641937"/>
            <a:ext cx="430213" cy="312778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8" name="AutoShape 26">
            <a:extLst>
              <a:ext uri="{FF2B5EF4-FFF2-40B4-BE49-F238E27FC236}">
                <a16:creationId xmlns:a16="http://schemas.microsoft.com/office/drawing/2014/main" id="{9879F87C-0D94-4CBE-B43A-32A4FAB5288C}"/>
              </a:ext>
            </a:extLst>
          </p:cNvPr>
          <p:cNvCxnSpPr>
            <a:cxnSpLocks noChangeShapeType="1"/>
            <a:stCxn id="8219" idx="2"/>
            <a:endCxn id="8211" idx="0"/>
          </p:cNvCxnSpPr>
          <p:nvPr/>
        </p:nvCxnSpPr>
        <p:spPr bwMode="auto">
          <a:xfrm rot="16200000" flipH="1">
            <a:off x="8070214" y="-69212"/>
            <a:ext cx="501652" cy="462152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19" name="Rectangle 27" descr="Parchment">
            <a:extLst>
              <a:ext uri="{FF2B5EF4-FFF2-40B4-BE49-F238E27FC236}">
                <a16:creationId xmlns:a16="http://schemas.microsoft.com/office/drawing/2014/main" id="{99EA1C7A-2DF1-4A2E-9E8E-47FEC1819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2939" y="1198563"/>
            <a:ext cx="574675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8220" name="Rectangle 28" descr="Stationery">
            <a:extLst>
              <a:ext uri="{FF2B5EF4-FFF2-40B4-BE49-F238E27FC236}">
                <a16:creationId xmlns:a16="http://schemas.microsoft.com/office/drawing/2014/main" id="{393D0079-0256-471B-898D-1D61B6359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3589338"/>
            <a:ext cx="935038" cy="5762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哥辖</a:t>
            </a:r>
          </a:p>
        </p:txBody>
      </p:sp>
      <p:sp>
        <p:nvSpPr>
          <p:cNvPr id="8221" name="Rectangle 29" descr="Stationery">
            <a:extLst>
              <a:ext uri="{FF2B5EF4-FFF2-40B4-BE49-F238E27FC236}">
                <a16:creationId xmlns:a16="http://schemas.microsoft.com/office/drawing/2014/main" id="{553057C1-C3E3-4238-98E5-259649DFB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9464" y="3589338"/>
            <a:ext cx="935037" cy="5762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革顺</a:t>
            </a:r>
          </a:p>
        </p:txBody>
      </p:sp>
      <p:sp>
        <p:nvSpPr>
          <p:cNvPr id="8222" name="Rectangle 30" descr="Stationery">
            <a:extLst>
              <a:ext uri="{FF2B5EF4-FFF2-40B4-BE49-F238E27FC236}">
                <a16:creationId xmlns:a16="http://schemas.microsoft.com/office/drawing/2014/main" id="{1940E352-2712-4198-A9B0-5331A0748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4" y="3589338"/>
            <a:ext cx="1272667" cy="5762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米拉利</a:t>
            </a:r>
          </a:p>
        </p:txBody>
      </p:sp>
      <p:cxnSp>
        <p:nvCxnSpPr>
          <p:cNvPr id="8223" name="AutoShape 31">
            <a:extLst>
              <a:ext uri="{FF2B5EF4-FFF2-40B4-BE49-F238E27FC236}">
                <a16:creationId xmlns:a16="http://schemas.microsoft.com/office/drawing/2014/main" id="{106BDED8-F0D9-4A14-AFB4-B225684F055D}"/>
              </a:ext>
            </a:extLst>
          </p:cNvPr>
          <p:cNvCxnSpPr>
            <a:cxnSpLocks noChangeShapeType="1"/>
            <a:stCxn id="8241" idx="2"/>
            <a:endCxn id="8220" idx="0"/>
          </p:cNvCxnSpPr>
          <p:nvPr/>
        </p:nvCxnSpPr>
        <p:spPr bwMode="auto">
          <a:xfrm rot="5400000">
            <a:off x="8439150" y="2633663"/>
            <a:ext cx="376238" cy="1535112"/>
          </a:xfrm>
          <a:prstGeom prst="bentConnector3">
            <a:avLst>
              <a:gd name="adj1" fmla="val 49787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24" name="AutoShape 32">
            <a:extLst>
              <a:ext uri="{FF2B5EF4-FFF2-40B4-BE49-F238E27FC236}">
                <a16:creationId xmlns:a16="http://schemas.microsoft.com/office/drawing/2014/main" id="{4FC14F9C-2FCB-4574-AE3D-E834FE70D1AC}"/>
              </a:ext>
            </a:extLst>
          </p:cNvPr>
          <p:cNvCxnSpPr>
            <a:cxnSpLocks noChangeShapeType="1"/>
            <a:stCxn id="8241" idx="2"/>
            <a:endCxn id="8221" idx="0"/>
          </p:cNvCxnSpPr>
          <p:nvPr/>
        </p:nvCxnSpPr>
        <p:spPr bwMode="auto">
          <a:xfrm rot="5400000">
            <a:off x="8943181" y="3137694"/>
            <a:ext cx="376238" cy="527050"/>
          </a:xfrm>
          <a:prstGeom prst="bentConnector3">
            <a:avLst>
              <a:gd name="adj1" fmla="val 49787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25" name="Rectangle 33" descr="Stationery">
            <a:extLst>
              <a:ext uri="{FF2B5EF4-FFF2-40B4-BE49-F238E27FC236}">
                <a16:creationId xmlns:a16="http://schemas.microsoft.com/office/drawing/2014/main" id="{AF6BE968-B710-4935-9254-F09FBDD15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9375" y="3789364"/>
            <a:ext cx="935038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扫罗</a:t>
            </a:r>
          </a:p>
        </p:txBody>
      </p:sp>
      <p:sp>
        <p:nvSpPr>
          <p:cNvPr id="8226" name="Rectangle 34" descr="Stationery">
            <a:extLst>
              <a:ext uri="{FF2B5EF4-FFF2-40B4-BE49-F238E27FC236}">
                <a16:creationId xmlns:a16="http://schemas.microsoft.com/office/drawing/2014/main" id="{C96AC738-15CC-49DB-9B50-CC0F183A4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339" y="4437064"/>
            <a:ext cx="935037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亚伦</a:t>
            </a:r>
          </a:p>
        </p:txBody>
      </p:sp>
      <p:cxnSp>
        <p:nvCxnSpPr>
          <p:cNvPr id="8227" name="AutoShape 35">
            <a:extLst>
              <a:ext uri="{FF2B5EF4-FFF2-40B4-BE49-F238E27FC236}">
                <a16:creationId xmlns:a16="http://schemas.microsoft.com/office/drawing/2014/main" id="{A252F0BF-E8C6-47E1-A191-D381B4DDB0BF}"/>
              </a:ext>
            </a:extLst>
          </p:cNvPr>
          <p:cNvCxnSpPr>
            <a:cxnSpLocks noChangeShapeType="1"/>
            <a:stCxn id="8220" idx="2"/>
            <a:endCxn id="8226" idx="0"/>
          </p:cNvCxnSpPr>
          <p:nvPr/>
        </p:nvCxnSpPr>
        <p:spPr bwMode="auto">
          <a:xfrm rot="5400000">
            <a:off x="7219951" y="3797301"/>
            <a:ext cx="271463" cy="1008063"/>
          </a:xfrm>
          <a:prstGeom prst="bentConnector3">
            <a:avLst>
              <a:gd name="adj1" fmla="val 49708"/>
            </a:avLst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28" name="Rectangle 36" descr="Stationery">
            <a:extLst>
              <a:ext uri="{FF2B5EF4-FFF2-40B4-BE49-F238E27FC236}">
                <a16:creationId xmlns:a16="http://schemas.microsoft.com/office/drawing/2014/main" id="{1BE37C98-C19C-4CEE-B6C7-38C9F0701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9483" y="6094414"/>
            <a:ext cx="1308893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被掳</a:t>
            </a:r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4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cxnSp>
        <p:nvCxnSpPr>
          <p:cNvPr id="8229" name="AutoShape 37">
            <a:extLst>
              <a:ext uri="{FF2B5EF4-FFF2-40B4-BE49-F238E27FC236}">
                <a16:creationId xmlns:a16="http://schemas.microsoft.com/office/drawing/2014/main" id="{87D9FD0C-C7D0-4022-8242-493847A138F1}"/>
              </a:ext>
            </a:extLst>
          </p:cNvPr>
          <p:cNvCxnSpPr>
            <a:cxnSpLocks noChangeShapeType="1"/>
            <a:endCxn id="8228" idx="0"/>
          </p:cNvCxnSpPr>
          <p:nvPr/>
        </p:nvCxnSpPr>
        <p:spPr bwMode="auto">
          <a:xfrm flipH="1">
            <a:off x="6663930" y="5011739"/>
            <a:ext cx="28177" cy="108267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30" name="Rectangle 38" descr="Stationery">
            <a:extLst>
              <a:ext uri="{FF2B5EF4-FFF2-40B4-BE49-F238E27FC236}">
                <a16:creationId xmlns:a16="http://schemas.microsoft.com/office/drawing/2014/main" id="{7ACF2BCE-C22E-4FC3-B989-C4C2E6B37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4437064"/>
            <a:ext cx="935038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可拉</a:t>
            </a:r>
          </a:p>
        </p:txBody>
      </p:sp>
      <p:cxnSp>
        <p:nvCxnSpPr>
          <p:cNvPr id="8231" name="AutoShape 39">
            <a:extLst>
              <a:ext uri="{FF2B5EF4-FFF2-40B4-BE49-F238E27FC236}">
                <a16:creationId xmlns:a16="http://schemas.microsoft.com/office/drawing/2014/main" id="{25DA4436-E7F3-4B7F-86C2-799A1CA223CC}"/>
              </a:ext>
            </a:extLst>
          </p:cNvPr>
          <p:cNvCxnSpPr>
            <a:cxnSpLocks noChangeShapeType="1"/>
            <a:stCxn id="8220" idx="2"/>
            <a:endCxn id="8230" idx="0"/>
          </p:cNvCxnSpPr>
          <p:nvPr/>
        </p:nvCxnSpPr>
        <p:spPr bwMode="auto">
          <a:xfrm rot="5400000">
            <a:off x="7723982" y="4301332"/>
            <a:ext cx="2714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33" name="Rectangle 41" descr="Parchment">
            <a:extLst>
              <a:ext uri="{FF2B5EF4-FFF2-40B4-BE49-F238E27FC236}">
                <a16:creationId xmlns:a16="http://schemas.microsoft.com/office/drawing/2014/main" id="{75CBFF99-078D-4507-BBFB-F47B8FB1A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4289" y="1198563"/>
            <a:ext cx="935037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犹大</a:t>
            </a:r>
          </a:p>
        </p:txBody>
      </p:sp>
      <p:sp>
        <p:nvSpPr>
          <p:cNvPr id="8234" name="Rectangle 42" descr="Stationery">
            <a:extLst>
              <a:ext uri="{FF2B5EF4-FFF2-40B4-BE49-F238E27FC236}">
                <a16:creationId xmlns:a16="http://schemas.microsoft.com/office/drawing/2014/main" id="{D49EC49D-E04F-4191-802F-4FD1E82B2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054" y="2695575"/>
            <a:ext cx="1347725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希斯仑</a:t>
            </a:r>
          </a:p>
        </p:txBody>
      </p:sp>
      <p:cxnSp>
        <p:nvCxnSpPr>
          <p:cNvPr id="8235" name="AutoShape 43">
            <a:extLst>
              <a:ext uri="{FF2B5EF4-FFF2-40B4-BE49-F238E27FC236}">
                <a16:creationId xmlns:a16="http://schemas.microsoft.com/office/drawing/2014/main" id="{D347F538-866B-40A4-8E14-E11086019EA3}"/>
              </a:ext>
            </a:extLst>
          </p:cNvPr>
          <p:cNvCxnSpPr>
            <a:cxnSpLocks noChangeShapeType="1"/>
            <a:stCxn id="8233" idx="2"/>
            <a:endCxn id="8234" idx="0"/>
          </p:cNvCxnSpPr>
          <p:nvPr/>
        </p:nvCxnSpPr>
        <p:spPr bwMode="auto">
          <a:xfrm rot="5400000">
            <a:off x="1897438" y="1571205"/>
            <a:ext cx="704850" cy="154389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36" name="Rectangle 44" descr="Stationery">
            <a:extLst>
              <a:ext uri="{FF2B5EF4-FFF2-40B4-BE49-F238E27FC236}">
                <a16:creationId xmlns:a16="http://schemas.microsoft.com/office/drawing/2014/main" id="{04FBC103-C7D4-4F4F-94D7-D5946A1B9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6477" y="2695571"/>
            <a:ext cx="1098172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其他</a:t>
            </a:r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cxnSp>
        <p:nvCxnSpPr>
          <p:cNvPr id="8237" name="AutoShape 45">
            <a:extLst>
              <a:ext uri="{FF2B5EF4-FFF2-40B4-BE49-F238E27FC236}">
                <a16:creationId xmlns:a16="http://schemas.microsoft.com/office/drawing/2014/main" id="{4A021E00-43FD-481C-AB63-978FD79E2409}"/>
              </a:ext>
            </a:extLst>
          </p:cNvPr>
          <p:cNvCxnSpPr>
            <a:cxnSpLocks noChangeShapeType="1"/>
            <a:stCxn id="8233" idx="2"/>
            <a:endCxn id="8236" idx="0"/>
          </p:cNvCxnSpPr>
          <p:nvPr/>
        </p:nvCxnSpPr>
        <p:spPr bwMode="auto">
          <a:xfrm rot="16200000" flipH="1">
            <a:off x="2721262" y="2291270"/>
            <a:ext cx="704846" cy="10375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38" name="Rectangle 46" descr="Parchment">
            <a:extLst>
              <a:ext uri="{FF2B5EF4-FFF2-40B4-BE49-F238E27FC236}">
                <a16:creationId xmlns:a16="http://schemas.microsoft.com/office/drawing/2014/main" id="{BAC24CB5-924A-43F2-B3AF-AFF62A1B4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4018" y="2420938"/>
            <a:ext cx="1120395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便雅悯</a:t>
            </a:r>
          </a:p>
        </p:txBody>
      </p:sp>
      <p:cxnSp>
        <p:nvCxnSpPr>
          <p:cNvPr id="8239" name="AutoShape 47">
            <a:extLst>
              <a:ext uri="{FF2B5EF4-FFF2-40B4-BE49-F238E27FC236}">
                <a16:creationId xmlns:a16="http://schemas.microsoft.com/office/drawing/2014/main" id="{099E13CE-3A8D-4690-9960-A6763BFCE17F}"/>
              </a:ext>
            </a:extLst>
          </p:cNvPr>
          <p:cNvCxnSpPr>
            <a:cxnSpLocks noChangeShapeType="1"/>
            <a:stCxn id="8219" idx="2"/>
            <a:endCxn id="8238" idx="0"/>
          </p:cNvCxnSpPr>
          <p:nvPr/>
        </p:nvCxnSpPr>
        <p:spPr bwMode="auto">
          <a:xfrm rot="5400000">
            <a:off x="5557141" y="1967801"/>
            <a:ext cx="430213" cy="47606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40" name="AutoShape 48">
            <a:extLst>
              <a:ext uri="{FF2B5EF4-FFF2-40B4-BE49-F238E27FC236}">
                <a16:creationId xmlns:a16="http://schemas.microsoft.com/office/drawing/2014/main" id="{A4BF31C4-4102-4068-89B1-BFDD038FA853}"/>
              </a:ext>
            </a:extLst>
          </p:cNvPr>
          <p:cNvCxnSpPr>
            <a:cxnSpLocks noChangeShapeType="1"/>
            <a:stCxn id="8238" idx="2"/>
            <a:endCxn id="8225" idx="0"/>
          </p:cNvCxnSpPr>
          <p:nvPr/>
        </p:nvCxnSpPr>
        <p:spPr bwMode="auto">
          <a:xfrm>
            <a:off x="5534216" y="3213100"/>
            <a:ext cx="92678" cy="576264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41" name="Rectangle 49">
            <a:extLst>
              <a:ext uri="{FF2B5EF4-FFF2-40B4-BE49-F238E27FC236}">
                <a16:creationId xmlns:a16="http://schemas.microsoft.com/office/drawing/2014/main" id="{1DF37D11-6767-462D-9A3A-767949E96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8925" y="2781300"/>
            <a:ext cx="4318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3200">
              <a:solidFill>
                <a:schemeClr val="bg1"/>
              </a:solidFill>
            </a:endParaRPr>
          </a:p>
        </p:txBody>
      </p:sp>
      <p:cxnSp>
        <p:nvCxnSpPr>
          <p:cNvPr id="8242" name="AutoShape 50">
            <a:extLst>
              <a:ext uri="{FF2B5EF4-FFF2-40B4-BE49-F238E27FC236}">
                <a16:creationId xmlns:a16="http://schemas.microsoft.com/office/drawing/2014/main" id="{759704DC-294D-403D-851E-5FA3B2E34EA1}"/>
              </a:ext>
            </a:extLst>
          </p:cNvPr>
          <p:cNvCxnSpPr>
            <a:cxnSpLocks noChangeShapeType="1"/>
            <a:stCxn id="8241" idx="2"/>
            <a:endCxn id="8222" idx="0"/>
          </p:cNvCxnSpPr>
          <p:nvPr/>
        </p:nvCxnSpPr>
        <p:spPr bwMode="auto">
          <a:xfrm rot="16200000" flipH="1">
            <a:off x="9531222" y="3076702"/>
            <a:ext cx="376238" cy="64903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43" name="Line 51">
            <a:extLst>
              <a:ext uri="{FF2B5EF4-FFF2-40B4-BE49-F238E27FC236}">
                <a16:creationId xmlns:a16="http://schemas.microsoft.com/office/drawing/2014/main" id="{DF41AED0-038E-47BD-9696-285981D2DC0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853069" y="1990725"/>
            <a:ext cx="1588" cy="1409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8244" name="Rectangle 52" descr="Parchment">
            <a:extLst>
              <a:ext uri="{FF2B5EF4-FFF2-40B4-BE49-F238E27FC236}">
                <a16:creationId xmlns:a16="http://schemas.microsoft.com/office/drawing/2014/main" id="{51890DE2-8EDE-457E-BFE0-8DD34C11E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1051" y="1204121"/>
            <a:ext cx="1009650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利未</a:t>
            </a:r>
          </a:p>
        </p:txBody>
      </p:sp>
      <p:cxnSp>
        <p:nvCxnSpPr>
          <p:cNvPr id="8245" name="AutoShape 53">
            <a:extLst>
              <a:ext uri="{FF2B5EF4-FFF2-40B4-BE49-F238E27FC236}">
                <a16:creationId xmlns:a16="http://schemas.microsoft.com/office/drawing/2014/main" id="{ED10E5F6-B1A7-4222-8ED4-851464C3CEB2}"/>
              </a:ext>
            </a:extLst>
          </p:cNvPr>
          <p:cNvCxnSpPr>
            <a:cxnSpLocks noChangeShapeType="1"/>
            <a:stCxn id="8248" idx="2"/>
            <a:endCxn id="8233" idx="0"/>
          </p:cNvCxnSpPr>
          <p:nvPr/>
        </p:nvCxnSpPr>
        <p:spPr bwMode="auto">
          <a:xfrm rot="5400000">
            <a:off x="4296174" y="-510776"/>
            <a:ext cx="434974" cy="298370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46" name="AutoShape 54">
            <a:extLst>
              <a:ext uri="{FF2B5EF4-FFF2-40B4-BE49-F238E27FC236}">
                <a16:creationId xmlns:a16="http://schemas.microsoft.com/office/drawing/2014/main" id="{8834F5A4-E11F-4B91-B205-4D121B5487FF}"/>
              </a:ext>
            </a:extLst>
          </p:cNvPr>
          <p:cNvCxnSpPr>
            <a:cxnSpLocks noChangeShapeType="1"/>
            <a:stCxn id="8248" idx="2"/>
            <a:endCxn id="8244" idx="0"/>
          </p:cNvCxnSpPr>
          <p:nvPr/>
        </p:nvCxnSpPr>
        <p:spPr bwMode="auto">
          <a:xfrm rot="16200000" flipH="1">
            <a:off x="7755428" y="-986327"/>
            <a:ext cx="440532" cy="394036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47" name="Line 55">
            <a:extLst>
              <a:ext uri="{FF2B5EF4-FFF2-40B4-BE49-F238E27FC236}">
                <a16:creationId xmlns:a16="http://schemas.microsoft.com/office/drawing/2014/main" id="{B8403483-6838-4464-B886-A8B2F54AFD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10275" y="693738"/>
            <a:ext cx="0" cy="1511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8248" name="Rectangle 56" descr="Stationery">
            <a:extLst>
              <a:ext uri="{FF2B5EF4-FFF2-40B4-BE49-F238E27FC236}">
                <a16:creationId xmlns:a16="http://schemas.microsoft.com/office/drawing/2014/main" id="{8E74A2C2-1D72-47A1-B435-EA4A20D69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9375" y="188914"/>
            <a:ext cx="1692275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以色列</a:t>
            </a:r>
          </a:p>
        </p:txBody>
      </p:sp>
      <p:cxnSp>
        <p:nvCxnSpPr>
          <p:cNvPr id="8249" name="AutoShape 57">
            <a:extLst>
              <a:ext uri="{FF2B5EF4-FFF2-40B4-BE49-F238E27FC236}">
                <a16:creationId xmlns:a16="http://schemas.microsoft.com/office/drawing/2014/main" id="{E7893C55-4A49-40F6-A477-E08BFE598A80}"/>
              </a:ext>
            </a:extLst>
          </p:cNvPr>
          <p:cNvCxnSpPr>
            <a:cxnSpLocks noChangeShapeType="1"/>
            <a:stCxn id="8234" idx="2"/>
            <a:endCxn id="8198" idx="0"/>
          </p:cNvCxnSpPr>
          <p:nvPr/>
        </p:nvCxnSpPr>
        <p:spPr bwMode="auto">
          <a:xfrm rot="16200000" flipH="1">
            <a:off x="1527129" y="3221037"/>
            <a:ext cx="369093" cy="46751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50" name="AutoShape 58">
            <a:extLst>
              <a:ext uri="{FF2B5EF4-FFF2-40B4-BE49-F238E27FC236}">
                <a16:creationId xmlns:a16="http://schemas.microsoft.com/office/drawing/2014/main" id="{506C5E72-6848-42CB-A441-FD51E124B11A}"/>
              </a:ext>
            </a:extLst>
          </p:cNvPr>
          <p:cNvCxnSpPr>
            <a:cxnSpLocks noChangeShapeType="1"/>
            <a:stCxn id="8234" idx="2"/>
            <a:endCxn id="8199" idx="0"/>
          </p:cNvCxnSpPr>
          <p:nvPr/>
        </p:nvCxnSpPr>
        <p:spPr bwMode="auto">
          <a:xfrm rot="16200000" flipH="1">
            <a:off x="2119080" y="2629086"/>
            <a:ext cx="377825" cy="166015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51" name="AutoShape 59">
            <a:extLst>
              <a:ext uri="{FF2B5EF4-FFF2-40B4-BE49-F238E27FC236}">
                <a16:creationId xmlns:a16="http://schemas.microsoft.com/office/drawing/2014/main" id="{6ED0EC35-F727-4EF7-AD82-8751EB5ED8E7}"/>
              </a:ext>
            </a:extLst>
          </p:cNvPr>
          <p:cNvCxnSpPr>
            <a:cxnSpLocks noChangeShapeType="1"/>
            <a:stCxn id="8234" idx="2"/>
            <a:endCxn id="8200" idx="0"/>
          </p:cNvCxnSpPr>
          <p:nvPr/>
        </p:nvCxnSpPr>
        <p:spPr bwMode="auto">
          <a:xfrm rot="16200000" flipH="1">
            <a:off x="2787626" y="1960540"/>
            <a:ext cx="377826" cy="299724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52" name="Rectangle 60" descr="Stationery">
            <a:extLst>
              <a:ext uri="{FF2B5EF4-FFF2-40B4-BE49-F238E27FC236}">
                <a16:creationId xmlns:a16="http://schemas.microsoft.com/office/drawing/2014/main" id="{CAED55FF-5131-4BCB-9321-235859400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3445" y="5229226"/>
            <a:ext cx="1292640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撒母耳</a:t>
            </a:r>
          </a:p>
        </p:txBody>
      </p:sp>
      <p:cxnSp>
        <p:nvCxnSpPr>
          <p:cNvPr id="8253" name="AutoShape 61">
            <a:extLst>
              <a:ext uri="{FF2B5EF4-FFF2-40B4-BE49-F238E27FC236}">
                <a16:creationId xmlns:a16="http://schemas.microsoft.com/office/drawing/2014/main" id="{F9C2C42C-10B9-4767-8941-7B4C1D1C0AA4}"/>
              </a:ext>
            </a:extLst>
          </p:cNvPr>
          <p:cNvCxnSpPr>
            <a:cxnSpLocks noChangeShapeType="1"/>
            <a:stCxn id="8230" idx="2"/>
            <a:endCxn id="8252" idx="0"/>
          </p:cNvCxnSpPr>
          <p:nvPr/>
        </p:nvCxnSpPr>
        <p:spPr bwMode="auto">
          <a:xfrm>
            <a:off x="7858919" y="5011739"/>
            <a:ext cx="20846" cy="217487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54" name="Rectangle 62" descr="Stationery">
            <a:extLst>
              <a:ext uri="{FF2B5EF4-FFF2-40B4-BE49-F238E27FC236}">
                <a16:creationId xmlns:a16="http://schemas.microsoft.com/office/drawing/2014/main" id="{57F37218-8217-46BA-907B-B399B608A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9814" y="5949951"/>
            <a:ext cx="935037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希幔</a:t>
            </a:r>
          </a:p>
        </p:txBody>
      </p:sp>
      <p:cxnSp>
        <p:nvCxnSpPr>
          <p:cNvPr id="8255" name="AutoShape 63">
            <a:extLst>
              <a:ext uri="{FF2B5EF4-FFF2-40B4-BE49-F238E27FC236}">
                <a16:creationId xmlns:a16="http://schemas.microsoft.com/office/drawing/2014/main" id="{A63D6F57-C3E8-4B57-9CBF-7B0E5998D9F5}"/>
              </a:ext>
            </a:extLst>
          </p:cNvPr>
          <p:cNvCxnSpPr>
            <a:cxnSpLocks noChangeShapeType="1"/>
            <a:stCxn id="8252" idx="2"/>
            <a:endCxn id="8254" idx="0"/>
          </p:cNvCxnSpPr>
          <p:nvPr/>
        </p:nvCxnSpPr>
        <p:spPr bwMode="auto">
          <a:xfrm rot="5400000">
            <a:off x="7795524" y="5865710"/>
            <a:ext cx="146050" cy="2243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56" name="Rectangle 64" descr="Stationery">
            <a:extLst>
              <a:ext uri="{FF2B5EF4-FFF2-40B4-BE49-F238E27FC236}">
                <a16:creationId xmlns:a16="http://schemas.microsoft.com/office/drawing/2014/main" id="{1154030F-5444-4978-A930-7DA8C0308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9464" y="5948364"/>
            <a:ext cx="935037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亚萨</a:t>
            </a:r>
          </a:p>
        </p:txBody>
      </p:sp>
      <p:cxnSp>
        <p:nvCxnSpPr>
          <p:cNvPr id="8257" name="AutoShape 65">
            <a:extLst>
              <a:ext uri="{FF2B5EF4-FFF2-40B4-BE49-F238E27FC236}">
                <a16:creationId xmlns:a16="http://schemas.microsoft.com/office/drawing/2014/main" id="{5E29DCAD-2BEF-421E-87D2-2E60E12EF9B3}"/>
              </a:ext>
            </a:extLst>
          </p:cNvPr>
          <p:cNvCxnSpPr>
            <a:cxnSpLocks noChangeShapeType="1"/>
            <a:stCxn id="8221" idx="2"/>
            <a:endCxn id="8256" idx="0"/>
          </p:cNvCxnSpPr>
          <p:nvPr/>
        </p:nvCxnSpPr>
        <p:spPr bwMode="auto">
          <a:xfrm rot="5400000">
            <a:off x="7976394" y="5056982"/>
            <a:ext cx="17827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58" name="Rectangle 66" descr="Stationery">
            <a:extLst>
              <a:ext uri="{FF2B5EF4-FFF2-40B4-BE49-F238E27FC236}">
                <a16:creationId xmlns:a16="http://schemas.microsoft.com/office/drawing/2014/main" id="{0CA3DB86-47F8-4762-8302-8B7797CD52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5949951"/>
            <a:ext cx="1272666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以探</a:t>
            </a:r>
          </a:p>
        </p:txBody>
      </p:sp>
      <p:cxnSp>
        <p:nvCxnSpPr>
          <p:cNvPr id="8259" name="AutoShape 67">
            <a:extLst>
              <a:ext uri="{FF2B5EF4-FFF2-40B4-BE49-F238E27FC236}">
                <a16:creationId xmlns:a16="http://schemas.microsoft.com/office/drawing/2014/main" id="{4B37F190-E001-407A-926F-7F34E59C156A}"/>
              </a:ext>
            </a:extLst>
          </p:cNvPr>
          <p:cNvCxnSpPr>
            <a:cxnSpLocks noChangeShapeType="1"/>
            <a:stCxn id="8222" idx="2"/>
            <a:endCxn id="8258" idx="0"/>
          </p:cNvCxnSpPr>
          <p:nvPr/>
        </p:nvCxnSpPr>
        <p:spPr bwMode="auto">
          <a:xfrm>
            <a:off x="10043858" y="4165600"/>
            <a:ext cx="0" cy="1784351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60" name="Rectangle 68" descr="Stationery">
            <a:extLst>
              <a:ext uri="{FF2B5EF4-FFF2-40B4-BE49-F238E27FC236}">
                <a16:creationId xmlns:a16="http://schemas.microsoft.com/office/drawing/2014/main" id="{095628AD-D81D-46CC-B19F-F33E6C51E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5031" y="4941889"/>
            <a:ext cx="1375282" cy="5746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(13</a:t>
            </a: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代</a:t>
            </a:r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cxnSp>
        <p:nvCxnSpPr>
          <p:cNvPr id="8261" name="AutoShape 69">
            <a:extLst>
              <a:ext uri="{FF2B5EF4-FFF2-40B4-BE49-F238E27FC236}">
                <a16:creationId xmlns:a16="http://schemas.microsoft.com/office/drawing/2014/main" id="{2490EF99-D0A9-4FEB-AA1B-752E4A3B8239}"/>
              </a:ext>
            </a:extLst>
          </p:cNvPr>
          <p:cNvCxnSpPr>
            <a:cxnSpLocks noChangeShapeType="1"/>
            <a:stCxn id="8225" idx="2"/>
            <a:endCxn id="8260" idx="0"/>
          </p:cNvCxnSpPr>
          <p:nvPr/>
        </p:nvCxnSpPr>
        <p:spPr bwMode="auto">
          <a:xfrm flipH="1">
            <a:off x="5622672" y="4364039"/>
            <a:ext cx="4222" cy="57785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>
          <a:xfrm flipH="1">
            <a:off x="9388506" y="3213099"/>
            <a:ext cx="6318" cy="18732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200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>
            <a:extLst>
              <a:ext uri="{FF2B5EF4-FFF2-40B4-BE49-F238E27FC236}">
                <a16:creationId xmlns:a16="http://schemas.microsoft.com/office/drawing/2014/main" id="{75376ABB-A956-4BC7-A763-750813C41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6275" y="120857"/>
            <a:ext cx="7437438" cy="657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58775" indent="-3587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1074738" indent="-3524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2541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4335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buFontTx/>
              <a:buBlip>
                <a:blip r:embed="rId2"/>
              </a:buBlip>
            </a:pPr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大卫的三员大将：约押、亚比筛、亚撒黑，都是他的外甥。</a:t>
            </a:r>
            <a:r>
              <a:rPr lang="en-US" altLang="zh-CN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(2:16)</a:t>
            </a:r>
          </a:p>
          <a:p>
            <a:pPr>
              <a:lnSpc>
                <a:spcPct val="120000"/>
              </a:lnSpc>
              <a:buFontTx/>
              <a:buBlip>
                <a:blip r:embed="rId2"/>
              </a:buBlip>
            </a:pPr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押沙龙的元帅亚玛撒，也是大卫的外甥，是约押的表弟，后被约押所杀。</a:t>
            </a:r>
            <a:r>
              <a:rPr lang="en-US" altLang="zh-CN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(2:17)</a:t>
            </a:r>
          </a:p>
          <a:p>
            <a:pPr>
              <a:lnSpc>
                <a:spcPct val="120000"/>
              </a:lnSpc>
              <a:spcAft>
                <a:spcPct val="30000"/>
              </a:spcAft>
              <a:buFontTx/>
              <a:buBlip>
                <a:blip r:embed="rId2"/>
              </a:buBlip>
            </a:pPr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雅比斯</a:t>
            </a:r>
            <a:r>
              <a:rPr lang="en-US" altLang="zh-CN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(4:9-10)</a:t>
            </a:r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</a:p>
          <a:p>
            <a:pPr lvl="1">
              <a:lnSpc>
                <a:spcPct val="120000"/>
              </a:lnSpc>
              <a:spcAft>
                <a:spcPct val="30000"/>
              </a:spcAft>
              <a:buFontTx/>
              <a:buBlip>
                <a:blip r:embed="rId3"/>
              </a:buBlip>
            </a:pPr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身世：坎坷</a:t>
            </a:r>
          </a:p>
          <a:p>
            <a:pPr lvl="1">
              <a:lnSpc>
                <a:spcPct val="120000"/>
              </a:lnSpc>
              <a:spcAft>
                <a:spcPct val="30000"/>
              </a:spcAft>
              <a:buFontTx/>
              <a:buBlip>
                <a:blip r:embed="rId3"/>
              </a:buBlip>
            </a:pPr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结局：尊贵</a:t>
            </a:r>
          </a:p>
          <a:p>
            <a:pPr lvl="1">
              <a:lnSpc>
                <a:spcPct val="120000"/>
              </a:lnSpc>
              <a:spcAft>
                <a:spcPct val="30000"/>
              </a:spcAft>
              <a:buFontTx/>
              <a:buBlip>
                <a:blip r:embed="rId3"/>
              </a:buBlip>
            </a:pPr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秘诀：求告神</a:t>
            </a:r>
            <a:endParaRPr lang="zh-TW" altLang="en-US" sz="36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7173" name="Picture 5" descr="jabez">
            <a:extLst>
              <a:ext uri="{FF2B5EF4-FFF2-40B4-BE49-F238E27FC236}">
                <a16:creationId xmlns:a16="http://schemas.microsoft.com/office/drawing/2014/main" id="{07227F29-8335-4429-9F80-0CFE69FB5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816" y="3073617"/>
            <a:ext cx="2549455" cy="362685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133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19 TISSOT SAUL SACRIFICES THE OXEN">
            <a:extLst>
              <a:ext uri="{FF2B5EF4-FFF2-40B4-BE49-F238E27FC236}">
                <a16:creationId xmlns:a16="http://schemas.microsoft.com/office/drawing/2014/main" id="{4218D9A3-C86F-4C6B-AE70-10E62B099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6"/>
          <a:stretch>
            <a:fillRect/>
          </a:stretch>
        </p:blipFill>
        <p:spPr bwMode="auto">
          <a:xfrm>
            <a:off x="1514856" y="0"/>
            <a:ext cx="9144000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7" name="AutoShape 3">
            <a:extLst>
              <a:ext uri="{FF2B5EF4-FFF2-40B4-BE49-F238E27FC236}">
                <a16:creationId xmlns:a16="http://schemas.microsoft.com/office/drawing/2014/main" id="{3EACCFAF-DD6B-4B88-9DF9-B4720D4E4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-91440"/>
            <a:ext cx="4398264" cy="2331720"/>
          </a:xfrm>
          <a:prstGeom prst="wedgeEllipseCallout">
            <a:avLst>
              <a:gd name="adj1" fmla="val -68296"/>
              <a:gd name="adj2" fmla="val -1021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28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凡不出来跟随扫罗和撒母耳的，也必这样切开他的牛。</a:t>
            </a:r>
            <a:endParaRPr lang="zh-TW" altLang="en-US" sz="28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F5F034DF-8310-4262-8AFF-7BCCAAF70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6972" y="6220143"/>
            <a:ext cx="1261884" cy="52322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撒上</a:t>
            </a:r>
            <a:r>
              <a:rPr lang="en-US" altLang="zh-TW" sz="28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4248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kings12">
            <a:extLst>
              <a:ext uri="{FF2B5EF4-FFF2-40B4-BE49-F238E27FC236}">
                <a16:creationId xmlns:a16="http://schemas.microsoft.com/office/drawing/2014/main" id="{EEA60FBD-33E7-431F-85C3-7B53CD373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91" y="65088"/>
            <a:ext cx="5223013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9" name="Freeform 7">
            <a:extLst>
              <a:ext uri="{FF2B5EF4-FFF2-40B4-BE49-F238E27FC236}">
                <a16:creationId xmlns:a16="http://schemas.microsoft.com/office/drawing/2014/main" id="{E5F8E9BC-8EEC-4086-B7C9-39721074498F}"/>
              </a:ext>
            </a:extLst>
          </p:cNvPr>
          <p:cNvSpPr>
            <a:spLocks/>
          </p:cNvSpPr>
          <p:nvPr/>
        </p:nvSpPr>
        <p:spPr bwMode="auto">
          <a:xfrm>
            <a:off x="1691294" y="2859087"/>
            <a:ext cx="2101244" cy="2459037"/>
          </a:xfrm>
          <a:custGeom>
            <a:avLst/>
            <a:gdLst>
              <a:gd name="T0" fmla="*/ 576 w 1220"/>
              <a:gd name="T1" fmla="*/ 32 h 1549"/>
              <a:gd name="T2" fmla="*/ 552 w 1220"/>
              <a:gd name="T3" fmla="*/ 144 h 1549"/>
              <a:gd name="T4" fmla="*/ 518 w 1220"/>
              <a:gd name="T5" fmla="*/ 260 h 1549"/>
              <a:gd name="T6" fmla="*/ 516 w 1220"/>
              <a:gd name="T7" fmla="*/ 289 h 1549"/>
              <a:gd name="T8" fmla="*/ 511 w 1220"/>
              <a:gd name="T9" fmla="*/ 343 h 1549"/>
              <a:gd name="T10" fmla="*/ 477 w 1220"/>
              <a:gd name="T11" fmla="*/ 390 h 1549"/>
              <a:gd name="T12" fmla="*/ 477 w 1220"/>
              <a:gd name="T13" fmla="*/ 452 h 1549"/>
              <a:gd name="T14" fmla="*/ 459 w 1220"/>
              <a:gd name="T15" fmla="*/ 586 h 1549"/>
              <a:gd name="T16" fmla="*/ 416 w 1220"/>
              <a:gd name="T17" fmla="*/ 680 h 1549"/>
              <a:gd name="T18" fmla="*/ 490 w 1220"/>
              <a:gd name="T19" fmla="*/ 699 h 1549"/>
              <a:gd name="T20" fmla="*/ 507 w 1220"/>
              <a:gd name="T21" fmla="*/ 617 h 1549"/>
              <a:gd name="T22" fmla="*/ 536 w 1220"/>
              <a:gd name="T23" fmla="*/ 520 h 1549"/>
              <a:gd name="T24" fmla="*/ 691 w 1220"/>
              <a:gd name="T25" fmla="*/ 506 h 1549"/>
              <a:gd name="T26" fmla="*/ 861 w 1220"/>
              <a:gd name="T27" fmla="*/ 448 h 1549"/>
              <a:gd name="T28" fmla="*/ 987 w 1220"/>
              <a:gd name="T29" fmla="*/ 365 h 1549"/>
              <a:gd name="T30" fmla="*/ 1179 w 1220"/>
              <a:gd name="T31" fmla="*/ 456 h 1549"/>
              <a:gd name="T32" fmla="*/ 1215 w 1220"/>
              <a:gd name="T33" fmla="*/ 581 h 1549"/>
              <a:gd name="T34" fmla="*/ 1140 w 1220"/>
              <a:gd name="T35" fmla="*/ 654 h 1549"/>
              <a:gd name="T36" fmla="*/ 923 w 1220"/>
              <a:gd name="T37" fmla="*/ 733 h 1549"/>
              <a:gd name="T38" fmla="*/ 715 w 1220"/>
              <a:gd name="T39" fmla="*/ 869 h 1549"/>
              <a:gd name="T40" fmla="*/ 587 w 1220"/>
              <a:gd name="T41" fmla="*/ 1042 h 1549"/>
              <a:gd name="T42" fmla="*/ 484 w 1220"/>
              <a:gd name="T43" fmla="*/ 1110 h 1549"/>
              <a:gd name="T44" fmla="*/ 463 w 1220"/>
              <a:gd name="T45" fmla="*/ 1099 h 1549"/>
              <a:gd name="T46" fmla="*/ 421 w 1220"/>
              <a:gd name="T47" fmla="*/ 1111 h 1549"/>
              <a:gd name="T48" fmla="*/ 371 w 1220"/>
              <a:gd name="T49" fmla="*/ 1325 h 1549"/>
              <a:gd name="T50" fmla="*/ 355 w 1220"/>
              <a:gd name="T51" fmla="*/ 1434 h 1549"/>
              <a:gd name="T52" fmla="*/ 371 w 1220"/>
              <a:gd name="T53" fmla="*/ 1530 h 1549"/>
              <a:gd name="T54" fmla="*/ 275 w 1220"/>
              <a:gd name="T55" fmla="*/ 1549 h 1549"/>
              <a:gd name="T56" fmla="*/ 0 w 1220"/>
              <a:gd name="T57" fmla="*/ 1423 h 1549"/>
              <a:gd name="T58" fmla="*/ 39 w 1220"/>
              <a:gd name="T59" fmla="*/ 1316 h 1549"/>
              <a:gd name="T60" fmla="*/ 144 w 1220"/>
              <a:gd name="T61" fmla="*/ 1048 h 1549"/>
              <a:gd name="T62" fmla="*/ 189 w 1220"/>
              <a:gd name="T63" fmla="*/ 733 h 1549"/>
              <a:gd name="T64" fmla="*/ 289 w 1220"/>
              <a:gd name="T65" fmla="*/ 653 h 1549"/>
              <a:gd name="T66" fmla="*/ 323 w 1220"/>
              <a:gd name="T67" fmla="*/ 621 h 1549"/>
              <a:gd name="T68" fmla="*/ 339 w 1220"/>
              <a:gd name="T69" fmla="*/ 299 h 1549"/>
              <a:gd name="T70" fmla="*/ 499 w 1220"/>
              <a:gd name="T71" fmla="*/ 77 h 1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20" h="1549">
                <a:moveTo>
                  <a:pt x="539" y="0"/>
                </a:moveTo>
                <a:lnTo>
                  <a:pt x="576" y="32"/>
                </a:lnTo>
                <a:lnTo>
                  <a:pt x="584" y="90"/>
                </a:lnTo>
                <a:lnTo>
                  <a:pt x="552" y="144"/>
                </a:lnTo>
                <a:lnTo>
                  <a:pt x="528" y="205"/>
                </a:lnTo>
                <a:lnTo>
                  <a:pt x="518" y="260"/>
                </a:lnTo>
                <a:lnTo>
                  <a:pt x="498" y="272"/>
                </a:lnTo>
                <a:lnTo>
                  <a:pt x="516" y="289"/>
                </a:lnTo>
                <a:lnTo>
                  <a:pt x="505" y="312"/>
                </a:lnTo>
                <a:lnTo>
                  <a:pt x="511" y="343"/>
                </a:lnTo>
                <a:lnTo>
                  <a:pt x="509" y="373"/>
                </a:lnTo>
                <a:lnTo>
                  <a:pt x="477" y="390"/>
                </a:lnTo>
                <a:lnTo>
                  <a:pt x="459" y="419"/>
                </a:lnTo>
                <a:lnTo>
                  <a:pt x="477" y="452"/>
                </a:lnTo>
                <a:lnTo>
                  <a:pt x="488" y="496"/>
                </a:lnTo>
                <a:lnTo>
                  <a:pt x="459" y="586"/>
                </a:lnTo>
                <a:lnTo>
                  <a:pt x="403" y="616"/>
                </a:lnTo>
                <a:lnTo>
                  <a:pt x="416" y="680"/>
                </a:lnTo>
                <a:lnTo>
                  <a:pt x="464" y="728"/>
                </a:lnTo>
                <a:lnTo>
                  <a:pt x="490" y="699"/>
                </a:lnTo>
                <a:lnTo>
                  <a:pt x="512" y="658"/>
                </a:lnTo>
                <a:lnTo>
                  <a:pt x="507" y="617"/>
                </a:lnTo>
                <a:lnTo>
                  <a:pt x="511" y="552"/>
                </a:lnTo>
                <a:lnTo>
                  <a:pt x="536" y="520"/>
                </a:lnTo>
                <a:lnTo>
                  <a:pt x="589" y="506"/>
                </a:lnTo>
                <a:lnTo>
                  <a:pt x="691" y="506"/>
                </a:lnTo>
                <a:lnTo>
                  <a:pt x="771" y="487"/>
                </a:lnTo>
                <a:lnTo>
                  <a:pt x="861" y="448"/>
                </a:lnTo>
                <a:lnTo>
                  <a:pt x="920" y="386"/>
                </a:lnTo>
                <a:lnTo>
                  <a:pt x="987" y="365"/>
                </a:lnTo>
                <a:lnTo>
                  <a:pt x="1126" y="425"/>
                </a:lnTo>
                <a:lnTo>
                  <a:pt x="1179" y="456"/>
                </a:lnTo>
                <a:lnTo>
                  <a:pt x="1220" y="495"/>
                </a:lnTo>
                <a:lnTo>
                  <a:pt x="1215" y="581"/>
                </a:lnTo>
                <a:lnTo>
                  <a:pt x="1168" y="640"/>
                </a:lnTo>
                <a:lnTo>
                  <a:pt x="1140" y="654"/>
                </a:lnTo>
                <a:lnTo>
                  <a:pt x="1011" y="661"/>
                </a:lnTo>
                <a:lnTo>
                  <a:pt x="923" y="733"/>
                </a:lnTo>
                <a:lnTo>
                  <a:pt x="795" y="784"/>
                </a:lnTo>
                <a:lnTo>
                  <a:pt x="715" y="869"/>
                </a:lnTo>
                <a:lnTo>
                  <a:pt x="627" y="949"/>
                </a:lnTo>
                <a:lnTo>
                  <a:pt x="587" y="1042"/>
                </a:lnTo>
                <a:lnTo>
                  <a:pt x="528" y="1101"/>
                </a:lnTo>
                <a:lnTo>
                  <a:pt x="484" y="1110"/>
                </a:lnTo>
                <a:lnTo>
                  <a:pt x="478" y="1095"/>
                </a:lnTo>
                <a:lnTo>
                  <a:pt x="463" y="1099"/>
                </a:lnTo>
                <a:lnTo>
                  <a:pt x="451" y="1090"/>
                </a:lnTo>
                <a:lnTo>
                  <a:pt x="421" y="1111"/>
                </a:lnTo>
                <a:lnTo>
                  <a:pt x="379" y="1202"/>
                </a:lnTo>
                <a:lnTo>
                  <a:pt x="371" y="1325"/>
                </a:lnTo>
                <a:lnTo>
                  <a:pt x="375" y="1381"/>
                </a:lnTo>
                <a:lnTo>
                  <a:pt x="355" y="1434"/>
                </a:lnTo>
                <a:lnTo>
                  <a:pt x="358" y="1479"/>
                </a:lnTo>
                <a:lnTo>
                  <a:pt x="371" y="1530"/>
                </a:lnTo>
                <a:lnTo>
                  <a:pt x="325" y="1548"/>
                </a:lnTo>
                <a:lnTo>
                  <a:pt x="275" y="1549"/>
                </a:lnTo>
                <a:lnTo>
                  <a:pt x="135" y="1507"/>
                </a:lnTo>
                <a:lnTo>
                  <a:pt x="0" y="1423"/>
                </a:lnTo>
                <a:lnTo>
                  <a:pt x="10" y="1380"/>
                </a:lnTo>
                <a:lnTo>
                  <a:pt x="39" y="1316"/>
                </a:lnTo>
                <a:lnTo>
                  <a:pt x="75" y="1178"/>
                </a:lnTo>
                <a:lnTo>
                  <a:pt x="144" y="1048"/>
                </a:lnTo>
                <a:lnTo>
                  <a:pt x="133" y="917"/>
                </a:lnTo>
                <a:lnTo>
                  <a:pt x="189" y="733"/>
                </a:lnTo>
                <a:lnTo>
                  <a:pt x="237" y="642"/>
                </a:lnTo>
                <a:lnTo>
                  <a:pt x="289" y="653"/>
                </a:lnTo>
                <a:lnTo>
                  <a:pt x="304" y="645"/>
                </a:lnTo>
                <a:lnTo>
                  <a:pt x="323" y="621"/>
                </a:lnTo>
                <a:lnTo>
                  <a:pt x="259" y="480"/>
                </a:lnTo>
                <a:lnTo>
                  <a:pt x="339" y="299"/>
                </a:lnTo>
                <a:lnTo>
                  <a:pt x="397" y="146"/>
                </a:lnTo>
                <a:lnTo>
                  <a:pt x="499" y="77"/>
                </a:lnTo>
                <a:lnTo>
                  <a:pt x="539" y="0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80" name="Text Box 8">
            <a:extLst>
              <a:ext uri="{FF2B5EF4-FFF2-40B4-BE49-F238E27FC236}">
                <a16:creationId xmlns:a16="http://schemas.microsoft.com/office/drawing/2014/main" id="{4523C37E-30FB-4760-B69E-F3A5A367C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9713" y="2044701"/>
            <a:ext cx="800219" cy="461665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琐巴</a:t>
            </a:r>
          </a:p>
        </p:txBody>
      </p:sp>
      <p:sp>
        <p:nvSpPr>
          <p:cNvPr id="3081" name="Text Box 9">
            <a:extLst>
              <a:ext uri="{FF2B5EF4-FFF2-40B4-BE49-F238E27FC236}">
                <a16:creationId xmlns:a16="http://schemas.microsoft.com/office/drawing/2014/main" id="{D2994C00-3C75-4280-BE96-52A607CE6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2438" y="747713"/>
            <a:ext cx="800219" cy="461665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哈马</a:t>
            </a:r>
          </a:p>
        </p:txBody>
      </p:sp>
      <p:sp>
        <p:nvSpPr>
          <p:cNvPr id="3082" name="Text Box 10">
            <a:extLst>
              <a:ext uri="{FF2B5EF4-FFF2-40B4-BE49-F238E27FC236}">
                <a16:creationId xmlns:a16="http://schemas.microsoft.com/office/drawing/2014/main" id="{4540B102-8026-4786-AA8D-69D6AD673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4279" y="4881325"/>
            <a:ext cx="800219" cy="40011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摩押</a:t>
            </a:r>
          </a:p>
        </p:txBody>
      </p:sp>
      <p:sp>
        <p:nvSpPr>
          <p:cNvPr id="3087" name="AutoShape 15">
            <a:extLst>
              <a:ext uri="{FF2B5EF4-FFF2-40B4-BE49-F238E27FC236}">
                <a16:creationId xmlns:a16="http://schemas.microsoft.com/office/drawing/2014/main" id="{8F35B835-2DD5-4063-916A-8EAC8E3EF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8226" y="677863"/>
            <a:ext cx="1260475" cy="336550"/>
          </a:xfrm>
          <a:prstGeom prst="wedgeRectCallout">
            <a:avLst>
              <a:gd name="adj1" fmla="val -49620"/>
              <a:gd name="adj2" fmla="val -144338"/>
            </a:avLst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幼发拉底河</a:t>
            </a:r>
            <a:endParaRPr lang="zh-TW" altLang="en-US" sz="16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88" name="AutoShape 16">
            <a:extLst>
              <a:ext uri="{FF2B5EF4-FFF2-40B4-BE49-F238E27FC236}">
                <a16:creationId xmlns:a16="http://schemas.microsoft.com/office/drawing/2014/main" id="{32F09499-E4BF-4E84-B941-4EBC8E098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196" y="4714815"/>
            <a:ext cx="697627" cy="400110"/>
          </a:xfrm>
          <a:prstGeom prst="wedgeRectCallout">
            <a:avLst>
              <a:gd name="adj1" fmla="val 101880"/>
              <a:gd name="adj2" fmla="val -49528"/>
            </a:avLst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迦特</a:t>
            </a:r>
          </a:p>
        </p:txBody>
      </p:sp>
      <p:sp>
        <p:nvSpPr>
          <p:cNvPr id="3089" name="Text Box 17">
            <a:extLst>
              <a:ext uri="{FF2B5EF4-FFF2-40B4-BE49-F238E27FC236}">
                <a16:creationId xmlns:a16="http://schemas.microsoft.com/office/drawing/2014/main" id="{A60762CD-A0E8-4140-BEBE-CD92D6F20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3613" y="3998912"/>
            <a:ext cx="1107996" cy="4616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zh-TW" altLang="en-US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以色列</a:t>
            </a:r>
          </a:p>
        </p:txBody>
      </p:sp>
      <p:sp>
        <p:nvSpPr>
          <p:cNvPr id="3090" name="AutoShape 18">
            <a:extLst>
              <a:ext uri="{FF2B5EF4-FFF2-40B4-BE49-F238E27FC236}">
                <a16:creationId xmlns:a16="http://schemas.microsoft.com/office/drawing/2014/main" id="{CE77EF02-B82A-4846-BEFD-BDA1D891E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381" y="3998913"/>
            <a:ext cx="1107997" cy="461665"/>
          </a:xfrm>
          <a:prstGeom prst="wedgeRectCallout">
            <a:avLst>
              <a:gd name="adj1" fmla="val 74454"/>
              <a:gd name="adj2" fmla="val 59093"/>
            </a:avLst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非利士</a:t>
            </a:r>
          </a:p>
        </p:txBody>
      </p:sp>
      <p:sp>
        <p:nvSpPr>
          <p:cNvPr id="3092" name="Text Box 20">
            <a:extLst>
              <a:ext uri="{FF2B5EF4-FFF2-40B4-BE49-F238E27FC236}">
                <a16:creationId xmlns:a16="http://schemas.microsoft.com/office/drawing/2014/main" id="{97011CD8-2C41-4967-AA4B-022687B32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092" y="159026"/>
            <a:ext cx="6323011" cy="6677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此后，大卫攻打非利士人，把他们治服，从他们手下夺取了迦特和属迦特的村庄；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又攻打摩押，摩押人就归服大卫，给他进贡。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琐巴王哈大利谢往伯拉河去，要坚定自己的国权，大卫就攻打他，直到哈马。</a:t>
            </a:r>
            <a:endParaRPr lang="en-US" altLang="zh-CN" sz="3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en-US" altLang="zh-CN" sz="4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4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代上</a:t>
            </a:r>
            <a:r>
              <a:rPr lang="en-US" altLang="zh-CN" sz="4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18:1-3)</a:t>
            </a:r>
            <a:endParaRPr lang="en-US" altLang="zh-TW" sz="44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93" name="AutoShape 21" descr="Pink tissue paper">
            <a:extLst>
              <a:ext uri="{FF2B5EF4-FFF2-40B4-BE49-F238E27FC236}">
                <a16:creationId xmlns:a16="http://schemas.microsoft.com/office/drawing/2014/main" id="{1D2BC7C4-91A1-4DE1-A3EB-94FA589B6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3181" y="1521101"/>
            <a:ext cx="935681" cy="647700"/>
          </a:xfrm>
          <a:prstGeom prst="leftArrowCallout">
            <a:avLst>
              <a:gd name="adj1" fmla="val 25000"/>
              <a:gd name="adj2" fmla="val 25000"/>
              <a:gd name="adj3" fmla="val 16667"/>
              <a:gd name="adj4" fmla="val 73509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bIns="0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</a:t>
            </a:r>
          </a:p>
        </p:txBody>
      </p:sp>
      <p:sp>
        <p:nvSpPr>
          <p:cNvPr id="3094" name="AutoShape 22" descr="Pink tissue paper">
            <a:extLst>
              <a:ext uri="{FF2B5EF4-FFF2-40B4-BE49-F238E27FC236}">
                <a16:creationId xmlns:a16="http://schemas.microsoft.com/office/drawing/2014/main" id="{718C5683-6506-4EE9-98CE-5835B50DB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3669" y="3105150"/>
            <a:ext cx="1015194" cy="647700"/>
          </a:xfrm>
          <a:prstGeom prst="leftArrowCallout">
            <a:avLst>
              <a:gd name="adj1" fmla="val 25000"/>
              <a:gd name="adj2" fmla="val 25000"/>
              <a:gd name="adj3" fmla="val 16667"/>
              <a:gd name="adj4" fmla="val 73509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bIns="0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东</a:t>
            </a:r>
          </a:p>
        </p:txBody>
      </p:sp>
      <p:sp>
        <p:nvSpPr>
          <p:cNvPr id="3095" name="AutoShape 23" descr="Pink tissue paper">
            <a:extLst>
              <a:ext uri="{FF2B5EF4-FFF2-40B4-BE49-F238E27FC236}">
                <a16:creationId xmlns:a16="http://schemas.microsoft.com/office/drawing/2014/main" id="{FB11E523-F9CE-4EDF-B3CD-26420ADC8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50909" y="5114925"/>
            <a:ext cx="1015194" cy="647700"/>
          </a:xfrm>
          <a:prstGeom prst="leftArrowCallout">
            <a:avLst>
              <a:gd name="adj1" fmla="val 25000"/>
              <a:gd name="adj2" fmla="val 25000"/>
              <a:gd name="adj3" fmla="val 16667"/>
              <a:gd name="adj4" fmla="val 73509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bIns="0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北</a:t>
            </a:r>
          </a:p>
        </p:txBody>
      </p:sp>
    </p:spTree>
    <p:extLst>
      <p:ext uri="{BB962C8B-B14F-4D97-AF65-F5344CB8AC3E}">
        <p14:creationId xmlns:p14="http://schemas.microsoft.com/office/powerpoint/2010/main" val="2774955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3312" y="229503"/>
            <a:ext cx="8677656" cy="6559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 err="1"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一、</a:t>
            </a:r>
            <a:r>
              <a:rPr lang="en-US" sz="4400" b="1" u="sng" dirty="0" err="1"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所羅門王朝</a:t>
            </a:r>
            <a:r>
              <a:rPr lang="en-US" sz="4400" b="1" u="sng" dirty="0"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（ 1－9）</a:t>
            </a:r>
            <a:endParaRPr lang="en-US" sz="4400" b="1" dirty="0">
              <a:solidFill>
                <a:srgbClr val="FFC0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	A、國位＝1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	B、聖殿＝2－8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	C、國富＝9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 err="1"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二、</a:t>
            </a:r>
            <a:r>
              <a:rPr lang="en-US" sz="4400" b="1" u="sng" dirty="0" err="1"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猶大諸王朝</a:t>
            </a:r>
            <a:r>
              <a:rPr lang="en-US" sz="4400" b="1" u="sng" dirty="0"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（ 10－36）</a:t>
            </a:r>
            <a:endParaRPr lang="en-US" sz="4400" b="1" dirty="0">
              <a:solidFill>
                <a:srgbClr val="FFC0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	A、王國分裂＝10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	B、王國衰興＝11－36上</a:t>
            </a:r>
          </a:p>
          <a:p>
            <a:r>
              <a:rPr lang="en-US" sz="44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	C、王國被亡＝36下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9992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7682887_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5" b="5116"/>
          <a:stretch>
            <a:fillRect/>
          </a:stretch>
        </p:blipFill>
        <p:spPr bwMode="auto">
          <a:xfrm>
            <a:off x="173736" y="0"/>
            <a:ext cx="117957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148072" y="70104"/>
            <a:ext cx="6821424" cy="2091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16038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38325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36061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8178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750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322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894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他们从埃及买来的车，每辆价银六百舍客勒，马每匹一百五十舍客勒。赫人诸王和亚兰诸王所买的车马，也是按这价值经他们手买来的。</a:t>
            </a:r>
            <a:r>
              <a:rPr lang="en-US" altLang="zh-CN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代下</a:t>
            </a:r>
            <a:r>
              <a:rPr lang="en-US" altLang="zh-CN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1:17)</a:t>
            </a:r>
            <a:endParaRPr lang="en-US" altLang="zh-TW" sz="28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2909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Solomon's Te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8" y="0"/>
            <a:ext cx="10595818" cy="681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7" name="Line 3"/>
          <p:cNvSpPr>
            <a:spLocks noChangeShapeType="1"/>
          </p:cNvSpPr>
          <p:nvPr/>
        </p:nvSpPr>
        <p:spPr bwMode="auto">
          <a:xfrm flipH="1">
            <a:off x="4133088" y="628650"/>
            <a:ext cx="1159638" cy="62230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4658464" y="96551"/>
            <a:ext cx="141577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FF0000"/>
                </a:solidFill>
                <a:ea typeface="SimHei" panose="02010609060101010101" pitchFamily="49" charset="-122"/>
              </a:rPr>
              <a:t>至圣所</a:t>
            </a:r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 flipH="1">
            <a:off x="5056632" y="914400"/>
            <a:ext cx="1310831" cy="76517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6118100" y="355025"/>
            <a:ext cx="10054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FF0000"/>
                </a:solidFill>
                <a:ea typeface="SimHei" panose="02010609060101010101" pitchFamily="49" charset="-122"/>
              </a:rPr>
              <a:t>圣所</a:t>
            </a:r>
          </a:p>
        </p:txBody>
      </p:sp>
      <p:sp>
        <p:nvSpPr>
          <p:cNvPr id="41991" name="Line 7"/>
          <p:cNvSpPr>
            <a:spLocks noChangeShapeType="1"/>
          </p:cNvSpPr>
          <p:nvPr/>
        </p:nvSpPr>
        <p:spPr bwMode="auto">
          <a:xfrm flipH="1">
            <a:off x="7085014" y="815976"/>
            <a:ext cx="446087" cy="16557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7270750" y="388939"/>
            <a:ext cx="10054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FF0000"/>
                </a:solidFill>
                <a:ea typeface="SimHei" panose="02010609060101010101" pitchFamily="49" charset="-122"/>
              </a:rPr>
              <a:t>廊子</a:t>
            </a:r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 flipH="1" flipV="1">
            <a:off x="6861176" y="2965450"/>
            <a:ext cx="358775" cy="2857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7161213" y="3132139"/>
            <a:ext cx="9028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  <a:ea typeface="SimHei" panose="02010609060101010101" pitchFamily="49" charset="-122"/>
              </a:rPr>
              <a:t>雅斤</a:t>
            </a:r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 flipH="1">
            <a:off x="7661275" y="1679576"/>
            <a:ext cx="312738" cy="2762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7813675" y="1250951"/>
            <a:ext cx="126188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  <a:ea typeface="SimHei" panose="02010609060101010101" pitchFamily="49" charset="-122"/>
              </a:rPr>
              <a:t>波阿斯</a:t>
            </a:r>
          </a:p>
        </p:txBody>
      </p:sp>
      <p:sp>
        <p:nvSpPr>
          <p:cNvPr id="41997" name="Line 13"/>
          <p:cNvSpPr>
            <a:spLocks noChangeShapeType="1"/>
          </p:cNvSpPr>
          <p:nvPr/>
        </p:nvSpPr>
        <p:spPr bwMode="auto">
          <a:xfrm flipH="1">
            <a:off x="9080501" y="1992314"/>
            <a:ext cx="523875" cy="5175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9475788" y="1576389"/>
            <a:ext cx="141577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FF0000"/>
                </a:solidFill>
                <a:ea typeface="SimHei" panose="02010609060101010101" pitchFamily="49" charset="-122"/>
              </a:rPr>
              <a:t>铜祭坛</a:t>
            </a:r>
          </a:p>
        </p:txBody>
      </p:sp>
      <p:sp>
        <p:nvSpPr>
          <p:cNvPr id="41999" name="Line 15"/>
          <p:cNvSpPr>
            <a:spLocks noChangeShapeType="1"/>
          </p:cNvSpPr>
          <p:nvPr/>
        </p:nvSpPr>
        <p:spPr bwMode="auto">
          <a:xfrm flipV="1">
            <a:off x="6356351" y="4673601"/>
            <a:ext cx="328613" cy="9318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5949950" y="5643564"/>
            <a:ext cx="10054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FF0000"/>
                </a:solidFill>
                <a:ea typeface="SimHei" panose="02010609060101010101" pitchFamily="49" charset="-122"/>
              </a:rPr>
              <a:t>铜海</a:t>
            </a:r>
          </a:p>
        </p:txBody>
      </p:sp>
      <p:sp>
        <p:nvSpPr>
          <p:cNvPr id="42001" name="Line 17"/>
          <p:cNvSpPr>
            <a:spLocks noChangeShapeType="1"/>
          </p:cNvSpPr>
          <p:nvPr/>
        </p:nvSpPr>
        <p:spPr bwMode="auto">
          <a:xfrm flipV="1">
            <a:off x="4941888" y="4035428"/>
            <a:ext cx="584200" cy="8096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2" name="Text Box 18"/>
          <p:cNvSpPr txBox="1">
            <a:spLocks noChangeArrowheads="1"/>
          </p:cNvSpPr>
          <p:nvPr/>
        </p:nvSpPr>
        <p:spPr bwMode="auto">
          <a:xfrm>
            <a:off x="3799836" y="4857056"/>
            <a:ext cx="182614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10000"/>
              </a:spcAft>
            </a:pPr>
            <a:r>
              <a:rPr lang="zh-TW" altLang="en-US" sz="3200" dirty="0">
                <a:solidFill>
                  <a:srgbClr val="FF0000"/>
                </a:solidFill>
                <a:ea typeface="SimHei" panose="02010609060101010101" pitchFamily="49" charset="-122"/>
              </a:rPr>
              <a:t>盆和盆座</a:t>
            </a:r>
          </a:p>
        </p:txBody>
      </p:sp>
    </p:spTree>
    <p:extLst>
      <p:ext uri="{BB962C8B-B14F-4D97-AF65-F5344CB8AC3E}">
        <p14:creationId xmlns:p14="http://schemas.microsoft.com/office/powerpoint/2010/main" val="2965607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 descr="Brown marble"/>
          <p:cNvSpPr>
            <a:spLocks noChangeArrowheads="1"/>
          </p:cNvSpPr>
          <p:nvPr/>
        </p:nvSpPr>
        <p:spPr bwMode="auto">
          <a:xfrm>
            <a:off x="91440" y="22796"/>
            <a:ext cx="2371344" cy="103327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4800" b="1" dirty="0">
                <a:latin typeface="SimHei" panose="02010609060101010101" pitchFamily="49" charset="-122"/>
                <a:ea typeface="SimHei" panose="02010609060101010101" pitchFamily="49" charset="-122"/>
              </a:rPr>
              <a:t>天使</a:t>
            </a:r>
          </a:p>
        </p:txBody>
      </p:sp>
      <p:sp>
        <p:nvSpPr>
          <p:cNvPr id="51205" name="Rectangle 5" descr="Brown marble"/>
          <p:cNvSpPr>
            <a:spLocks noChangeArrowheads="1"/>
          </p:cNvSpPr>
          <p:nvPr/>
        </p:nvSpPr>
        <p:spPr bwMode="auto">
          <a:xfrm>
            <a:off x="2551176" y="-4025"/>
            <a:ext cx="2011680" cy="110649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4800" b="1" dirty="0">
                <a:latin typeface="SimHei" panose="02010609060101010101" pitchFamily="49" charset="-122"/>
                <a:ea typeface="SimHei" panose="02010609060101010101" pitchFamily="49" charset="-122"/>
              </a:rPr>
              <a:t>经文</a:t>
            </a:r>
          </a:p>
        </p:txBody>
      </p:sp>
      <p:sp>
        <p:nvSpPr>
          <p:cNvPr id="51206" name="Rectangle 6" descr="Brown marble"/>
          <p:cNvSpPr>
            <a:spLocks noChangeArrowheads="1"/>
          </p:cNvSpPr>
          <p:nvPr/>
        </p:nvSpPr>
        <p:spPr bwMode="auto">
          <a:xfrm>
            <a:off x="4648200" y="17595"/>
            <a:ext cx="7613904" cy="1102464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4800" b="1" dirty="0">
                <a:latin typeface="SimHei" panose="02010609060101010101" pitchFamily="49" charset="-122"/>
                <a:ea typeface="SimHei" panose="02010609060101010101" pitchFamily="49" charset="-122"/>
              </a:rPr>
              <a:t>描述</a:t>
            </a:r>
          </a:p>
        </p:txBody>
      </p:sp>
      <p:sp>
        <p:nvSpPr>
          <p:cNvPr id="51210" name="Rectangle 10" descr="Stationery"/>
          <p:cNvSpPr>
            <a:spLocks noChangeArrowheads="1"/>
          </p:cNvSpPr>
          <p:nvPr/>
        </p:nvSpPr>
        <p:spPr bwMode="auto">
          <a:xfrm>
            <a:off x="91440" y="4799014"/>
            <a:ext cx="2371344" cy="9708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撒拉弗</a:t>
            </a:r>
          </a:p>
        </p:txBody>
      </p:sp>
      <p:sp>
        <p:nvSpPr>
          <p:cNvPr id="51211" name="Rectangle 11" descr="Newsprint"/>
          <p:cNvSpPr>
            <a:spLocks noChangeArrowheads="1"/>
          </p:cNvSpPr>
          <p:nvPr/>
        </p:nvSpPr>
        <p:spPr bwMode="auto">
          <a:xfrm>
            <a:off x="2551176" y="4799014"/>
            <a:ext cx="2011680" cy="103485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赛</a:t>
            </a:r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</a:p>
        </p:txBody>
      </p:sp>
      <p:sp>
        <p:nvSpPr>
          <p:cNvPr id="51212" name="Rectangle 12" descr="Parchment"/>
          <p:cNvSpPr>
            <a:spLocks noChangeArrowheads="1"/>
          </p:cNvSpPr>
          <p:nvPr/>
        </p:nvSpPr>
        <p:spPr bwMode="auto">
          <a:xfrm>
            <a:off x="4648200" y="4821744"/>
            <a:ext cx="7528560" cy="94812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六个翅膀：一对遮脸，一对遮脚，一对飞翔。</a:t>
            </a:r>
            <a:endParaRPr lang="zh-TW" altLang="en-US" sz="32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1213" name="Rectangle 13" descr="Stationery"/>
          <p:cNvSpPr>
            <a:spLocks noChangeArrowheads="1"/>
          </p:cNvSpPr>
          <p:nvPr/>
        </p:nvSpPr>
        <p:spPr bwMode="auto">
          <a:xfrm>
            <a:off x="91440" y="1120059"/>
            <a:ext cx="2371344" cy="3602754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基路伯</a:t>
            </a:r>
          </a:p>
        </p:txBody>
      </p:sp>
      <p:sp>
        <p:nvSpPr>
          <p:cNvPr id="51214" name="Rectangle 14" descr="Newsprint"/>
          <p:cNvSpPr>
            <a:spLocks noChangeArrowheads="1"/>
          </p:cNvSpPr>
          <p:nvPr/>
        </p:nvSpPr>
        <p:spPr bwMode="auto">
          <a:xfrm>
            <a:off x="2538984" y="2404873"/>
            <a:ext cx="2011680" cy="155448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TW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1,10</a:t>
            </a:r>
          </a:p>
        </p:txBody>
      </p:sp>
      <p:sp>
        <p:nvSpPr>
          <p:cNvPr id="51215" name="Rectangle 15" descr="Parchment"/>
          <p:cNvSpPr>
            <a:spLocks noChangeArrowheads="1"/>
          </p:cNvSpPr>
          <p:nvPr/>
        </p:nvSpPr>
        <p:spPr bwMode="auto">
          <a:xfrm>
            <a:off x="4648200" y="2404872"/>
            <a:ext cx="7613904" cy="1554481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有人的形像，四张脸，四个翅膀：一对翅膀张开，彼此相接，一对翅膀遮体。翅膀下有手。腿是直的，脚掌像牛犊之蹄。</a:t>
            </a:r>
            <a:endParaRPr lang="zh-TW" altLang="en-US" sz="32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1216" name="Rectangle 16" descr="Stationery"/>
          <p:cNvSpPr>
            <a:spLocks noChangeArrowheads="1"/>
          </p:cNvSpPr>
          <p:nvPr/>
        </p:nvSpPr>
        <p:spPr bwMode="auto">
          <a:xfrm>
            <a:off x="91440" y="5846065"/>
            <a:ext cx="2371344" cy="91135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四活物</a:t>
            </a:r>
          </a:p>
        </p:txBody>
      </p:sp>
      <p:sp>
        <p:nvSpPr>
          <p:cNvPr id="51217" name="Rectangle 17" descr="Newsprint"/>
          <p:cNvSpPr>
            <a:spLocks noChangeArrowheads="1"/>
          </p:cNvSpPr>
          <p:nvPr/>
        </p:nvSpPr>
        <p:spPr bwMode="auto">
          <a:xfrm>
            <a:off x="2551176" y="5925312"/>
            <a:ext cx="2011680" cy="832104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启</a:t>
            </a:r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</a:p>
        </p:txBody>
      </p:sp>
      <p:sp>
        <p:nvSpPr>
          <p:cNvPr id="51218" name="Rectangle 18" descr="Parchment"/>
          <p:cNvSpPr>
            <a:spLocks noChangeArrowheads="1"/>
          </p:cNvSpPr>
          <p:nvPr/>
        </p:nvSpPr>
        <p:spPr bwMode="auto">
          <a:xfrm>
            <a:off x="4648200" y="5833872"/>
            <a:ext cx="7613904" cy="923544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各一张脸，六个翅膀，遍体内外满了眼睛。</a:t>
            </a:r>
            <a:endParaRPr lang="zh-TW" altLang="en-US" sz="32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1219" name="Rectangle 19" descr="Newsprint"/>
          <p:cNvSpPr>
            <a:spLocks noChangeArrowheads="1"/>
          </p:cNvSpPr>
          <p:nvPr/>
        </p:nvSpPr>
        <p:spPr bwMode="auto">
          <a:xfrm>
            <a:off x="2551176" y="1102465"/>
            <a:ext cx="2011680" cy="123839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创，出</a:t>
            </a:r>
          </a:p>
          <a:p>
            <a:pPr algn="ctr">
              <a:lnSpc>
                <a:spcPct val="120000"/>
              </a:lnSpc>
            </a:pP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诗</a:t>
            </a:r>
          </a:p>
        </p:txBody>
      </p:sp>
      <p:sp>
        <p:nvSpPr>
          <p:cNvPr id="51220" name="Rectangle 20" descr="Parchment"/>
          <p:cNvSpPr>
            <a:spLocks noChangeArrowheads="1"/>
          </p:cNvSpPr>
          <p:nvPr/>
        </p:nvSpPr>
        <p:spPr bwMode="auto">
          <a:xfrm>
            <a:off x="4660392" y="1102465"/>
            <a:ext cx="7613904" cy="1238399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把守生命树；遮掩施恩座；</a:t>
            </a:r>
          </a:p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神坐在二基路伯之上飞行。</a:t>
            </a:r>
            <a:endParaRPr lang="zh-TW" altLang="en-US" sz="32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1221" name="Rectangle 21" descr="Newsprint"/>
          <p:cNvSpPr>
            <a:spLocks noChangeArrowheads="1"/>
          </p:cNvSpPr>
          <p:nvPr/>
        </p:nvSpPr>
        <p:spPr bwMode="auto">
          <a:xfrm>
            <a:off x="2551176" y="4063027"/>
            <a:ext cx="2011680" cy="659786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TW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41</a:t>
            </a:r>
          </a:p>
        </p:txBody>
      </p:sp>
      <p:sp>
        <p:nvSpPr>
          <p:cNvPr id="51222" name="Rectangle 22" descr="Parchment"/>
          <p:cNvSpPr>
            <a:spLocks noChangeArrowheads="1"/>
          </p:cNvSpPr>
          <p:nvPr/>
        </p:nvSpPr>
        <p:spPr bwMode="auto">
          <a:xfrm>
            <a:off x="4648200" y="4049964"/>
            <a:ext cx="7613904" cy="672849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两张脸</a:t>
            </a:r>
            <a:r>
              <a:rPr lang="en-US" altLang="zh-CN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人与狮</a:t>
            </a:r>
            <a:r>
              <a:rPr lang="en-US" altLang="zh-CN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)--</a:t>
            </a:r>
            <a:r>
              <a:rPr lang="zh-CN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雕刻于墙。</a:t>
            </a:r>
            <a:endParaRPr lang="zh-TW" altLang="en-US" sz="32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2545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__480_270_holy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9" y="-13792"/>
            <a:ext cx="12156868" cy="5774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50426" y="5662288"/>
            <a:ext cx="12164461" cy="119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有人的形像，四张脸，四个翅膀：一对翅膀张开，彼此相接，一对翅膀遮体。翅膀下有手。腿是直的，脚掌像牛犊之蹄。</a:t>
            </a:r>
            <a:endParaRPr lang="zh-TW" altLang="en-US" sz="32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0983" name="Line 23"/>
          <p:cNvSpPr>
            <a:spLocks noChangeShapeType="1"/>
          </p:cNvSpPr>
          <p:nvPr/>
        </p:nvSpPr>
        <p:spPr bwMode="auto">
          <a:xfrm>
            <a:off x="1905000" y="1143000"/>
            <a:ext cx="0" cy="4191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4" name="Text Box 24"/>
          <p:cNvSpPr txBox="1">
            <a:spLocks noChangeArrowheads="1"/>
          </p:cNvSpPr>
          <p:nvPr/>
        </p:nvSpPr>
        <p:spPr bwMode="auto">
          <a:xfrm>
            <a:off x="1895475" y="3032126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10</a:t>
            </a:r>
          </a:p>
        </p:txBody>
      </p:sp>
      <p:sp>
        <p:nvSpPr>
          <p:cNvPr id="40985" name="Line 25"/>
          <p:cNvSpPr>
            <a:spLocks noChangeShapeType="1"/>
          </p:cNvSpPr>
          <p:nvPr/>
        </p:nvSpPr>
        <p:spPr bwMode="auto">
          <a:xfrm>
            <a:off x="6705600" y="4779964"/>
            <a:ext cx="0" cy="63023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6" name="Text Box 26"/>
          <p:cNvSpPr txBox="1">
            <a:spLocks noChangeArrowheads="1"/>
          </p:cNvSpPr>
          <p:nvPr/>
        </p:nvSpPr>
        <p:spPr bwMode="auto">
          <a:xfrm>
            <a:off x="6705600" y="4932364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1.5</a:t>
            </a:r>
          </a:p>
        </p:txBody>
      </p:sp>
    </p:spTree>
    <p:extLst>
      <p:ext uri="{BB962C8B-B14F-4D97-AF65-F5344CB8AC3E}">
        <p14:creationId xmlns:p14="http://schemas.microsoft.com/office/powerpoint/2010/main" val="3877672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 descr="Brown marble"/>
          <p:cNvSpPr>
            <a:spLocks noChangeArrowheads="1"/>
          </p:cNvSpPr>
          <p:nvPr/>
        </p:nvSpPr>
        <p:spPr bwMode="auto">
          <a:xfrm>
            <a:off x="978408" y="0"/>
            <a:ext cx="10122408" cy="1143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978408" y="213474"/>
            <a:ext cx="1012240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向着圣殿所发的七类祷告，所罗门求神垂听</a:t>
            </a:r>
            <a:endParaRPr lang="zh-TW" altLang="en-US" sz="40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436" name="Rectangle 4" descr="Bouquet"/>
          <p:cNvSpPr>
            <a:spLocks noChangeArrowheads="1"/>
          </p:cNvSpPr>
          <p:nvPr/>
        </p:nvSpPr>
        <p:spPr bwMode="auto">
          <a:xfrm>
            <a:off x="1981201" y="1268412"/>
            <a:ext cx="2188463" cy="72497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1. </a:t>
            </a:r>
            <a:r>
              <a:rPr lang="zh-TW" altLang="en-US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求审</a:t>
            </a:r>
          </a:p>
        </p:txBody>
      </p:sp>
      <p:sp>
        <p:nvSpPr>
          <p:cNvPr id="18437" name="Rectangle 5" descr="Pink tissue paper"/>
          <p:cNvSpPr>
            <a:spLocks noChangeArrowheads="1"/>
          </p:cNvSpPr>
          <p:nvPr/>
        </p:nvSpPr>
        <p:spPr bwMode="auto">
          <a:xfrm>
            <a:off x="1981201" y="2030412"/>
            <a:ext cx="2188463" cy="72497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zh-TW" altLang="en-US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战败</a:t>
            </a:r>
          </a:p>
        </p:txBody>
      </p:sp>
      <p:sp>
        <p:nvSpPr>
          <p:cNvPr id="18438" name="Rectangle 6" descr="Pink tissue paper"/>
          <p:cNvSpPr>
            <a:spLocks noChangeArrowheads="1"/>
          </p:cNvSpPr>
          <p:nvPr/>
        </p:nvSpPr>
        <p:spPr bwMode="auto">
          <a:xfrm>
            <a:off x="1981201" y="2792412"/>
            <a:ext cx="2188463" cy="72497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3. </a:t>
            </a:r>
            <a:r>
              <a:rPr lang="zh-TW" altLang="en-US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乾旱</a:t>
            </a:r>
          </a:p>
        </p:txBody>
      </p:sp>
      <p:sp>
        <p:nvSpPr>
          <p:cNvPr id="18439" name="Rectangle 7" descr="Pink tissue paper"/>
          <p:cNvSpPr>
            <a:spLocks noChangeArrowheads="1"/>
          </p:cNvSpPr>
          <p:nvPr/>
        </p:nvSpPr>
        <p:spPr bwMode="auto">
          <a:xfrm>
            <a:off x="1981201" y="3554412"/>
            <a:ext cx="2188463" cy="72497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4. </a:t>
            </a:r>
            <a:r>
              <a:rPr lang="zh-TW" altLang="en-US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灾祸</a:t>
            </a:r>
          </a:p>
        </p:txBody>
      </p:sp>
      <p:sp>
        <p:nvSpPr>
          <p:cNvPr id="18440" name="Rectangle 8" descr="Bouquet"/>
          <p:cNvSpPr>
            <a:spLocks noChangeArrowheads="1"/>
          </p:cNvSpPr>
          <p:nvPr/>
        </p:nvSpPr>
        <p:spPr bwMode="auto">
          <a:xfrm>
            <a:off x="1981201" y="4316412"/>
            <a:ext cx="2188463" cy="72497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5. </a:t>
            </a:r>
            <a:r>
              <a:rPr lang="zh-TW" altLang="en-US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外邦人</a:t>
            </a:r>
          </a:p>
        </p:txBody>
      </p:sp>
      <p:sp>
        <p:nvSpPr>
          <p:cNvPr id="18441" name="Rectangle 9" descr="Bouquet"/>
          <p:cNvSpPr>
            <a:spLocks noChangeArrowheads="1"/>
          </p:cNvSpPr>
          <p:nvPr/>
        </p:nvSpPr>
        <p:spPr bwMode="auto">
          <a:xfrm>
            <a:off x="1981201" y="5078412"/>
            <a:ext cx="2188463" cy="72497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6. </a:t>
            </a:r>
            <a:r>
              <a:rPr lang="zh-TW" altLang="en-US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出战</a:t>
            </a:r>
          </a:p>
        </p:txBody>
      </p:sp>
      <p:sp>
        <p:nvSpPr>
          <p:cNvPr id="18442" name="Rectangle 10" descr="Pink tissue paper"/>
          <p:cNvSpPr>
            <a:spLocks noChangeArrowheads="1"/>
          </p:cNvSpPr>
          <p:nvPr/>
        </p:nvSpPr>
        <p:spPr bwMode="auto">
          <a:xfrm>
            <a:off x="1981201" y="5840412"/>
            <a:ext cx="2188463" cy="72497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7. </a:t>
            </a:r>
            <a:r>
              <a:rPr lang="zh-TW" altLang="en-US" sz="3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被掳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4972844" y="1293813"/>
            <a:ext cx="6051550" cy="518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30000"/>
              </a:spcAft>
              <a:buFontTx/>
              <a:buAutoNum type="arabicPeriod"/>
            </a:pP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七类祷告中，有五类是为国家民族祷告，两类是为个人。</a:t>
            </a:r>
          </a:p>
          <a:p>
            <a:pPr>
              <a:lnSpc>
                <a:spcPct val="120000"/>
              </a:lnSpc>
              <a:spcAft>
                <a:spcPct val="30000"/>
              </a:spcAft>
              <a:buFontTx/>
              <a:buAutoNum type="arabicPeriod"/>
            </a:pP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七类中有四类是属于认罪悔改的祷告。</a:t>
            </a:r>
          </a:p>
          <a:p>
            <a:pPr>
              <a:lnSpc>
                <a:spcPct val="120000"/>
              </a:lnSpc>
              <a:spcAft>
                <a:spcPct val="30000"/>
              </a:spcAft>
              <a:buFontTx/>
              <a:buAutoNum type="arabicPeriod"/>
            </a:pP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神的殿除了献祭、敬拜之外，最重要的活动就是祷告。</a:t>
            </a:r>
          </a:p>
          <a:p>
            <a:pPr>
              <a:lnSpc>
                <a:spcPct val="120000"/>
              </a:lnSpc>
              <a:spcAft>
                <a:spcPct val="30000"/>
              </a:spcAft>
              <a:buFontTx/>
              <a:buAutoNum type="arabicPeriod"/>
            </a:pP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主耶稣说，</a:t>
            </a:r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祂</a:t>
            </a: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的殿要称为万民祷告的殿。</a:t>
            </a:r>
          </a:p>
        </p:txBody>
      </p:sp>
    </p:spTree>
    <p:extLst>
      <p:ext uri="{BB962C8B-B14F-4D97-AF65-F5344CB8AC3E}">
        <p14:creationId xmlns:p14="http://schemas.microsoft.com/office/powerpoint/2010/main" val="1522380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solomon 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217152" y="44624"/>
            <a:ext cx="2974848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我在本国里所听见论到你的事和你的智慧，实在是真的！我先不信那些话，及至我来亲眼见了，才知道你的大智慧，人所告诉我的，还不到一半。你的实迹越过我所听见的名声。你的群臣、你的仆人常侍立在你面前，听你智慧的话，是有福的。</a:t>
            </a:r>
            <a:endParaRPr lang="zh-TW" altLang="en-US" sz="2800" b="1" dirty="0">
              <a:solidFill>
                <a:srgbClr val="FFFF00"/>
              </a:solidFill>
              <a:ea typeface="SimHei" panose="02010609060101010101" pitchFamily="49" charset="-122"/>
            </a:endParaRPr>
          </a:p>
          <a:p>
            <a:endParaRPr lang="en-US" dirty="0"/>
          </a:p>
        </p:txBody>
      </p:sp>
      <p:pic>
        <p:nvPicPr>
          <p:cNvPr id="6" name="Picture 2" descr="solomon 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75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 descr="Blue tissue paper"/>
          <p:cNvSpPr>
            <a:spLocks noChangeArrowheads="1"/>
          </p:cNvSpPr>
          <p:nvPr/>
        </p:nvSpPr>
        <p:spPr bwMode="auto">
          <a:xfrm>
            <a:off x="4319588" y="1773239"/>
            <a:ext cx="1370012" cy="7191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所罗门</a:t>
            </a:r>
          </a:p>
        </p:txBody>
      </p:sp>
      <p:sp>
        <p:nvSpPr>
          <p:cNvPr id="68613" name="Rectangle 5" descr="Blue tissue paper"/>
          <p:cNvSpPr>
            <a:spLocks noChangeArrowheads="1"/>
          </p:cNvSpPr>
          <p:nvPr/>
        </p:nvSpPr>
        <p:spPr bwMode="auto">
          <a:xfrm>
            <a:off x="3529013" y="4221164"/>
            <a:ext cx="1370012" cy="7191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罗波安</a:t>
            </a:r>
          </a:p>
        </p:txBody>
      </p:sp>
      <p:sp>
        <p:nvSpPr>
          <p:cNvPr id="68614" name="Rectangle 6" descr="Blue tissue paper"/>
          <p:cNvSpPr>
            <a:spLocks noChangeArrowheads="1"/>
          </p:cNvSpPr>
          <p:nvPr/>
        </p:nvSpPr>
        <p:spPr bwMode="auto">
          <a:xfrm>
            <a:off x="6481763" y="1773239"/>
            <a:ext cx="1370012" cy="7191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押沙龙</a:t>
            </a:r>
          </a:p>
        </p:txBody>
      </p:sp>
      <p:sp>
        <p:nvSpPr>
          <p:cNvPr id="68615" name="Rectangle 7" descr="Pink tissue paper"/>
          <p:cNvSpPr>
            <a:spLocks noChangeArrowheads="1"/>
          </p:cNvSpPr>
          <p:nvPr/>
        </p:nvSpPr>
        <p:spPr bwMode="auto">
          <a:xfrm>
            <a:off x="6481763" y="2852739"/>
            <a:ext cx="1370012" cy="7191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他玛</a:t>
            </a:r>
          </a:p>
        </p:txBody>
      </p:sp>
      <p:sp>
        <p:nvSpPr>
          <p:cNvPr id="68616" name="Rectangle 8" descr="Blue tissue paper"/>
          <p:cNvSpPr>
            <a:spLocks noChangeArrowheads="1"/>
          </p:cNvSpPr>
          <p:nvPr/>
        </p:nvSpPr>
        <p:spPr bwMode="auto">
          <a:xfrm>
            <a:off x="8137526" y="2852739"/>
            <a:ext cx="1370013" cy="7191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乌列</a:t>
            </a:r>
          </a:p>
        </p:txBody>
      </p:sp>
      <p:sp>
        <p:nvSpPr>
          <p:cNvPr id="68617" name="Rectangle 9" descr="Pink tissue paper"/>
          <p:cNvSpPr>
            <a:spLocks noChangeArrowheads="1"/>
          </p:cNvSpPr>
          <p:nvPr/>
        </p:nvSpPr>
        <p:spPr bwMode="auto">
          <a:xfrm>
            <a:off x="7343776" y="4221164"/>
            <a:ext cx="1370013" cy="7191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玛迦</a:t>
            </a:r>
          </a:p>
        </p:txBody>
      </p:sp>
      <p:sp>
        <p:nvSpPr>
          <p:cNvPr id="68618" name="Rectangle 10" descr="Blue tissue paper"/>
          <p:cNvSpPr>
            <a:spLocks noChangeArrowheads="1"/>
          </p:cNvSpPr>
          <p:nvPr/>
        </p:nvSpPr>
        <p:spPr bwMode="auto">
          <a:xfrm>
            <a:off x="5437189" y="5597525"/>
            <a:ext cx="1370012" cy="7191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亚比雅</a:t>
            </a:r>
          </a:p>
        </p:txBody>
      </p:sp>
      <p:cxnSp>
        <p:nvCxnSpPr>
          <p:cNvPr id="68619" name="AutoShape 11"/>
          <p:cNvCxnSpPr>
            <a:cxnSpLocks noChangeShapeType="1"/>
            <a:stCxn id="68612" idx="2"/>
            <a:endCxn id="68613" idx="0"/>
          </p:cNvCxnSpPr>
          <p:nvPr/>
        </p:nvCxnSpPr>
        <p:spPr bwMode="auto">
          <a:xfrm rot="5400000">
            <a:off x="3745707" y="2961482"/>
            <a:ext cx="1728788" cy="790575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620" name="Rectangle 12" descr="Pink tissue paper"/>
          <p:cNvSpPr>
            <a:spLocks noChangeArrowheads="1"/>
          </p:cNvSpPr>
          <p:nvPr/>
        </p:nvSpPr>
        <p:spPr bwMode="auto">
          <a:xfrm>
            <a:off x="2663826" y="1773239"/>
            <a:ext cx="1370013" cy="7191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拿玛</a:t>
            </a:r>
          </a:p>
        </p:txBody>
      </p:sp>
      <p:cxnSp>
        <p:nvCxnSpPr>
          <p:cNvPr id="68621" name="AutoShape 13"/>
          <p:cNvCxnSpPr>
            <a:cxnSpLocks noChangeShapeType="1"/>
            <a:stCxn id="68620" idx="2"/>
            <a:endCxn id="68613" idx="0"/>
          </p:cNvCxnSpPr>
          <p:nvPr/>
        </p:nvCxnSpPr>
        <p:spPr bwMode="auto">
          <a:xfrm rot="16200000" flipH="1">
            <a:off x="2917825" y="2924175"/>
            <a:ext cx="1728788" cy="865188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622" name="AutoShape 14"/>
          <p:cNvCxnSpPr>
            <a:cxnSpLocks noChangeShapeType="1"/>
            <a:stCxn id="68614" idx="2"/>
            <a:endCxn id="68615" idx="0"/>
          </p:cNvCxnSpPr>
          <p:nvPr/>
        </p:nvCxnSpPr>
        <p:spPr bwMode="auto">
          <a:xfrm rot="5400000">
            <a:off x="6987382" y="2672557"/>
            <a:ext cx="3603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623" name="AutoShape 15"/>
          <p:cNvCxnSpPr>
            <a:cxnSpLocks noChangeShapeType="1"/>
            <a:stCxn id="68615" idx="2"/>
            <a:endCxn id="68617" idx="0"/>
          </p:cNvCxnSpPr>
          <p:nvPr/>
        </p:nvCxnSpPr>
        <p:spPr bwMode="auto">
          <a:xfrm rot="16200000" flipH="1">
            <a:off x="7273925" y="3465513"/>
            <a:ext cx="649288" cy="862012"/>
          </a:xfrm>
          <a:prstGeom prst="bentConnector3">
            <a:avLst>
              <a:gd name="adj1" fmla="val 4988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624" name="AutoShape 16"/>
          <p:cNvCxnSpPr>
            <a:cxnSpLocks noChangeShapeType="1"/>
            <a:stCxn id="68616" idx="2"/>
            <a:endCxn id="68617" idx="0"/>
          </p:cNvCxnSpPr>
          <p:nvPr/>
        </p:nvCxnSpPr>
        <p:spPr bwMode="auto">
          <a:xfrm rot="5400000">
            <a:off x="8101806" y="3499644"/>
            <a:ext cx="649288" cy="793750"/>
          </a:xfrm>
          <a:prstGeom prst="bentConnector3">
            <a:avLst>
              <a:gd name="adj1" fmla="val 4988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625" name="AutoShape 17"/>
          <p:cNvCxnSpPr>
            <a:cxnSpLocks noChangeShapeType="1"/>
            <a:stCxn id="68613" idx="2"/>
            <a:endCxn id="68618" idx="0"/>
          </p:cNvCxnSpPr>
          <p:nvPr/>
        </p:nvCxnSpPr>
        <p:spPr bwMode="auto">
          <a:xfrm rot="16200000" flipH="1">
            <a:off x="4839495" y="4314825"/>
            <a:ext cx="657224" cy="190817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626" name="AutoShape 18"/>
          <p:cNvCxnSpPr>
            <a:cxnSpLocks noChangeShapeType="1"/>
            <a:stCxn id="68617" idx="2"/>
            <a:endCxn id="68618" idx="0"/>
          </p:cNvCxnSpPr>
          <p:nvPr/>
        </p:nvCxnSpPr>
        <p:spPr bwMode="auto">
          <a:xfrm rot="5400000">
            <a:off x="6746877" y="4315619"/>
            <a:ext cx="657224" cy="190658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627" name="Rectangle 19" descr="Blue tissue paper"/>
          <p:cNvSpPr>
            <a:spLocks noChangeArrowheads="1"/>
          </p:cNvSpPr>
          <p:nvPr/>
        </p:nvSpPr>
        <p:spPr bwMode="auto">
          <a:xfrm>
            <a:off x="5149851" y="405608"/>
            <a:ext cx="1657350" cy="7191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大卫</a:t>
            </a:r>
          </a:p>
        </p:txBody>
      </p:sp>
      <p:cxnSp>
        <p:nvCxnSpPr>
          <p:cNvPr id="68628" name="AutoShape 20"/>
          <p:cNvCxnSpPr>
            <a:cxnSpLocks noChangeShapeType="1"/>
            <a:stCxn id="68627" idx="2"/>
            <a:endCxn id="68612" idx="0"/>
          </p:cNvCxnSpPr>
          <p:nvPr/>
        </p:nvCxnSpPr>
        <p:spPr bwMode="auto">
          <a:xfrm rot="5400000">
            <a:off x="5167314" y="962026"/>
            <a:ext cx="648493" cy="97393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629" name="AutoShape 21"/>
          <p:cNvCxnSpPr>
            <a:cxnSpLocks noChangeShapeType="1"/>
            <a:stCxn id="68627" idx="2"/>
            <a:endCxn id="68614" idx="0"/>
          </p:cNvCxnSpPr>
          <p:nvPr/>
        </p:nvCxnSpPr>
        <p:spPr bwMode="auto">
          <a:xfrm rot="16200000" flipH="1">
            <a:off x="6248401" y="854870"/>
            <a:ext cx="648493" cy="118824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630" name="Text Box 22"/>
          <p:cNvSpPr txBox="1">
            <a:spLocks noChangeArrowheads="1"/>
          </p:cNvSpPr>
          <p:nvPr/>
        </p:nvSpPr>
        <p:spPr bwMode="auto">
          <a:xfrm>
            <a:off x="8891587" y="3595688"/>
            <a:ext cx="17235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代下</a:t>
            </a:r>
            <a:r>
              <a:rPr lang="en-US" altLang="zh-TW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13:2)</a:t>
            </a:r>
          </a:p>
        </p:txBody>
      </p:sp>
      <p:sp>
        <p:nvSpPr>
          <p:cNvPr id="68631" name="Text Box 23"/>
          <p:cNvSpPr txBox="1">
            <a:spLocks noChangeArrowheads="1"/>
          </p:cNvSpPr>
          <p:nvPr/>
        </p:nvSpPr>
        <p:spPr bwMode="auto">
          <a:xfrm>
            <a:off x="5358528" y="3578574"/>
            <a:ext cx="18774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撒下</a:t>
            </a:r>
            <a:r>
              <a:rPr lang="en-US" altLang="zh-TW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14:27)</a:t>
            </a:r>
          </a:p>
        </p:txBody>
      </p:sp>
      <p:sp>
        <p:nvSpPr>
          <p:cNvPr id="68632" name="Text Box 24"/>
          <p:cNvSpPr txBox="1">
            <a:spLocks noChangeArrowheads="1"/>
          </p:cNvSpPr>
          <p:nvPr/>
        </p:nvSpPr>
        <p:spPr bwMode="auto">
          <a:xfrm>
            <a:off x="1394252" y="2492374"/>
            <a:ext cx="18774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代下</a:t>
            </a:r>
            <a:r>
              <a:rPr lang="en-US" altLang="zh-TW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12:13)</a:t>
            </a:r>
          </a:p>
        </p:txBody>
      </p:sp>
      <p:sp>
        <p:nvSpPr>
          <p:cNvPr id="68633" name="Text Box 25"/>
          <p:cNvSpPr txBox="1">
            <a:spLocks noChangeArrowheads="1"/>
          </p:cNvSpPr>
          <p:nvPr/>
        </p:nvSpPr>
        <p:spPr bwMode="auto">
          <a:xfrm>
            <a:off x="8137526" y="4992687"/>
            <a:ext cx="18774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代下</a:t>
            </a:r>
            <a:r>
              <a:rPr lang="en-US" altLang="zh-TW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11:20)</a:t>
            </a:r>
          </a:p>
        </p:txBody>
      </p:sp>
      <p:sp>
        <p:nvSpPr>
          <p:cNvPr id="68634" name="Text Box 26"/>
          <p:cNvSpPr txBox="1">
            <a:spLocks noChangeArrowheads="1"/>
          </p:cNvSpPr>
          <p:nvPr/>
        </p:nvSpPr>
        <p:spPr bwMode="auto">
          <a:xfrm>
            <a:off x="1195667" y="1847448"/>
            <a:ext cx="1415772" cy="6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zh-TW" altLang="en-US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亚扪人</a:t>
            </a:r>
          </a:p>
        </p:txBody>
      </p:sp>
      <p:sp>
        <p:nvSpPr>
          <p:cNvPr id="68635" name="Text Box 27"/>
          <p:cNvSpPr txBox="1">
            <a:spLocks noChangeArrowheads="1"/>
          </p:cNvSpPr>
          <p:nvPr/>
        </p:nvSpPr>
        <p:spPr bwMode="auto">
          <a:xfrm>
            <a:off x="8812213" y="4343400"/>
            <a:ext cx="1620957" cy="56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zh-TW" altLang="en-US" sz="28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拜亚舍拉</a:t>
            </a:r>
          </a:p>
        </p:txBody>
      </p:sp>
      <p:sp>
        <p:nvSpPr>
          <p:cNvPr id="68636" name="Text Box 28" descr="Blue tissue paper"/>
          <p:cNvSpPr txBox="1">
            <a:spLocks noChangeArrowheads="1"/>
          </p:cNvSpPr>
          <p:nvPr/>
        </p:nvSpPr>
        <p:spPr bwMode="auto">
          <a:xfrm>
            <a:off x="6942138" y="5773738"/>
            <a:ext cx="1525206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6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亚比央</a:t>
            </a:r>
            <a:r>
              <a:rPr lang="en-US" altLang="zh-TW" sz="36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93869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AutoShape 2">
            <a:extLst>
              <a:ext uri="{FF2B5EF4-FFF2-40B4-BE49-F238E27FC236}">
                <a16:creationId xmlns:a16="http://schemas.microsoft.com/office/drawing/2014/main" id="{75131875-15AE-433E-93CA-159299274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3699" y="3933826"/>
            <a:ext cx="4745925" cy="2449513"/>
          </a:xfrm>
          <a:prstGeom prst="roundRect">
            <a:avLst>
              <a:gd name="adj" fmla="val 105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87" name="Rectangle 3" descr="Parchment">
            <a:extLst>
              <a:ext uri="{FF2B5EF4-FFF2-40B4-BE49-F238E27FC236}">
                <a16:creationId xmlns:a16="http://schemas.microsoft.com/office/drawing/2014/main" id="{01BAFB21-2EBA-41CF-B2F2-A568A47C7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3225" y="333376"/>
            <a:ext cx="1079500" cy="57626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利未</a:t>
            </a:r>
          </a:p>
        </p:txBody>
      </p:sp>
      <p:sp>
        <p:nvSpPr>
          <p:cNvPr id="93188" name="Rectangle 4" descr="Pink tissue paper">
            <a:extLst>
              <a:ext uri="{FF2B5EF4-FFF2-40B4-BE49-F238E27FC236}">
                <a16:creationId xmlns:a16="http://schemas.microsoft.com/office/drawing/2014/main" id="{31FB9F00-A04E-4C50-B35C-D0CF623AC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3225" y="1268413"/>
            <a:ext cx="1079500" cy="5762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哥辖</a:t>
            </a:r>
          </a:p>
        </p:txBody>
      </p:sp>
      <p:sp>
        <p:nvSpPr>
          <p:cNvPr id="93189" name="Rectangle 5" descr="Pink tissue paper">
            <a:extLst>
              <a:ext uri="{FF2B5EF4-FFF2-40B4-BE49-F238E27FC236}">
                <a16:creationId xmlns:a16="http://schemas.microsoft.com/office/drawing/2014/main" id="{2C4E1E31-C883-4AE6-8FAE-F49EAFE13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8213" y="1268413"/>
            <a:ext cx="1079500" cy="5762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革顺</a:t>
            </a:r>
          </a:p>
        </p:txBody>
      </p:sp>
      <p:sp>
        <p:nvSpPr>
          <p:cNvPr id="93190" name="Rectangle 6" descr="Pink tissue paper">
            <a:extLst>
              <a:ext uri="{FF2B5EF4-FFF2-40B4-BE49-F238E27FC236}">
                <a16:creationId xmlns:a16="http://schemas.microsoft.com/office/drawing/2014/main" id="{99E0F3FA-3DF4-449F-A525-93A9DAC9B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8237" y="1268413"/>
            <a:ext cx="1272731" cy="5762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米拉利</a:t>
            </a:r>
          </a:p>
        </p:txBody>
      </p:sp>
      <p:sp>
        <p:nvSpPr>
          <p:cNvPr id="93191" name="Rectangle 7" descr="Parchment">
            <a:extLst>
              <a:ext uri="{FF2B5EF4-FFF2-40B4-BE49-F238E27FC236}">
                <a16:creationId xmlns:a16="http://schemas.microsoft.com/office/drawing/2014/main" id="{7CBA56E6-9C27-4240-B781-9D8308E8B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851" y="2205038"/>
            <a:ext cx="792163" cy="5762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拉但</a:t>
            </a:r>
          </a:p>
        </p:txBody>
      </p:sp>
      <p:sp>
        <p:nvSpPr>
          <p:cNvPr id="93192" name="Rectangle 8" descr="Parchment">
            <a:extLst>
              <a:ext uri="{FF2B5EF4-FFF2-40B4-BE49-F238E27FC236}">
                <a16:creationId xmlns:a16="http://schemas.microsoft.com/office/drawing/2014/main" id="{E06C6F5F-223A-4CD7-B152-B578E451F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2888" y="2205038"/>
            <a:ext cx="792162" cy="5762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示每</a:t>
            </a:r>
          </a:p>
        </p:txBody>
      </p:sp>
      <p:sp>
        <p:nvSpPr>
          <p:cNvPr id="93193" name="Rectangle 9" descr="Parchment">
            <a:extLst>
              <a:ext uri="{FF2B5EF4-FFF2-40B4-BE49-F238E27FC236}">
                <a16:creationId xmlns:a16="http://schemas.microsoft.com/office/drawing/2014/main" id="{DCBC1A13-9A4A-4775-913F-E88E03686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976" y="2205038"/>
            <a:ext cx="1008063" cy="5762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暗兰</a:t>
            </a:r>
          </a:p>
        </p:txBody>
      </p:sp>
      <p:sp>
        <p:nvSpPr>
          <p:cNvPr id="93194" name="Rectangle 10" descr="Parchment">
            <a:extLst>
              <a:ext uri="{FF2B5EF4-FFF2-40B4-BE49-F238E27FC236}">
                <a16:creationId xmlns:a16="http://schemas.microsoft.com/office/drawing/2014/main" id="{4009E09C-B82D-4675-8F8B-3FFA822A3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8551" y="2205038"/>
            <a:ext cx="1223168" cy="5762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以斯哈</a:t>
            </a:r>
          </a:p>
        </p:txBody>
      </p:sp>
      <p:sp>
        <p:nvSpPr>
          <p:cNvPr id="93195" name="Rectangle 11" descr="Parchment">
            <a:extLst>
              <a:ext uri="{FF2B5EF4-FFF2-40B4-BE49-F238E27FC236}">
                <a16:creationId xmlns:a16="http://schemas.microsoft.com/office/drawing/2014/main" id="{004BFD81-AA04-4B1B-897E-69ABF45ED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9026" y="2205038"/>
            <a:ext cx="1199581" cy="5762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希伯伦</a:t>
            </a:r>
          </a:p>
        </p:txBody>
      </p:sp>
      <p:sp>
        <p:nvSpPr>
          <p:cNvPr id="93196" name="Rectangle 12" descr="Parchment">
            <a:extLst>
              <a:ext uri="{FF2B5EF4-FFF2-40B4-BE49-F238E27FC236}">
                <a16:creationId xmlns:a16="http://schemas.microsoft.com/office/drawing/2014/main" id="{20E7B71F-E8C3-4267-A28A-08AB42F66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1505" y="2205038"/>
            <a:ext cx="1008062" cy="5762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乌薛</a:t>
            </a:r>
          </a:p>
        </p:txBody>
      </p:sp>
      <p:sp>
        <p:nvSpPr>
          <p:cNvPr id="93197" name="Rectangle 13" descr="Parchment">
            <a:extLst>
              <a:ext uri="{FF2B5EF4-FFF2-40B4-BE49-F238E27FC236}">
                <a16:creationId xmlns:a16="http://schemas.microsoft.com/office/drawing/2014/main" id="{EB1A28B6-44C9-4A4B-B121-7016083EA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6951" y="2205038"/>
            <a:ext cx="792163" cy="5762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抹利</a:t>
            </a:r>
          </a:p>
        </p:txBody>
      </p:sp>
      <p:sp>
        <p:nvSpPr>
          <p:cNvPr id="93198" name="Rectangle 14" descr="Parchment">
            <a:extLst>
              <a:ext uri="{FF2B5EF4-FFF2-40B4-BE49-F238E27FC236}">
                <a16:creationId xmlns:a16="http://schemas.microsoft.com/office/drawing/2014/main" id="{2ACEEBD0-578A-4A61-BD55-312279489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51988" y="2205038"/>
            <a:ext cx="792162" cy="5762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母示</a:t>
            </a:r>
          </a:p>
        </p:txBody>
      </p:sp>
      <p:sp>
        <p:nvSpPr>
          <p:cNvPr id="93199" name="Rectangle 15" descr="Bouquet">
            <a:extLst>
              <a:ext uri="{FF2B5EF4-FFF2-40B4-BE49-F238E27FC236}">
                <a16:creationId xmlns:a16="http://schemas.microsoft.com/office/drawing/2014/main" id="{520DF66A-E9CA-471C-A157-D97AB40E4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4838" y="3141663"/>
            <a:ext cx="1079500" cy="5762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亚伦</a:t>
            </a:r>
          </a:p>
        </p:txBody>
      </p:sp>
      <p:sp>
        <p:nvSpPr>
          <p:cNvPr id="93200" name="Rectangle 16" descr="Parchment">
            <a:extLst>
              <a:ext uri="{FF2B5EF4-FFF2-40B4-BE49-F238E27FC236}">
                <a16:creationId xmlns:a16="http://schemas.microsoft.com/office/drawing/2014/main" id="{0A7F4648-7609-4147-929C-6AB147BA7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024" y="3140869"/>
            <a:ext cx="1079500" cy="5762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摩西</a:t>
            </a:r>
          </a:p>
        </p:txBody>
      </p:sp>
      <p:sp>
        <p:nvSpPr>
          <p:cNvPr id="93201" name="Rectangle 17" descr="Bouquet">
            <a:extLst>
              <a:ext uri="{FF2B5EF4-FFF2-40B4-BE49-F238E27FC236}">
                <a16:creationId xmlns:a16="http://schemas.microsoft.com/office/drawing/2014/main" id="{52FE1B20-AE00-470A-8E74-D0A0C0725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313" y="4076700"/>
            <a:ext cx="576262" cy="129698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拿</a:t>
            </a:r>
          </a:p>
          <a:p>
            <a:pPr algn="ctr"/>
            <a:r>
              <a:rPr lang="zh-TW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答</a:t>
            </a:r>
          </a:p>
        </p:txBody>
      </p:sp>
      <p:sp>
        <p:nvSpPr>
          <p:cNvPr id="93202" name="Rectangle 18" descr="Bouquet">
            <a:extLst>
              <a:ext uri="{FF2B5EF4-FFF2-40B4-BE49-F238E27FC236}">
                <a16:creationId xmlns:a16="http://schemas.microsoft.com/office/drawing/2014/main" id="{D2B2C4B7-D298-4EEF-8D06-C11D1C3EC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3" y="4076700"/>
            <a:ext cx="576262" cy="129698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TW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比</a:t>
            </a:r>
          </a:p>
          <a:p>
            <a:pPr algn="ctr"/>
            <a:r>
              <a:rPr lang="zh-TW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户</a:t>
            </a:r>
          </a:p>
        </p:txBody>
      </p:sp>
      <p:sp>
        <p:nvSpPr>
          <p:cNvPr id="93203" name="Rectangle 19" descr="Bouquet">
            <a:extLst>
              <a:ext uri="{FF2B5EF4-FFF2-40B4-BE49-F238E27FC236}">
                <a16:creationId xmlns:a16="http://schemas.microsoft.com/office/drawing/2014/main" id="{9A8277B6-A388-4598-ACAE-C7A24F11F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7713" y="4076699"/>
            <a:ext cx="576262" cy="15128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利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</a:t>
            </a:r>
          </a:p>
        </p:txBody>
      </p:sp>
      <p:sp>
        <p:nvSpPr>
          <p:cNvPr id="93204" name="Rectangle 20" descr="Bouquet">
            <a:extLst>
              <a:ext uri="{FF2B5EF4-FFF2-40B4-BE49-F238E27FC236}">
                <a16:creationId xmlns:a16="http://schemas.microsoft.com/office/drawing/2014/main" id="{601CB5F3-3E35-4033-8AA9-EE44D1C9E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5413" y="4076699"/>
            <a:ext cx="576262" cy="14398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</a:t>
            </a:r>
          </a:p>
          <a:p>
            <a:pPr algn="ctr"/>
            <a:r>
              <a:rPr lang="zh-TW" altLang="en-US" sz="28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</a:t>
            </a:r>
          </a:p>
          <a:p>
            <a:pPr algn="ctr"/>
            <a:r>
              <a:rPr lang="zh-TW" altLang="en-US" sz="28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玛</a:t>
            </a:r>
          </a:p>
        </p:txBody>
      </p:sp>
      <p:sp>
        <p:nvSpPr>
          <p:cNvPr id="93205" name="Rectangle 21" descr="Bouquet">
            <a:extLst>
              <a:ext uri="{FF2B5EF4-FFF2-40B4-BE49-F238E27FC236}">
                <a16:creationId xmlns:a16="http://schemas.microsoft.com/office/drawing/2014/main" id="{B51D05F8-145A-4E62-918D-4B1D74625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919" y="5804694"/>
            <a:ext cx="576262" cy="90700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16</a:t>
            </a:r>
          </a:p>
          <a:p>
            <a:pPr algn="ctr"/>
            <a:r>
              <a:rPr lang="zh-TW" altLang="en-US" sz="28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族</a:t>
            </a:r>
          </a:p>
        </p:txBody>
      </p:sp>
      <p:cxnSp>
        <p:nvCxnSpPr>
          <p:cNvPr id="93206" name="AutoShape 22">
            <a:extLst>
              <a:ext uri="{FF2B5EF4-FFF2-40B4-BE49-F238E27FC236}">
                <a16:creationId xmlns:a16="http://schemas.microsoft.com/office/drawing/2014/main" id="{1971B957-9F00-46B6-AC86-4BB5523BEAFD}"/>
              </a:ext>
            </a:extLst>
          </p:cNvPr>
          <p:cNvCxnSpPr>
            <a:cxnSpLocks noChangeShapeType="1"/>
            <a:stCxn id="93187" idx="2"/>
            <a:endCxn id="93188" idx="0"/>
          </p:cNvCxnSpPr>
          <p:nvPr/>
        </p:nvCxnSpPr>
        <p:spPr bwMode="auto">
          <a:xfrm rot="5400000">
            <a:off x="5843588" y="1089026"/>
            <a:ext cx="3587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07" name="AutoShape 23">
            <a:extLst>
              <a:ext uri="{FF2B5EF4-FFF2-40B4-BE49-F238E27FC236}">
                <a16:creationId xmlns:a16="http://schemas.microsoft.com/office/drawing/2014/main" id="{05E1CF41-3792-4AEE-BCE0-CE2BFD908EF9}"/>
              </a:ext>
            </a:extLst>
          </p:cNvPr>
          <p:cNvCxnSpPr>
            <a:cxnSpLocks noChangeShapeType="1"/>
            <a:stCxn id="93187" idx="2"/>
            <a:endCxn id="93189" idx="0"/>
          </p:cNvCxnSpPr>
          <p:nvPr/>
        </p:nvCxnSpPr>
        <p:spPr bwMode="auto">
          <a:xfrm rot="5400000">
            <a:off x="4206082" y="-548480"/>
            <a:ext cx="358775" cy="3275012"/>
          </a:xfrm>
          <a:prstGeom prst="bentConnector3">
            <a:avLst>
              <a:gd name="adj1" fmla="val 4955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08" name="AutoShape 24">
            <a:extLst>
              <a:ext uri="{FF2B5EF4-FFF2-40B4-BE49-F238E27FC236}">
                <a16:creationId xmlns:a16="http://schemas.microsoft.com/office/drawing/2014/main" id="{B004BEA6-A5DD-489D-9386-495F89034B56}"/>
              </a:ext>
            </a:extLst>
          </p:cNvPr>
          <p:cNvCxnSpPr>
            <a:cxnSpLocks noChangeShapeType="1"/>
            <a:stCxn id="93187" idx="2"/>
            <a:endCxn id="93190" idx="0"/>
          </p:cNvCxnSpPr>
          <p:nvPr/>
        </p:nvCxnSpPr>
        <p:spPr bwMode="auto">
          <a:xfrm rot="16200000" flipH="1">
            <a:off x="7529402" y="-596788"/>
            <a:ext cx="358774" cy="337162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09" name="AutoShape 25">
            <a:extLst>
              <a:ext uri="{FF2B5EF4-FFF2-40B4-BE49-F238E27FC236}">
                <a16:creationId xmlns:a16="http://schemas.microsoft.com/office/drawing/2014/main" id="{C75786DB-D8D1-4572-BC0F-0DA00E6F5480}"/>
              </a:ext>
            </a:extLst>
          </p:cNvPr>
          <p:cNvCxnSpPr>
            <a:cxnSpLocks noChangeShapeType="1"/>
            <a:stCxn id="93189" idx="2"/>
            <a:endCxn id="93191" idx="0"/>
          </p:cNvCxnSpPr>
          <p:nvPr/>
        </p:nvCxnSpPr>
        <p:spPr bwMode="auto">
          <a:xfrm rot="5400000">
            <a:off x="2316163" y="1773238"/>
            <a:ext cx="360363" cy="503238"/>
          </a:xfrm>
          <a:prstGeom prst="bentConnector3">
            <a:avLst>
              <a:gd name="adj1" fmla="val 4977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10" name="AutoShape 26">
            <a:extLst>
              <a:ext uri="{FF2B5EF4-FFF2-40B4-BE49-F238E27FC236}">
                <a16:creationId xmlns:a16="http://schemas.microsoft.com/office/drawing/2014/main" id="{AB62CF07-441F-461B-B70D-474B86E9085F}"/>
              </a:ext>
            </a:extLst>
          </p:cNvPr>
          <p:cNvCxnSpPr>
            <a:cxnSpLocks noChangeShapeType="1"/>
            <a:stCxn id="93189" idx="2"/>
            <a:endCxn id="93192" idx="0"/>
          </p:cNvCxnSpPr>
          <p:nvPr/>
        </p:nvCxnSpPr>
        <p:spPr bwMode="auto">
          <a:xfrm rot="16200000" flipH="1">
            <a:off x="2783682" y="1808957"/>
            <a:ext cx="360363" cy="431800"/>
          </a:xfrm>
          <a:prstGeom prst="bentConnector3">
            <a:avLst>
              <a:gd name="adj1" fmla="val 4977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11" name="AutoShape 27">
            <a:extLst>
              <a:ext uri="{FF2B5EF4-FFF2-40B4-BE49-F238E27FC236}">
                <a16:creationId xmlns:a16="http://schemas.microsoft.com/office/drawing/2014/main" id="{D743118B-804A-40B0-B6BA-ED2E06AE0994}"/>
              </a:ext>
            </a:extLst>
          </p:cNvPr>
          <p:cNvCxnSpPr>
            <a:cxnSpLocks noChangeShapeType="1"/>
            <a:stCxn id="93188" idx="2"/>
            <a:endCxn id="93193" idx="0"/>
          </p:cNvCxnSpPr>
          <p:nvPr/>
        </p:nvCxnSpPr>
        <p:spPr bwMode="auto">
          <a:xfrm rot="5400000">
            <a:off x="5015707" y="1197770"/>
            <a:ext cx="360363" cy="1654175"/>
          </a:xfrm>
          <a:prstGeom prst="bentConnector3">
            <a:avLst>
              <a:gd name="adj1" fmla="val 4977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12" name="AutoShape 28">
            <a:extLst>
              <a:ext uri="{FF2B5EF4-FFF2-40B4-BE49-F238E27FC236}">
                <a16:creationId xmlns:a16="http://schemas.microsoft.com/office/drawing/2014/main" id="{AF093697-2AD8-4A4E-B7EC-ABCA506812EF}"/>
              </a:ext>
            </a:extLst>
          </p:cNvPr>
          <p:cNvCxnSpPr>
            <a:cxnSpLocks noChangeShapeType="1"/>
            <a:stCxn id="93188" idx="2"/>
            <a:endCxn id="93194" idx="0"/>
          </p:cNvCxnSpPr>
          <p:nvPr/>
        </p:nvCxnSpPr>
        <p:spPr bwMode="auto">
          <a:xfrm rot="5400000">
            <a:off x="5591374" y="1773436"/>
            <a:ext cx="360363" cy="50284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13" name="AutoShape 29">
            <a:extLst>
              <a:ext uri="{FF2B5EF4-FFF2-40B4-BE49-F238E27FC236}">
                <a16:creationId xmlns:a16="http://schemas.microsoft.com/office/drawing/2014/main" id="{D1DB7AA7-4539-49A9-BB9C-F4DC6376C173}"/>
              </a:ext>
            </a:extLst>
          </p:cNvPr>
          <p:cNvCxnSpPr>
            <a:cxnSpLocks noChangeShapeType="1"/>
            <a:stCxn id="93188" idx="2"/>
            <a:endCxn id="93195" idx="0"/>
          </p:cNvCxnSpPr>
          <p:nvPr/>
        </p:nvCxnSpPr>
        <p:spPr bwMode="auto">
          <a:xfrm rot="16200000" flipH="1">
            <a:off x="6215715" y="1651935"/>
            <a:ext cx="360363" cy="74584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14" name="AutoShape 30">
            <a:extLst>
              <a:ext uri="{FF2B5EF4-FFF2-40B4-BE49-F238E27FC236}">
                <a16:creationId xmlns:a16="http://schemas.microsoft.com/office/drawing/2014/main" id="{107A71A2-E041-4360-81BE-03B0320A9970}"/>
              </a:ext>
            </a:extLst>
          </p:cNvPr>
          <p:cNvCxnSpPr>
            <a:cxnSpLocks noChangeShapeType="1"/>
            <a:stCxn id="93188" idx="2"/>
            <a:endCxn id="93196" idx="0"/>
          </p:cNvCxnSpPr>
          <p:nvPr/>
        </p:nvCxnSpPr>
        <p:spPr bwMode="auto">
          <a:xfrm rot="16200000" flipH="1">
            <a:off x="6809074" y="1058575"/>
            <a:ext cx="360363" cy="193256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15" name="AutoShape 31">
            <a:extLst>
              <a:ext uri="{FF2B5EF4-FFF2-40B4-BE49-F238E27FC236}">
                <a16:creationId xmlns:a16="http://schemas.microsoft.com/office/drawing/2014/main" id="{FE81398A-D7EA-4290-8BA4-469E96E0632C}"/>
              </a:ext>
            </a:extLst>
          </p:cNvPr>
          <p:cNvCxnSpPr>
            <a:cxnSpLocks noChangeShapeType="1"/>
            <a:stCxn id="93190" idx="2"/>
            <a:endCxn id="93197" idx="0"/>
          </p:cNvCxnSpPr>
          <p:nvPr/>
        </p:nvCxnSpPr>
        <p:spPr bwMode="auto">
          <a:xfrm rot="5400000">
            <a:off x="9023637" y="1834071"/>
            <a:ext cx="360363" cy="38157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16" name="AutoShape 32">
            <a:extLst>
              <a:ext uri="{FF2B5EF4-FFF2-40B4-BE49-F238E27FC236}">
                <a16:creationId xmlns:a16="http://schemas.microsoft.com/office/drawing/2014/main" id="{DF9629EB-F036-454F-B7F5-F8E4AD5DBDB6}"/>
              </a:ext>
            </a:extLst>
          </p:cNvPr>
          <p:cNvCxnSpPr>
            <a:cxnSpLocks noChangeShapeType="1"/>
            <a:stCxn id="93190" idx="2"/>
            <a:endCxn id="93198" idx="0"/>
          </p:cNvCxnSpPr>
          <p:nvPr/>
        </p:nvCxnSpPr>
        <p:spPr bwMode="auto">
          <a:xfrm rot="16200000" flipH="1">
            <a:off x="9491155" y="1748123"/>
            <a:ext cx="360363" cy="55346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17" name="AutoShape 33">
            <a:extLst>
              <a:ext uri="{FF2B5EF4-FFF2-40B4-BE49-F238E27FC236}">
                <a16:creationId xmlns:a16="http://schemas.microsoft.com/office/drawing/2014/main" id="{46704DA1-58E0-4552-AA4C-B8C9D068FD75}"/>
              </a:ext>
            </a:extLst>
          </p:cNvPr>
          <p:cNvCxnSpPr>
            <a:cxnSpLocks noChangeShapeType="1"/>
            <a:stCxn id="93193" idx="2"/>
            <a:endCxn id="93199" idx="0"/>
          </p:cNvCxnSpPr>
          <p:nvPr/>
        </p:nvCxnSpPr>
        <p:spPr bwMode="auto">
          <a:xfrm rot="5400000">
            <a:off x="3846513" y="2619376"/>
            <a:ext cx="360363" cy="684212"/>
          </a:xfrm>
          <a:prstGeom prst="bentConnector3">
            <a:avLst>
              <a:gd name="adj1" fmla="val 4977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18" name="AutoShape 34">
            <a:extLst>
              <a:ext uri="{FF2B5EF4-FFF2-40B4-BE49-F238E27FC236}">
                <a16:creationId xmlns:a16="http://schemas.microsoft.com/office/drawing/2014/main" id="{1E353FC9-88BE-42D5-985D-9670007DFC1A}"/>
              </a:ext>
            </a:extLst>
          </p:cNvPr>
          <p:cNvCxnSpPr>
            <a:cxnSpLocks noChangeShapeType="1"/>
            <a:stCxn id="93193" idx="2"/>
            <a:endCxn id="93200" idx="0"/>
          </p:cNvCxnSpPr>
          <p:nvPr/>
        </p:nvCxnSpPr>
        <p:spPr bwMode="auto">
          <a:xfrm rot="16200000" flipH="1">
            <a:off x="4595607" y="2553701"/>
            <a:ext cx="359569" cy="81476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19" name="AutoShape 35" descr="Blue tissue paper">
            <a:extLst>
              <a:ext uri="{FF2B5EF4-FFF2-40B4-BE49-F238E27FC236}">
                <a16:creationId xmlns:a16="http://schemas.microsoft.com/office/drawing/2014/main" id="{F9302794-6A2D-4C9B-A0A9-B27A5D6FD7ED}"/>
              </a:ext>
            </a:extLst>
          </p:cNvPr>
          <p:cNvCxnSpPr>
            <a:cxnSpLocks noChangeShapeType="1"/>
            <a:stCxn id="93199" idx="2"/>
            <a:endCxn id="93201" idx="0"/>
          </p:cNvCxnSpPr>
          <p:nvPr/>
        </p:nvCxnSpPr>
        <p:spPr bwMode="auto">
          <a:xfrm rot="5400000">
            <a:off x="2803526" y="3195638"/>
            <a:ext cx="358775" cy="1403350"/>
          </a:xfrm>
          <a:prstGeom prst="bentConnector3">
            <a:avLst>
              <a:gd name="adj1" fmla="val 4955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20" name="AutoShape 36" descr="Blue tissue paper">
            <a:extLst>
              <a:ext uri="{FF2B5EF4-FFF2-40B4-BE49-F238E27FC236}">
                <a16:creationId xmlns:a16="http://schemas.microsoft.com/office/drawing/2014/main" id="{16C62921-61AB-4F0F-ABB9-E574C21BA987}"/>
              </a:ext>
            </a:extLst>
          </p:cNvPr>
          <p:cNvCxnSpPr>
            <a:cxnSpLocks noChangeShapeType="1"/>
            <a:stCxn id="93199" idx="2"/>
            <a:endCxn id="93202" idx="0"/>
          </p:cNvCxnSpPr>
          <p:nvPr/>
        </p:nvCxnSpPr>
        <p:spPr bwMode="auto">
          <a:xfrm rot="5400000">
            <a:off x="3127376" y="3519488"/>
            <a:ext cx="358775" cy="755650"/>
          </a:xfrm>
          <a:prstGeom prst="bentConnector3">
            <a:avLst>
              <a:gd name="adj1" fmla="val 4955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21" name="AutoShape 37" descr="Blue tissue paper">
            <a:extLst>
              <a:ext uri="{FF2B5EF4-FFF2-40B4-BE49-F238E27FC236}">
                <a16:creationId xmlns:a16="http://schemas.microsoft.com/office/drawing/2014/main" id="{1E082CFD-CEBB-4A96-A357-48ADECFB0136}"/>
              </a:ext>
            </a:extLst>
          </p:cNvPr>
          <p:cNvCxnSpPr>
            <a:cxnSpLocks noChangeShapeType="1"/>
            <a:stCxn id="93199" idx="2"/>
            <a:endCxn id="93203" idx="0"/>
          </p:cNvCxnSpPr>
          <p:nvPr/>
        </p:nvCxnSpPr>
        <p:spPr bwMode="auto">
          <a:xfrm rot="5400000">
            <a:off x="3450829" y="3842940"/>
            <a:ext cx="358774" cy="10874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22" name="AutoShape 38" descr="Blue tissue paper">
            <a:extLst>
              <a:ext uri="{FF2B5EF4-FFF2-40B4-BE49-F238E27FC236}">
                <a16:creationId xmlns:a16="http://schemas.microsoft.com/office/drawing/2014/main" id="{91C768CE-4585-4E4F-B6F0-07D919B7CB0E}"/>
              </a:ext>
            </a:extLst>
          </p:cNvPr>
          <p:cNvCxnSpPr>
            <a:cxnSpLocks noChangeShapeType="1"/>
            <a:stCxn id="93199" idx="2"/>
            <a:endCxn id="93204" idx="0"/>
          </p:cNvCxnSpPr>
          <p:nvPr/>
        </p:nvCxnSpPr>
        <p:spPr bwMode="auto">
          <a:xfrm rot="16200000" flipH="1">
            <a:off x="3774679" y="3627834"/>
            <a:ext cx="358774" cy="53895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223" name="AutoShape 39" descr="Bouquet">
            <a:extLst>
              <a:ext uri="{FF2B5EF4-FFF2-40B4-BE49-F238E27FC236}">
                <a16:creationId xmlns:a16="http://schemas.microsoft.com/office/drawing/2014/main" id="{C53A5B26-6224-4B9C-86ED-AF3FE14FB188}"/>
              </a:ext>
            </a:extLst>
          </p:cNvPr>
          <p:cNvCxnSpPr>
            <a:cxnSpLocks noChangeShapeType="1"/>
            <a:stCxn id="93203" idx="2"/>
            <a:endCxn id="93205" idx="0"/>
          </p:cNvCxnSpPr>
          <p:nvPr/>
        </p:nvCxnSpPr>
        <p:spPr bwMode="auto">
          <a:xfrm flipH="1">
            <a:off x="3575050" y="5589586"/>
            <a:ext cx="794" cy="2151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3224" name="Rectangle 40" descr="Bouquet">
            <a:extLst>
              <a:ext uri="{FF2B5EF4-FFF2-40B4-BE49-F238E27FC236}">
                <a16:creationId xmlns:a16="http://schemas.microsoft.com/office/drawing/2014/main" id="{090E14A3-C1F8-4C7A-AD80-876B7D80D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5413" y="5804693"/>
            <a:ext cx="576262" cy="90700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</a:t>
            </a:r>
          </a:p>
          <a:p>
            <a:pPr algn="ctr"/>
            <a:r>
              <a:rPr lang="zh-TW" altLang="en-US" sz="28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族</a:t>
            </a:r>
          </a:p>
        </p:txBody>
      </p:sp>
      <p:cxnSp>
        <p:nvCxnSpPr>
          <p:cNvPr id="93225" name="AutoShape 41" descr="Bouquet">
            <a:extLst>
              <a:ext uri="{FF2B5EF4-FFF2-40B4-BE49-F238E27FC236}">
                <a16:creationId xmlns:a16="http://schemas.microsoft.com/office/drawing/2014/main" id="{1C05EF76-717C-472E-B3A1-8148F5AE633F}"/>
              </a:ext>
            </a:extLst>
          </p:cNvPr>
          <p:cNvCxnSpPr>
            <a:cxnSpLocks noChangeShapeType="1"/>
            <a:stCxn id="93204" idx="2"/>
            <a:endCxn id="93224" idx="0"/>
          </p:cNvCxnSpPr>
          <p:nvPr/>
        </p:nvCxnSpPr>
        <p:spPr bwMode="auto">
          <a:xfrm>
            <a:off x="4223544" y="5516562"/>
            <a:ext cx="0" cy="28813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3226" name="Rectangle 42" descr="Bouquet">
            <a:extLst>
              <a:ext uri="{FF2B5EF4-FFF2-40B4-BE49-F238E27FC236}">
                <a16:creationId xmlns:a16="http://schemas.microsoft.com/office/drawing/2014/main" id="{80644391-B9A0-489C-B33C-69C37E1BF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1" y="4795838"/>
            <a:ext cx="792163" cy="5762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227" name="Rectangle 43">
            <a:extLst>
              <a:ext uri="{FF2B5EF4-FFF2-40B4-BE49-F238E27FC236}">
                <a16:creationId xmlns:a16="http://schemas.microsoft.com/office/drawing/2014/main" id="{AADFBFAE-7A7D-4DE6-B0CB-D2781C9E1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5001" y="4795838"/>
            <a:ext cx="1008063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祭司</a:t>
            </a:r>
          </a:p>
        </p:txBody>
      </p:sp>
      <p:sp>
        <p:nvSpPr>
          <p:cNvPr id="93228" name="Rectangle 44" descr="Parchment">
            <a:extLst>
              <a:ext uri="{FF2B5EF4-FFF2-40B4-BE49-F238E27FC236}">
                <a16:creationId xmlns:a16="http://schemas.microsoft.com/office/drawing/2014/main" id="{ACAE98C8-ED0A-4A9E-8D63-9608080EF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1" y="5516563"/>
            <a:ext cx="792163" cy="5762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229" name="Rectangle 45">
            <a:extLst>
              <a:ext uri="{FF2B5EF4-FFF2-40B4-BE49-F238E27FC236}">
                <a16:creationId xmlns:a16="http://schemas.microsoft.com/office/drawing/2014/main" id="{FDF8B0C4-E900-4AFE-B491-293D41EEB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5001" y="5516563"/>
            <a:ext cx="1008063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利未人</a:t>
            </a:r>
          </a:p>
        </p:txBody>
      </p:sp>
      <p:sp>
        <p:nvSpPr>
          <p:cNvPr id="93231" name="Text Box 47">
            <a:extLst>
              <a:ext uri="{FF2B5EF4-FFF2-40B4-BE49-F238E27FC236}">
                <a16:creationId xmlns:a16="http://schemas.microsoft.com/office/drawing/2014/main" id="{D2E9389F-43C9-4284-AEA1-B56706D53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9095" y="4063138"/>
            <a:ext cx="46987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圣殿中两种服事神的人：</a:t>
            </a:r>
            <a:endParaRPr lang="zh-TW" altLang="en-US" sz="3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411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4" descr="Recycled paper"/>
          <p:cNvSpPr>
            <a:spLocks noChangeArrowheads="1"/>
          </p:cNvSpPr>
          <p:nvPr/>
        </p:nvSpPr>
        <p:spPr bwMode="auto">
          <a:xfrm>
            <a:off x="1847851" y="2143125"/>
            <a:ext cx="360363" cy="14303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罗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波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安</a:t>
            </a:r>
          </a:p>
        </p:txBody>
      </p:sp>
      <p:sp>
        <p:nvSpPr>
          <p:cNvPr id="83973" name="Rectangle 5" descr="Recycled paper"/>
          <p:cNvSpPr>
            <a:spLocks noChangeArrowheads="1"/>
          </p:cNvSpPr>
          <p:nvPr/>
        </p:nvSpPr>
        <p:spPr bwMode="auto">
          <a:xfrm>
            <a:off x="2279651" y="2143125"/>
            <a:ext cx="360363" cy="14303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比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雅</a:t>
            </a:r>
          </a:p>
        </p:txBody>
      </p:sp>
      <p:sp>
        <p:nvSpPr>
          <p:cNvPr id="83974" name="Rectangle 6" descr="Parchment"/>
          <p:cNvSpPr>
            <a:spLocks noChangeArrowheads="1"/>
          </p:cNvSpPr>
          <p:nvPr/>
        </p:nvSpPr>
        <p:spPr bwMode="auto">
          <a:xfrm>
            <a:off x="2713038" y="2143125"/>
            <a:ext cx="360362" cy="14303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</a:t>
            </a:r>
          </a:p>
        </p:txBody>
      </p:sp>
      <p:sp>
        <p:nvSpPr>
          <p:cNvPr id="83975" name="Rectangle 7" descr="Parchment"/>
          <p:cNvSpPr>
            <a:spLocks noChangeArrowheads="1"/>
          </p:cNvSpPr>
          <p:nvPr/>
        </p:nvSpPr>
        <p:spPr bwMode="auto">
          <a:xfrm>
            <a:off x="3144838" y="2143125"/>
            <a:ext cx="360362" cy="14303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沙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法</a:t>
            </a:r>
          </a:p>
        </p:txBody>
      </p:sp>
      <p:sp>
        <p:nvSpPr>
          <p:cNvPr id="83976" name="Rectangle 8" descr="Recycled paper"/>
          <p:cNvSpPr>
            <a:spLocks noChangeArrowheads="1"/>
          </p:cNvSpPr>
          <p:nvPr/>
        </p:nvSpPr>
        <p:spPr bwMode="auto">
          <a:xfrm>
            <a:off x="3578226" y="2143125"/>
            <a:ext cx="360363" cy="14303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兰</a:t>
            </a:r>
          </a:p>
        </p:txBody>
      </p:sp>
      <p:sp>
        <p:nvSpPr>
          <p:cNvPr id="83977" name="Rectangle 9" descr="Recycled paper"/>
          <p:cNvSpPr>
            <a:spLocks noChangeArrowheads="1"/>
          </p:cNvSpPr>
          <p:nvPr/>
        </p:nvSpPr>
        <p:spPr bwMode="auto">
          <a:xfrm>
            <a:off x="4010026" y="2143125"/>
            <a:ext cx="360363" cy="14303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哈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谢</a:t>
            </a:r>
          </a:p>
        </p:txBody>
      </p:sp>
      <p:sp>
        <p:nvSpPr>
          <p:cNvPr id="83978" name="Rectangle 10" descr="Sand"/>
          <p:cNvSpPr>
            <a:spLocks noChangeArrowheads="1"/>
          </p:cNvSpPr>
          <p:nvPr/>
        </p:nvSpPr>
        <p:spPr bwMode="auto">
          <a:xfrm>
            <a:off x="4441826" y="2143125"/>
            <a:ext cx="360363" cy="143033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利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雅</a:t>
            </a:r>
          </a:p>
        </p:txBody>
      </p:sp>
      <p:sp>
        <p:nvSpPr>
          <p:cNvPr id="83979" name="Rectangle 11" descr="Parchment"/>
          <p:cNvSpPr>
            <a:spLocks noChangeArrowheads="1"/>
          </p:cNvSpPr>
          <p:nvPr/>
        </p:nvSpPr>
        <p:spPr bwMode="auto">
          <a:xfrm>
            <a:off x="4873626" y="2143125"/>
            <a:ext cx="360363" cy="14303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阿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施</a:t>
            </a:r>
          </a:p>
        </p:txBody>
      </p:sp>
      <p:sp>
        <p:nvSpPr>
          <p:cNvPr id="83980" name="Rectangle 12" descr="Parchment"/>
          <p:cNvSpPr>
            <a:spLocks noChangeArrowheads="1"/>
          </p:cNvSpPr>
          <p:nvPr/>
        </p:nvSpPr>
        <p:spPr bwMode="auto">
          <a:xfrm>
            <a:off x="5305426" y="2143125"/>
            <a:ext cx="360363" cy="14303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玛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谢</a:t>
            </a:r>
          </a:p>
        </p:txBody>
      </p:sp>
      <p:sp>
        <p:nvSpPr>
          <p:cNvPr id="83981" name="Rectangle 13" descr="Parchment"/>
          <p:cNvSpPr>
            <a:spLocks noChangeArrowheads="1"/>
          </p:cNvSpPr>
          <p:nvPr/>
        </p:nvSpPr>
        <p:spPr bwMode="auto">
          <a:xfrm>
            <a:off x="5738813" y="2143125"/>
            <a:ext cx="360362" cy="14303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乌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雅</a:t>
            </a:r>
          </a:p>
        </p:txBody>
      </p:sp>
      <p:sp>
        <p:nvSpPr>
          <p:cNvPr id="83988" name="Rectangle 20" descr="Parchment"/>
          <p:cNvSpPr>
            <a:spLocks noChangeArrowheads="1"/>
          </p:cNvSpPr>
          <p:nvPr/>
        </p:nvSpPr>
        <p:spPr bwMode="auto">
          <a:xfrm>
            <a:off x="6170613" y="2143125"/>
            <a:ext cx="360362" cy="14303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坦</a:t>
            </a:r>
          </a:p>
        </p:txBody>
      </p:sp>
      <p:sp>
        <p:nvSpPr>
          <p:cNvPr id="83989" name="Rectangle 21" descr="Recycled paper"/>
          <p:cNvSpPr>
            <a:spLocks noChangeArrowheads="1"/>
          </p:cNvSpPr>
          <p:nvPr/>
        </p:nvSpPr>
        <p:spPr bwMode="auto">
          <a:xfrm>
            <a:off x="6602413" y="2143125"/>
            <a:ext cx="360362" cy="14303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哈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斯</a:t>
            </a:r>
          </a:p>
        </p:txBody>
      </p:sp>
      <p:sp>
        <p:nvSpPr>
          <p:cNvPr id="83990" name="Rectangle 22" descr="Parchment"/>
          <p:cNvSpPr>
            <a:spLocks noChangeArrowheads="1"/>
          </p:cNvSpPr>
          <p:nvPr/>
        </p:nvSpPr>
        <p:spPr bwMode="auto">
          <a:xfrm>
            <a:off x="7035801" y="2143125"/>
            <a:ext cx="360363" cy="14303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家</a:t>
            </a:r>
          </a:p>
        </p:txBody>
      </p:sp>
      <p:sp>
        <p:nvSpPr>
          <p:cNvPr id="83991" name="Rectangle 23" descr="Recycled paper"/>
          <p:cNvSpPr>
            <a:spLocks noChangeArrowheads="1"/>
          </p:cNvSpPr>
          <p:nvPr/>
        </p:nvSpPr>
        <p:spPr bwMode="auto">
          <a:xfrm>
            <a:off x="7467601" y="2143125"/>
            <a:ext cx="360363" cy="14303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玛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拿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</a:t>
            </a:r>
          </a:p>
        </p:txBody>
      </p:sp>
      <p:sp>
        <p:nvSpPr>
          <p:cNvPr id="83992" name="Rectangle 24" descr="Recycled paper"/>
          <p:cNvSpPr>
            <a:spLocks noChangeArrowheads="1"/>
          </p:cNvSpPr>
          <p:nvPr/>
        </p:nvSpPr>
        <p:spPr bwMode="auto">
          <a:xfrm>
            <a:off x="7900988" y="2143125"/>
            <a:ext cx="360362" cy="14303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们</a:t>
            </a:r>
          </a:p>
        </p:txBody>
      </p:sp>
      <p:sp>
        <p:nvSpPr>
          <p:cNvPr id="83993" name="Rectangle 25" descr="Parchment"/>
          <p:cNvSpPr>
            <a:spLocks noChangeArrowheads="1"/>
          </p:cNvSpPr>
          <p:nvPr/>
        </p:nvSpPr>
        <p:spPr bwMode="auto">
          <a:xfrm>
            <a:off x="8332788" y="2143125"/>
            <a:ext cx="360362" cy="14303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</a:t>
            </a:r>
          </a:p>
        </p:txBody>
      </p:sp>
      <p:sp>
        <p:nvSpPr>
          <p:cNvPr id="83994" name="Rectangle 26" descr="Recycled paper"/>
          <p:cNvSpPr>
            <a:spLocks noChangeArrowheads="1"/>
          </p:cNvSpPr>
          <p:nvPr/>
        </p:nvSpPr>
        <p:spPr bwMode="auto">
          <a:xfrm>
            <a:off x="8764588" y="2143125"/>
            <a:ext cx="360362" cy="14303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哈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斯</a:t>
            </a:r>
          </a:p>
        </p:txBody>
      </p:sp>
      <p:sp>
        <p:nvSpPr>
          <p:cNvPr id="83995" name="Rectangle 27" descr="Recycled paper"/>
          <p:cNvSpPr>
            <a:spLocks noChangeArrowheads="1"/>
          </p:cNvSpPr>
          <p:nvPr/>
        </p:nvSpPr>
        <p:spPr bwMode="auto">
          <a:xfrm>
            <a:off x="9196388" y="2143125"/>
            <a:ext cx="360362" cy="14303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雅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敬</a:t>
            </a:r>
          </a:p>
        </p:txBody>
      </p:sp>
      <p:sp>
        <p:nvSpPr>
          <p:cNvPr id="83996" name="Rectangle 28" descr="Recycled paper"/>
          <p:cNvSpPr>
            <a:spLocks noChangeArrowheads="1"/>
          </p:cNvSpPr>
          <p:nvPr/>
        </p:nvSpPr>
        <p:spPr bwMode="auto">
          <a:xfrm>
            <a:off x="9628188" y="2143125"/>
            <a:ext cx="360362" cy="14303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雅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斤</a:t>
            </a:r>
          </a:p>
        </p:txBody>
      </p:sp>
      <p:sp>
        <p:nvSpPr>
          <p:cNvPr id="83997" name="Rectangle 29" descr="Recycled paper"/>
          <p:cNvSpPr>
            <a:spLocks noChangeArrowheads="1"/>
          </p:cNvSpPr>
          <p:nvPr/>
        </p:nvSpPr>
        <p:spPr bwMode="auto">
          <a:xfrm>
            <a:off x="10061576" y="2143125"/>
            <a:ext cx="360363" cy="14303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底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家</a:t>
            </a:r>
          </a:p>
        </p:txBody>
      </p:sp>
      <p:sp>
        <p:nvSpPr>
          <p:cNvPr id="83998" name="Rectangle 30" descr="Green marble"/>
          <p:cNvSpPr>
            <a:spLocks noChangeArrowheads="1"/>
          </p:cNvSpPr>
          <p:nvPr/>
        </p:nvSpPr>
        <p:spPr bwMode="auto">
          <a:xfrm>
            <a:off x="1655065" y="1557338"/>
            <a:ext cx="1416750" cy="512762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南北为敌</a:t>
            </a:r>
          </a:p>
        </p:txBody>
      </p:sp>
      <p:sp>
        <p:nvSpPr>
          <p:cNvPr id="83999" name="Rectangle 31" descr="Brown marble"/>
          <p:cNvSpPr>
            <a:spLocks noChangeArrowheads="1"/>
          </p:cNvSpPr>
          <p:nvPr/>
        </p:nvSpPr>
        <p:spPr bwMode="auto">
          <a:xfrm>
            <a:off x="3143250" y="1557338"/>
            <a:ext cx="1657350" cy="512762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南北结盟</a:t>
            </a:r>
          </a:p>
        </p:txBody>
      </p:sp>
      <p:sp>
        <p:nvSpPr>
          <p:cNvPr id="84000" name="Rectangle 32" descr="Green marble"/>
          <p:cNvSpPr>
            <a:spLocks noChangeArrowheads="1"/>
          </p:cNvSpPr>
          <p:nvPr/>
        </p:nvSpPr>
        <p:spPr bwMode="auto">
          <a:xfrm>
            <a:off x="4872038" y="1557338"/>
            <a:ext cx="1657350" cy="512762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四个好王</a:t>
            </a:r>
          </a:p>
        </p:txBody>
      </p:sp>
      <p:sp>
        <p:nvSpPr>
          <p:cNvPr id="84001" name="Rectangle 33" descr="Brown marble"/>
          <p:cNvSpPr>
            <a:spLocks noChangeArrowheads="1"/>
          </p:cNvSpPr>
          <p:nvPr/>
        </p:nvSpPr>
        <p:spPr bwMode="auto">
          <a:xfrm>
            <a:off x="6600825" y="1557338"/>
            <a:ext cx="1657350" cy="512762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亚述压制</a:t>
            </a:r>
          </a:p>
        </p:txBody>
      </p:sp>
      <p:sp>
        <p:nvSpPr>
          <p:cNvPr id="84002" name="Rectangle 34" descr="Green marble"/>
          <p:cNvSpPr>
            <a:spLocks noChangeArrowheads="1"/>
          </p:cNvSpPr>
          <p:nvPr/>
        </p:nvSpPr>
        <p:spPr bwMode="auto">
          <a:xfrm>
            <a:off x="8328025" y="1557338"/>
            <a:ext cx="2089150" cy="512762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80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巴比伦崛起</a:t>
            </a:r>
            <a:endParaRPr lang="zh-TW" altLang="en-US" sz="280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4003" name="Rectangle 35" descr="Newsprint"/>
          <p:cNvSpPr>
            <a:spLocks noChangeArrowheads="1"/>
          </p:cNvSpPr>
          <p:nvPr/>
        </p:nvSpPr>
        <p:spPr bwMode="auto">
          <a:xfrm>
            <a:off x="1847851" y="3654425"/>
            <a:ext cx="360363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84004" name="Rectangle 36" descr="Newsprint"/>
          <p:cNvSpPr>
            <a:spLocks noChangeArrowheads="1"/>
          </p:cNvSpPr>
          <p:nvPr/>
        </p:nvSpPr>
        <p:spPr bwMode="auto">
          <a:xfrm>
            <a:off x="2279651" y="3654425"/>
            <a:ext cx="360363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84005" name="Rectangle 37" descr="Newsprint"/>
          <p:cNvSpPr>
            <a:spLocks noChangeArrowheads="1"/>
          </p:cNvSpPr>
          <p:nvPr/>
        </p:nvSpPr>
        <p:spPr bwMode="auto">
          <a:xfrm>
            <a:off x="2713038" y="3654425"/>
            <a:ext cx="360362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41</a:t>
            </a:r>
          </a:p>
        </p:txBody>
      </p:sp>
      <p:sp>
        <p:nvSpPr>
          <p:cNvPr id="84006" name="Rectangle 38" descr="Newsprint"/>
          <p:cNvSpPr>
            <a:spLocks noChangeArrowheads="1"/>
          </p:cNvSpPr>
          <p:nvPr/>
        </p:nvSpPr>
        <p:spPr bwMode="auto">
          <a:xfrm>
            <a:off x="3144838" y="3654425"/>
            <a:ext cx="360362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84007" name="Rectangle 39" descr="Newsprint"/>
          <p:cNvSpPr>
            <a:spLocks noChangeArrowheads="1"/>
          </p:cNvSpPr>
          <p:nvPr/>
        </p:nvSpPr>
        <p:spPr bwMode="auto">
          <a:xfrm>
            <a:off x="3578226" y="3654425"/>
            <a:ext cx="360363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84008" name="Rectangle 40" descr="Newsprint"/>
          <p:cNvSpPr>
            <a:spLocks noChangeArrowheads="1"/>
          </p:cNvSpPr>
          <p:nvPr/>
        </p:nvSpPr>
        <p:spPr bwMode="auto">
          <a:xfrm>
            <a:off x="4010026" y="3654425"/>
            <a:ext cx="360363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4009" name="Rectangle 41" descr="Newsprint"/>
          <p:cNvSpPr>
            <a:spLocks noChangeArrowheads="1"/>
          </p:cNvSpPr>
          <p:nvPr/>
        </p:nvSpPr>
        <p:spPr bwMode="auto">
          <a:xfrm>
            <a:off x="4441826" y="3654425"/>
            <a:ext cx="360363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84010" name="Rectangle 42" descr="Newsprint"/>
          <p:cNvSpPr>
            <a:spLocks noChangeArrowheads="1"/>
          </p:cNvSpPr>
          <p:nvPr/>
        </p:nvSpPr>
        <p:spPr bwMode="auto">
          <a:xfrm>
            <a:off x="4873626" y="3654425"/>
            <a:ext cx="360363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84011" name="Rectangle 43" descr="Newsprint"/>
          <p:cNvSpPr>
            <a:spLocks noChangeArrowheads="1"/>
          </p:cNvSpPr>
          <p:nvPr/>
        </p:nvSpPr>
        <p:spPr bwMode="auto">
          <a:xfrm>
            <a:off x="5305426" y="3654425"/>
            <a:ext cx="360363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29</a:t>
            </a:r>
          </a:p>
        </p:txBody>
      </p:sp>
      <p:sp>
        <p:nvSpPr>
          <p:cNvPr id="84012" name="Rectangle 44" descr="Newsprint"/>
          <p:cNvSpPr>
            <a:spLocks noChangeArrowheads="1"/>
          </p:cNvSpPr>
          <p:nvPr/>
        </p:nvSpPr>
        <p:spPr bwMode="auto">
          <a:xfrm>
            <a:off x="5738813" y="3654425"/>
            <a:ext cx="360362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52</a:t>
            </a:r>
          </a:p>
        </p:txBody>
      </p:sp>
      <p:sp>
        <p:nvSpPr>
          <p:cNvPr id="84013" name="Rectangle 45" descr="Newsprint"/>
          <p:cNvSpPr>
            <a:spLocks noChangeArrowheads="1"/>
          </p:cNvSpPr>
          <p:nvPr/>
        </p:nvSpPr>
        <p:spPr bwMode="auto">
          <a:xfrm>
            <a:off x="6170613" y="3654425"/>
            <a:ext cx="360362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84014" name="Rectangle 46" descr="Newsprint"/>
          <p:cNvSpPr>
            <a:spLocks noChangeArrowheads="1"/>
          </p:cNvSpPr>
          <p:nvPr/>
        </p:nvSpPr>
        <p:spPr bwMode="auto">
          <a:xfrm>
            <a:off x="6602413" y="3654425"/>
            <a:ext cx="360362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84015" name="Rectangle 47" descr="Newsprint"/>
          <p:cNvSpPr>
            <a:spLocks noChangeArrowheads="1"/>
          </p:cNvSpPr>
          <p:nvPr/>
        </p:nvSpPr>
        <p:spPr bwMode="auto">
          <a:xfrm>
            <a:off x="7035801" y="3654425"/>
            <a:ext cx="360363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29</a:t>
            </a:r>
          </a:p>
        </p:txBody>
      </p:sp>
      <p:sp>
        <p:nvSpPr>
          <p:cNvPr id="84016" name="Rectangle 48" descr="Newsprint"/>
          <p:cNvSpPr>
            <a:spLocks noChangeArrowheads="1"/>
          </p:cNvSpPr>
          <p:nvPr/>
        </p:nvSpPr>
        <p:spPr bwMode="auto">
          <a:xfrm>
            <a:off x="7467601" y="3654425"/>
            <a:ext cx="360363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55</a:t>
            </a:r>
          </a:p>
        </p:txBody>
      </p:sp>
      <p:sp>
        <p:nvSpPr>
          <p:cNvPr id="84017" name="Rectangle 49" descr="Newsprint"/>
          <p:cNvSpPr>
            <a:spLocks noChangeArrowheads="1"/>
          </p:cNvSpPr>
          <p:nvPr/>
        </p:nvSpPr>
        <p:spPr bwMode="auto">
          <a:xfrm>
            <a:off x="7900988" y="3654425"/>
            <a:ext cx="360362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4018" name="Rectangle 50" descr="Newsprint"/>
          <p:cNvSpPr>
            <a:spLocks noChangeArrowheads="1"/>
          </p:cNvSpPr>
          <p:nvPr/>
        </p:nvSpPr>
        <p:spPr bwMode="auto">
          <a:xfrm>
            <a:off x="8332788" y="3654425"/>
            <a:ext cx="360362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31</a:t>
            </a:r>
          </a:p>
        </p:txBody>
      </p:sp>
      <p:sp>
        <p:nvSpPr>
          <p:cNvPr id="84019" name="Rectangle 51" descr="Newsprint"/>
          <p:cNvSpPr>
            <a:spLocks noChangeArrowheads="1"/>
          </p:cNvSpPr>
          <p:nvPr/>
        </p:nvSpPr>
        <p:spPr bwMode="auto">
          <a:xfrm>
            <a:off x="8764588" y="3654425"/>
            <a:ext cx="360362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84020" name="Rectangle 52" descr="Newsprint"/>
          <p:cNvSpPr>
            <a:spLocks noChangeArrowheads="1"/>
          </p:cNvSpPr>
          <p:nvPr/>
        </p:nvSpPr>
        <p:spPr bwMode="auto">
          <a:xfrm>
            <a:off x="9196388" y="3654425"/>
            <a:ext cx="360362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84021" name="Rectangle 53" descr="Newsprint"/>
          <p:cNvSpPr>
            <a:spLocks noChangeArrowheads="1"/>
          </p:cNvSpPr>
          <p:nvPr/>
        </p:nvSpPr>
        <p:spPr bwMode="auto">
          <a:xfrm>
            <a:off x="9628188" y="3654425"/>
            <a:ext cx="360362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3m</a:t>
            </a:r>
          </a:p>
        </p:txBody>
      </p:sp>
      <p:sp>
        <p:nvSpPr>
          <p:cNvPr id="84022" name="Rectangle 54" descr="Newsprint"/>
          <p:cNvSpPr>
            <a:spLocks noChangeArrowheads="1"/>
          </p:cNvSpPr>
          <p:nvPr/>
        </p:nvSpPr>
        <p:spPr bwMode="auto">
          <a:xfrm>
            <a:off x="10061576" y="3654425"/>
            <a:ext cx="360363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84023" name="Rectangle 55" descr="Newsprint"/>
          <p:cNvSpPr>
            <a:spLocks noChangeArrowheads="1"/>
          </p:cNvSpPr>
          <p:nvPr/>
        </p:nvSpPr>
        <p:spPr bwMode="auto">
          <a:xfrm>
            <a:off x="1846263" y="4221163"/>
            <a:ext cx="1225550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61</a:t>
            </a:r>
          </a:p>
        </p:txBody>
      </p:sp>
      <p:sp>
        <p:nvSpPr>
          <p:cNvPr id="84024" name="Rectangle 56" descr="Newsprint"/>
          <p:cNvSpPr>
            <a:spLocks noChangeArrowheads="1"/>
          </p:cNvSpPr>
          <p:nvPr/>
        </p:nvSpPr>
        <p:spPr bwMode="auto">
          <a:xfrm>
            <a:off x="3143250" y="4221163"/>
            <a:ext cx="1657350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38</a:t>
            </a:r>
          </a:p>
        </p:txBody>
      </p:sp>
      <p:sp>
        <p:nvSpPr>
          <p:cNvPr id="84025" name="Rectangle 57" descr="Newsprint"/>
          <p:cNvSpPr>
            <a:spLocks noChangeArrowheads="1"/>
          </p:cNvSpPr>
          <p:nvPr/>
        </p:nvSpPr>
        <p:spPr bwMode="auto">
          <a:xfrm>
            <a:off x="4870450" y="4221163"/>
            <a:ext cx="1657350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104</a:t>
            </a:r>
          </a:p>
        </p:txBody>
      </p:sp>
      <p:sp>
        <p:nvSpPr>
          <p:cNvPr id="84026" name="Rectangle 58" descr="Newsprint"/>
          <p:cNvSpPr>
            <a:spLocks noChangeArrowheads="1"/>
          </p:cNvSpPr>
          <p:nvPr/>
        </p:nvSpPr>
        <p:spPr bwMode="auto">
          <a:xfrm>
            <a:off x="6599238" y="4221163"/>
            <a:ext cx="1657350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95</a:t>
            </a:r>
          </a:p>
        </p:txBody>
      </p:sp>
      <p:sp>
        <p:nvSpPr>
          <p:cNvPr id="84027" name="Rectangle 59" descr="Newsprint"/>
          <p:cNvSpPr>
            <a:spLocks noChangeArrowheads="1"/>
          </p:cNvSpPr>
          <p:nvPr/>
        </p:nvSpPr>
        <p:spPr bwMode="auto">
          <a:xfrm>
            <a:off x="8328025" y="4221163"/>
            <a:ext cx="2089150" cy="4953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54</a:t>
            </a:r>
          </a:p>
        </p:txBody>
      </p:sp>
      <p:sp>
        <p:nvSpPr>
          <p:cNvPr id="84028" name="AutoShape 60" descr="Medium wood"/>
          <p:cNvSpPr>
            <a:spLocks noChangeArrowheads="1"/>
          </p:cNvSpPr>
          <p:nvPr/>
        </p:nvSpPr>
        <p:spPr bwMode="auto">
          <a:xfrm>
            <a:off x="4943475" y="477838"/>
            <a:ext cx="2305050" cy="647700"/>
          </a:xfrm>
          <a:prstGeom prst="plaque">
            <a:avLst>
              <a:gd name="adj" fmla="val 16667"/>
            </a:avLst>
          </a:prstGeom>
          <a:blipFill dpi="0" rotWithShape="1">
            <a:blip r:embed="rId9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南国列王</a:t>
            </a:r>
          </a:p>
        </p:txBody>
      </p:sp>
      <p:sp>
        <p:nvSpPr>
          <p:cNvPr id="84029" name="Text Box 61"/>
          <p:cNvSpPr txBox="1">
            <a:spLocks noChangeArrowheads="1"/>
          </p:cNvSpPr>
          <p:nvPr/>
        </p:nvSpPr>
        <p:spPr bwMode="auto">
          <a:xfrm>
            <a:off x="2332038" y="5137151"/>
            <a:ext cx="710963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前三年行神的道，后十四年行恶。</a:t>
            </a:r>
            <a:endParaRPr lang="zh-TW" altLang="en-US" sz="36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cxnSp>
        <p:nvCxnSpPr>
          <p:cNvPr id="84030" name="AutoShape 62"/>
          <p:cNvCxnSpPr>
            <a:cxnSpLocks noChangeShapeType="1"/>
            <a:stCxn id="84029" idx="1"/>
            <a:endCxn id="84003" idx="2"/>
          </p:cNvCxnSpPr>
          <p:nvPr/>
        </p:nvCxnSpPr>
        <p:spPr bwMode="auto">
          <a:xfrm rot="10800000">
            <a:off x="2028034" y="4149725"/>
            <a:ext cx="304005" cy="1310592"/>
          </a:xfrm>
          <a:prstGeom prst="bentConnector2">
            <a:avLst/>
          </a:prstGeom>
          <a:noFill/>
          <a:ln w="38100">
            <a:solidFill>
              <a:schemeClr val="accent1"/>
            </a:solidFill>
            <a:miter lim="800000"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27883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1765300" y="2833689"/>
            <a:ext cx="3454400" cy="8413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所罗门</a:t>
            </a: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5219700" y="2833689"/>
            <a:ext cx="1468438" cy="8413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罗波安</a:t>
            </a:r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6688138" y="2833689"/>
            <a:ext cx="258762" cy="84137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比</a:t>
            </a:r>
          </a:p>
          <a:p>
            <a:pPr algn="ctr"/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雅</a:t>
            </a:r>
          </a:p>
        </p:txBody>
      </p:sp>
      <p:sp>
        <p:nvSpPr>
          <p:cNvPr id="91143" name="Rectangle 7"/>
          <p:cNvSpPr>
            <a:spLocks noChangeArrowheads="1"/>
          </p:cNvSpPr>
          <p:nvPr/>
        </p:nvSpPr>
        <p:spPr bwMode="auto">
          <a:xfrm>
            <a:off x="6946901" y="2833689"/>
            <a:ext cx="3541713" cy="84137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亚撒</a:t>
            </a:r>
          </a:p>
        </p:txBody>
      </p:sp>
      <p:sp>
        <p:nvSpPr>
          <p:cNvPr id="91144" name="Rectangle 8"/>
          <p:cNvSpPr>
            <a:spLocks noChangeArrowheads="1"/>
          </p:cNvSpPr>
          <p:nvPr/>
        </p:nvSpPr>
        <p:spPr bwMode="auto">
          <a:xfrm>
            <a:off x="4183063" y="4300538"/>
            <a:ext cx="1814512" cy="736600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示撒</a:t>
            </a:r>
          </a:p>
        </p:txBody>
      </p:sp>
      <p:sp>
        <p:nvSpPr>
          <p:cNvPr id="91146" name="Rectangle 10"/>
          <p:cNvSpPr>
            <a:spLocks noChangeArrowheads="1"/>
          </p:cNvSpPr>
          <p:nvPr/>
        </p:nvSpPr>
        <p:spPr bwMode="auto">
          <a:xfrm>
            <a:off x="5997575" y="4300538"/>
            <a:ext cx="3022600" cy="7366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Osorkon I </a:t>
            </a:r>
          </a:p>
        </p:txBody>
      </p:sp>
      <p:sp>
        <p:nvSpPr>
          <p:cNvPr id="91147" name="Text Box 11"/>
          <p:cNvSpPr txBox="1">
            <a:spLocks noChangeArrowheads="1"/>
          </p:cNvSpPr>
          <p:nvPr/>
        </p:nvSpPr>
        <p:spPr bwMode="auto">
          <a:xfrm>
            <a:off x="1776850" y="4170240"/>
            <a:ext cx="2339102" cy="99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埃及第</a:t>
            </a:r>
            <a:r>
              <a:rPr lang="en-US" altLang="zh-CN" sz="2800" dirty="0">
                <a:latin typeface="SimHei" panose="02010609060101010101" pitchFamily="49" charset="-122"/>
                <a:ea typeface="SimHei" panose="02010609060101010101" pitchFamily="49" charset="-122"/>
              </a:rPr>
              <a:t>22</a:t>
            </a:r>
            <a:r>
              <a:rPr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王朝</a:t>
            </a:r>
          </a:p>
          <a:p>
            <a:pPr algn="ctr">
              <a:spcAft>
                <a:spcPct val="10000"/>
              </a:spcAft>
            </a:pPr>
            <a:r>
              <a:rPr lang="en-US" altLang="zh-CN" sz="28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利比亚人</a:t>
            </a:r>
            <a:r>
              <a:rPr lang="en-US" altLang="zh-CN" sz="28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1148" name="Rectangle 12"/>
          <p:cNvSpPr>
            <a:spLocks noChangeArrowheads="1"/>
          </p:cNvSpPr>
          <p:nvPr/>
        </p:nvSpPr>
        <p:spPr bwMode="auto">
          <a:xfrm>
            <a:off x="5219701" y="1690689"/>
            <a:ext cx="1814513" cy="8413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耶罗波安</a:t>
            </a:r>
          </a:p>
        </p:txBody>
      </p:sp>
      <p:sp>
        <p:nvSpPr>
          <p:cNvPr id="91149" name="Rectangle 13"/>
          <p:cNvSpPr>
            <a:spLocks noChangeArrowheads="1"/>
          </p:cNvSpPr>
          <p:nvPr/>
        </p:nvSpPr>
        <p:spPr bwMode="auto">
          <a:xfrm>
            <a:off x="7034214" y="1690689"/>
            <a:ext cx="85725" cy="8413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en-US" sz="28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1150" name="Rectangle 14"/>
          <p:cNvSpPr>
            <a:spLocks noChangeArrowheads="1"/>
          </p:cNvSpPr>
          <p:nvPr/>
        </p:nvSpPr>
        <p:spPr bwMode="auto">
          <a:xfrm>
            <a:off x="7119938" y="1690689"/>
            <a:ext cx="1985962" cy="841375"/>
          </a:xfrm>
          <a:prstGeom prst="rect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巴沙</a:t>
            </a:r>
          </a:p>
        </p:txBody>
      </p:sp>
      <p:sp>
        <p:nvSpPr>
          <p:cNvPr id="91151" name="Rectangle 15"/>
          <p:cNvSpPr>
            <a:spLocks noChangeArrowheads="1"/>
          </p:cNvSpPr>
          <p:nvPr/>
        </p:nvSpPr>
        <p:spPr bwMode="auto">
          <a:xfrm>
            <a:off x="9105901" y="1690689"/>
            <a:ext cx="85725" cy="841375"/>
          </a:xfrm>
          <a:prstGeom prst="rect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en-US" sz="28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1152" name="Rectangle 16"/>
          <p:cNvSpPr>
            <a:spLocks noChangeArrowheads="1"/>
          </p:cNvSpPr>
          <p:nvPr/>
        </p:nvSpPr>
        <p:spPr bwMode="auto">
          <a:xfrm>
            <a:off x="9190039" y="1690689"/>
            <a:ext cx="949325" cy="841375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暗利</a:t>
            </a:r>
          </a:p>
        </p:txBody>
      </p:sp>
      <p:sp>
        <p:nvSpPr>
          <p:cNvPr id="91154" name="Line 18"/>
          <p:cNvSpPr>
            <a:spLocks noChangeShapeType="1"/>
          </p:cNvSpPr>
          <p:nvPr/>
        </p:nvSpPr>
        <p:spPr bwMode="auto">
          <a:xfrm flipV="1">
            <a:off x="5651500" y="3675064"/>
            <a:ext cx="0" cy="625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91157" name="Line 21"/>
          <p:cNvSpPr>
            <a:spLocks noChangeShapeType="1"/>
          </p:cNvSpPr>
          <p:nvPr/>
        </p:nvSpPr>
        <p:spPr bwMode="auto">
          <a:xfrm flipV="1">
            <a:off x="8169275" y="3676651"/>
            <a:ext cx="0" cy="625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91158" name="Line 22"/>
          <p:cNvSpPr>
            <a:spLocks noChangeShapeType="1"/>
          </p:cNvSpPr>
          <p:nvPr/>
        </p:nvSpPr>
        <p:spPr bwMode="auto">
          <a:xfrm flipH="1">
            <a:off x="8239126" y="2835275"/>
            <a:ext cx="3175" cy="839788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91159" name="Text Box 23"/>
          <p:cNvSpPr txBox="1">
            <a:spLocks noChangeArrowheads="1"/>
          </p:cNvSpPr>
          <p:nvPr/>
        </p:nvSpPr>
        <p:spPr bwMode="auto">
          <a:xfrm>
            <a:off x="6831014" y="520701"/>
            <a:ext cx="54373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latin typeface="SimHei" panose="02010609060101010101" pitchFamily="49" charset="-122"/>
                <a:ea typeface="SimHei" panose="02010609060101010101" pitchFamily="49" charset="-122"/>
              </a:rPr>
              <a:t>拿</a:t>
            </a:r>
          </a:p>
          <a:p>
            <a:r>
              <a:rPr lang="zh-TW" altLang="en-US" sz="2800">
                <a:latin typeface="SimHei" panose="02010609060101010101" pitchFamily="49" charset="-122"/>
                <a:ea typeface="SimHei" panose="02010609060101010101" pitchFamily="49" charset="-122"/>
              </a:rPr>
              <a:t>答</a:t>
            </a:r>
          </a:p>
        </p:txBody>
      </p:sp>
      <p:sp>
        <p:nvSpPr>
          <p:cNvPr id="91160" name="Text Box 24"/>
          <p:cNvSpPr txBox="1">
            <a:spLocks noChangeArrowheads="1"/>
          </p:cNvSpPr>
          <p:nvPr/>
        </p:nvSpPr>
        <p:spPr bwMode="auto">
          <a:xfrm>
            <a:off x="8718551" y="520701"/>
            <a:ext cx="54373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latin typeface="SimHei" panose="02010609060101010101" pitchFamily="49" charset="-122"/>
                <a:ea typeface="SimHei" panose="02010609060101010101" pitchFamily="49" charset="-122"/>
              </a:rPr>
              <a:t>以</a:t>
            </a:r>
          </a:p>
          <a:p>
            <a:r>
              <a:rPr lang="zh-TW" altLang="en-US" sz="2800">
                <a:latin typeface="SimHei" panose="02010609060101010101" pitchFamily="49" charset="-122"/>
                <a:ea typeface="SimHei" panose="02010609060101010101" pitchFamily="49" charset="-122"/>
              </a:rPr>
              <a:t>拉</a:t>
            </a:r>
          </a:p>
        </p:txBody>
      </p:sp>
      <p:sp>
        <p:nvSpPr>
          <p:cNvPr id="91161" name="Text Box 25"/>
          <p:cNvSpPr txBox="1">
            <a:spLocks noChangeArrowheads="1"/>
          </p:cNvSpPr>
          <p:nvPr/>
        </p:nvSpPr>
        <p:spPr bwMode="auto">
          <a:xfrm>
            <a:off x="9086851" y="520701"/>
            <a:ext cx="54373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latin typeface="SimHei" panose="02010609060101010101" pitchFamily="49" charset="-122"/>
                <a:ea typeface="SimHei" panose="02010609060101010101" pitchFamily="49" charset="-122"/>
              </a:rPr>
              <a:t>心</a:t>
            </a:r>
          </a:p>
          <a:p>
            <a:r>
              <a:rPr lang="zh-TW" altLang="en-US" sz="2800">
                <a:latin typeface="SimHei" panose="02010609060101010101" pitchFamily="49" charset="-122"/>
                <a:ea typeface="SimHei" panose="02010609060101010101" pitchFamily="49" charset="-122"/>
              </a:rPr>
              <a:t>利</a:t>
            </a:r>
          </a:p>
        </p:txBody>
      </p:sp>
      <p:sp>
        <p:nvSpPr>
          <p:cNvPr id="91162" name="Line 26"/>
          <p:cNvSpPr>
            <a:spLocks noChangeShapeType="1"/>
          </p:cNvSpPr>
          <p:nvPr/>
        </p:nvSpPr>
        <p:spPr bwMode="auto">
          <a:xfrm>
            <a:off x="7072313" y="1323976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91163" name="Line 27"/>
          <p:cNvSpPr>
            <a:spLocks noChangeShapeType="1"/>
          </p:cNvSpPr>
          <p:nvPr/>
        </p:nvSpPr>
        <p:spPr bwMode="auto">
          <a:xfrm>
            <a:off x="8999538" y="1360488"/>
            <a:ext cx="139700" cy="328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91164" name="Line 28"/>
          <p:cNvSpPr>
            <a:spLocks noChangeShapeType="1"/>
          </p:cNvSpPr>
          <p:nvPr/>
        </p:nvSpPr>
        <p:spPr bwMode="auto">
          <a:xfrm flipH="1">
            <a:off x="9191626" y="1349375"/>
            <a:ext cx="130175" cy="336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91165" name="Text Box 29"/>
          <p:cNvSpPr txBox="1">
            <a:spLocks noChangeArrowheads="1"/>
          </p:cNvSpPr>
          <p:nvPr/>
        </p:nvSpPr>
        <p:spPr bwMode="auto">
          <a:xfrm>
            <a:off x="8124825" y="3783014"/>
            <a:ext cx="20313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古实王谢拉</a:t>
            </a:r>
            <a:r>
              <a:rPr lang="en-US" altLang="zh-CN" sz="240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4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865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ChangeArrowheads="1"/>
          </p:cNvSpPr>
          <p:nvPr/>
        </p:nvSpPr>
        <p:spPr bwMode="auto">
          <a:xfrm>
            <a:off x="1833563" y="3265489"/>
            <a:ext cx="3541712" cy="84137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Sun" panose="02010600030101010101" pitchFamily="2" charset="-122"/>
                <a:ea typeface="SimHei" panose="02010609060101010101" pitchFamily="49" charset="-122"/>
              </a:rPr>
              <a:t>亚撒</a:t>
            </a:r>
          </a:p>
        </p:txBody>
      </p:sp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1920876" y="1724026"/>
            <a:ext cx="85725" cy="8413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en-US" sz="28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35172" name="Rectangle 4"/>
          <p:cNvSpPr>
            <a:spLocks noChangeArrowheads="1"/>
          </p:cNvSpPr>
          <p:nvPr/>
        </p:nvSpPr>
        <p:spPr bwMode="auto">
          <a:xfrm>
            <a:off x="2006601" y="1724026"/>
            <a:ext cx="1985963" cy="841375"/>
          </a:xfrm>
          <a:prstGeom prst="rect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Sun" panose="02010600030101010101" pitchFamily="2" charset="-122"/>
                <a:ea typeface="SimHei" panose="02010609060101010101" pitchFamily="49" charset="-122"/>
              </a:rPr>
              <a:t>巴沙</a:t>
            </a:r>
          </a:p>
        </p:txBody>
      </p:sp>
      <p:sp>
        <p:nvSpPr>
          <p:cNvPr id="135173" name="Rectangle 5"/>
          <p:cNvSpPr>
            <a:spLocks noChangeArrowheads="1"/>
          </p:cNvSpPr>
          <p:nvPr/>
        </p:nvSpPr>
        <p:spPr bwMode="auto">
          <a:xfrm>
            <a:off x="3992564" y="1724026"/>
            <a:ext cx="85725" cy="841375"/>
          </a:xfrm>
          <a:prstGeom prst="rect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en-US" sz="28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35174" name="Rectangle 6"/>
          <p:cNvSpPr>
            <a:spLocks noChangeArrowheads="1"/>
          </p:cNvSpPr>
          <p:nvPr/>
        </p:nvSpPr>
        <p:spPr bwMode="auto">
          <a:xfrm>
            <a:off x="4076701" y="1724026"/>
            <a:ext cx="949325" cy="841375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Sun" panose="02010600030101010101" pitchFamily="2" charset="-122"/>
                <a:ea typeface="SimHei" panose="02010609060101010101" pitchFamily="49" charset="-122"/>
              </a:rPr>
              <a:t>暗利</a:t>
            </a:r>
          </a:p>
        </p:txBody>
      </p:sp>
      <p:sp>
        <p:nvSpPr>
          <p:cNvPr id="135175" name="Text Box 7"/>
          <p:cNvSpPr txBox="1">
            <a:spLocks noChangeArrowheads="1"/>
          </p:cNvSpPr>
          <p:nvPr/>
        </p:nvSpPr>
        <p:spPr bwMode="auto">
          <a:xfrm>
            <a:off x="1717676" y="554039"/>
            <a:ext cx="54373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ea typeface="SimHei" panose="02010609060101010101" pitchFamily="49" charset="-122"/>
              </a:rPr>
              <a:t>拿</a:t>
            </a:r>
          </a:p>
          <a:p>
            <a:r>
              <a:rPr lang="zh-TW" altLang="en-US" sz="2800">
                <a:ea typeface="SimHei" panose="02010609060101010101" pitchFamily="49" charset="-122"/>
              </a:rPr>
              <a:t>答</a:t>
            </a:r>
          </a:p>
        </p:txBody>
      </p:sp>
      <p:sp>
        <p:nvSpPr>
          <p:cNvPr id="135176" name="Text Box 8"/>
          <p:cNvSpPr txBox="1">
            <a:spLocks noChangeArrowheads="1"/>
          </p:cNvSpPr>
          <p:nvPr/>
        </p:nvSpPr>
        <p:spPr bwMode="auto">
          <a:xfrm>
            <a:off x="3605214" y="554039"/>
            <a:ext cx="54373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ea typeface="SimHei" panose="02010609060101010101" pitchFamily="49" charset="-122"/>
              </a:rPr>
              <a:t>以</a:t>
            </a:r>
          </a:p>
          <a:p>
            <a:r>
              <a:rPr lang="zh-TW" altLang="en-US" sz="2800">
                <a:ea typeface="SimHei" panose="02010609060101010101" pitchFamily="49" charset="-122"/>
              </a:rPr>
              <a:t>拉</a:t>
            </a:r>
          </a:p>
        </p:txBody>
      </p:sp>
      <p:sp>
        <p:nvSpPr>
          <p:cNvPr id="135177" name="Text Box 9"/>
          <p:cNvSpPr txBox="1">
            <a:spLocks noChangeArrowheads="1"/>
          </p:cNvSpPr>
          <p:nvPr/>
        </p:nvSpPr>
        <p:spPr bwMode="auto">
          <a:xfrm>
            <a:off x="3973514" y="554039"/>
            <a:ext cx="54373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ea typeface="SimHei" panose="02010609060101010101" pitchFamily="49" charset="-122"/>
              </a:rPr>
              <a:t>心</a:t>
            </a:r>
          </a:p>
          <a:p>
            <a:r>
              <a:rPr lang="zh-TW" altLang="en-US" sz="2800">
                <a:ea typeface="SimHei" panose="02010609060101010101" pitchFamily="49" charset="-122"/>
              </a:rPr>
              <a:t>利</a:t>
            </a:r>
          </a:p>
        </p:txBody>
      </p:sp>
      <p:sp>
        <p:nvSpPr>
          <p:cNvPr id="135178" name="Line 10"/>
          <p:cNvSpPr>
            <a:spLocks noChangeShapeType="1"/>
          </p:cNvSpPr>
          <p:nvPr/>
        </p:nvSpPr>
        <p:spPr bwMode="auto">
          <a:xfrm>
            <a:off x="1958975" y="1357314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135179" name="Line 11"/>
          <p:cNvSpPr>
            <a:spLocks noChangeShapeType="1"/>
          </p:cNvSpPr>
          <p:nvPr/>
        </p:nvSpPr>
        <p:spPr bwMode="auto">
          <a:xfrm>
            <a:off x="3886200" y="1393826"/>
            <a:ext cx="139700" cy="328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135180" name="Line 12"/>
          <p:cNvSpPr>
            <a:spLocks noChangeShapeType="1"/>
          </p:cNvSpPr>
          <p:nvPr/>
        </p:nvSpPr>
        <p:spPr bwMode="auto">
          <a:xfrm flipH="1">
            <a:off x="4078289" y="1382713"/>
            <a:ext cx="130175" cy="336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135181" name="Rectangle 13"/>
          <p:cNvSpPr>
            <a:spLocks noChangeArrowheads="1"/>
          </p:cNvSpPr>
          <p:nvPr/>
        </p:nvSpPr>
        <p:spPr bwMode="auto">
          <a:xfrm>
            <a:off x="5019676" y="1724026"/>
            <a:ext cx="1814513" cy="841375"/>
          </a:xfrm>
          <a:prstGeom prst="rect">
            <a:avLst/>
          </a:prstGeom>
          <a:solidFill>
            <a:srgbClr val="FF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Sun" panose="02010600030101010101" pitchFamily="2" charset="-122"/>
                <a:ea typeface="SimHei" panose="02010609060101010101" pitchFamily="49" charset="-122"/>
              </a:rPr>
              <a:t>亚哈</a:t>
            </a:r>
          </a:p>
        </p:txBody>
      </p:sp>
      <p:sp>
        <p:nvSpPr>
          <p:cNvPr id="135182" name="Rectangle 14"/>
          <p:cNvSpPr>
            <a:spLocks noChangeArrowheads="1"/>
          </p:cNvSpPr>
          <p:nvPr/>
        </p:nvSpPr>
        <p:spPr bwMode="auto">
          <a:xfrm>
            <a:off x="6834189" y="1724026"/>
            <a:ext cx="85725" cy="841375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en-US" sz="28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35183" name="Rectangle 15"/>
          <p:cNvSpPr>
            <a:spLocks noChangeArrowheads="1"/>
          </p:cNvSpPr>
          <p:nvPr/>
        </p:nvSpPr>
        <p:spPr bwMode="auto">
          <a:xfrm>
            <a:off x="6919914" y="1724026"/>
            <a:ext cx="949325" cy="841375"/>
          </a:xfrm>
          <a:prstGeom prst="rect">
            <a:avLst/>
          </a:prstGeom>
          <a:solidFill>
            <a:srgbClr val="FF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Sun" panose="02010600030101010101" pitchFamily="2" charset="-122"/>
                <a:ea typeface="SimHei" panose="02010609060101010101" pitchFamily="49" charset="-122"/>
              </a:rPr>
              <a:t>约兰</a:t>
            </a:r>
          </a:p>
        </p:txBody>
      </p:sp>
      <p:sp>
        <p:nvSpPr>
          <p:cNvPr id="135184" name="Rectangle 16"/>
          <p:cNvSpPr>
            <a:spLocks noChangeArrowheads="1"/>
          </p:cNvSpPr>
          <p:nvPr/>
        </p:nvSpPr>
        <p:spPr bwMode="auto">
          <a:xfrm>
            <a:off x="7870825" y="1724026"/>
            <a:ext cx="2332038" cy="8413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Sun" panose="02010600030101010101" pitchFamily="2" charset="-122"/>
                <a:ea typeface="SimHei" panose="02010609060101010101" pitchFamily="49" charset="-122"/>
              </a:rPr>
              <a:t>耶户</a:t>
            </a:r>
          </a:p>
        </p:txBody>
      </p:sp>
      <p:sp>
        <p:nvSpPr>
          <p:cNvPr id="135185" name="Text Box 17"/>
          <p:cNvSpPr txBox="1">
            <a:spLocks noChangeArrowheads="1"/>
          </p:cNvSpPr>
          <p:nvPr/>
        </p:nvSpPr>
        <p:spPr bwMode="auto">
          <a:xfrm>
            <a:off x="6257221" y="865188"/>
            <a:ext cx="126188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>
                <a:ea typeface="SimHei" panose="02010609060101010101" pitchFamily="49" charset="-122"/>
              </a:rPr>
              <a:t>亚哈谢</a:t>
            </a:r>
          </a:p>
        </p:txBody>
      </p:sp>
      <p:sp>
        <p:nvSpPr>
          <p:cNvPr id="135186" name="Line 18"/>
          <p:cNvSpPr>
            <a:spLocks noChangeShapeType="1"/>
          </p:cNvSpPr>
          <p:nvPr/>
        </p:nvSpPr>
        <p:spPr bwMode="auto">
          <a:xfrm>
            <a:off x="6884988" y="1363664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135187" name="Rectangle 19"/>
          <p:cNvSpPr>
            <a:spLocks noChangeArrowheads="1"/>
          </p:cNvSpPr>
          <p:nvPr/>
        </p:nvSpPr>
        <p:spPr bwMode="auto">
          <a:xfrm>
            <a:off x="8402639" y="3265489"/>
            <a:ext cx="2166937" cy="8413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  <a:latin typeface="SimSun" panose="02010600030101010101" pitchFamily="2" charset="-122"/>
                <a:ea typeface="SimHei" panose="02010609060101010101" pitchFamily="49" charset="-122"/>
              </a:rPr>
              <a:t>约阿施</a:t>
            </a:r>
          </a:p>
        </p:txBody>
      </p:sp>
      <p:grpSp>
        <p:nvGrpSpPr>
          <p:cNvPr id="135188" name="Group 20"/>
          <p:cNvGrpSpPr>
            <a:grpSpLocks/>
          </p:cNvGrpSpPr>
          <p:nvPr/>
        </p:nvGrpSpPr>
        <p:grpSpPr bwMode="auto">
          <a:xfrm>
            <a:off x="5113338" y="3259140"/>
            <a:ext cx="3289300" cy="954088"/>
            <a:chOff x="2261" y="1781"/>
            <a:chExt cx="2072" cy="601"/>
          </a:xfrm>
        </p:grpSpPr>
        <p:sp>
          <p:nvSpPr>
            <p:cNvPr id="135189" name="Rectangle 21"/>
            <p:cNvSpPr>
              <a:spLocks noChangeArrowheads="1"/>
            </p:cNvSpPr>
            <p:nvPr/>
          </p:nvSpPr>
          <p:spPr bwMode="auto">
            <a:xfrm>
              <a:off x="4007" y="1785"/>
              <a:ext cx="326" cy="530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CA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35190" name="Freeform 22"/>
            <p:cNvSpPr>
              <a:spLocks/>
            </p:cNvSpPr>
            <p:nvPr/>
          </p:nvSpPr>
          <p:spPr bwMode="auto">
            <a:xfrm>
              <a:off x="2261" y="1783"/>
              <a:ext cx="1363" cy="532"/>
            </a:xfrm>
            <a:custGeom>
              <a:avLst/>
              <a:gdLst>
                <a:gd name="T0" fmla="*/ 164 w 1363"/>
                <a:gd name="T1" fmla="*/ 1 h 532"/>
                <a:gd name="T2" fmla="*/ 1361 w 1363"/>
                <a:gd name="T3" fmla="*/ 0 h 532"/>
                <a:gd name="T4" fmla="*/ 1363 w 1363"/>
                <a:gd name="T5" fmla="*/ 267 h 532"/>
                <a:gd name="T6" fmla="*/ 1089 w 1363"/>
                <a:gd name="T7" fmla="*/ 267 h 532"/>
                <a:gd name="T8" fmla="*/ 1089 w 1363"/>
                <a:gd name="T9" fmla="*/ 532 h 532"/>
                <a:gd name="T10" fmla="*/ 0 w 1363"/>
                <a:gd name="T11" fmla="*/ 532 h 532"/>
                <a:gd name="T12" fmla="*/ 0 w 1363"/>
                <a:gd name="T13" fmla="*/ 268 h 532"/>
                <a:gd name="T14" fmla="*/ 163 w 1363"/>
                <a:gd name="T15" fmla="*/ 268 h 532"/>
                <a:gd name="T16" fmla="*/ 164 w 1363"/>
                <a:gd name="T17" fmla="*/ 1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3" h="532">
                  <a:moveTo>
                    <a:pt x="164" y="1"/>
                  </a:moveTo>
                  <a:lnTo>
                    <a:pt x="1361" y="0"/>
                  </a:lnTo>
                  <a:lnTo>
                    <a:pt x="1363" y="267"/>
                  </a:lnTo>
                  <a:lnTo>
                    <a:pt x="1089" y="267"/>
                  </a:lnTo>
                  <a:lnTo>
                    <a:pt x="1089" y="532"/>
                  </a:lnTo>
                  <a:lnTo>
                    <a:pt x="0" y="532"/>
                  </a:lnTo>
                  <a:lnTo>
                    <a:pt x="0" y="268"/>
                  </a:lnTo>
                  <a:lnTo>
                    <a:pt x="163" y="268"/>
                  </a:lnTo>
                  <a:lnTo>
                    <a:pt x="164" y="1"/>
                  </a:ln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135191" name="Freeform 23"/>
            <p:cNvSpPr>
              <a:spLocks/>
            </p:cNvSpPr>
            <p:nvPr/>
          </p:nvSpPr>
          <p:spPr bwMode="auto">
            <a:xfrm>
              <a:off x="3349" y="1783"/>
              <a:ext cx="658" cy="532"/>
            </a:xfrm>
            <a:custGeom>
              <a:avLst/>
              <a:gdLst>
                <a:gd name="T0" fmla="*/ 273 w 658"/>
                <a:gd name="T1" fmla="*/ 1 h 532"/>
                <a:gd name="T2" fmla="*/ 658 w 658"/>
                <a:gd name="T3" fmla="*/ 0 h 532"/>
                <a:gd name="T4" fmla="*/ 657 w 658"/>
                <a:gd name="T5" fmla="*/ 532 h 532"/>
                <a:gd name="T6" fmla="*/ 0 w 658"/>
                <a:gd name="T7" fmla="*/ 532 h 532"/>
                <a:gd name="T8" fmla="*/ 0 w 658"/>
                <a:gd name="T9" fmla="*/ 266 h 532"/>
                <a:gd name="T10" fmla="*/ 275 w 658"/>
                <a:gd name="T11" fmla="*/ 266 h 532"/>
                <a:gd name="T12" fmla="*/ 273 w 658"/>
                <a:gd name="T13" fmla="*/ 1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8" h="532">
                  <a:moveTo>
                    <a:pt x="273" y="1"/>
                  </a:moveTo>
                  <a:lnTo>
                    <a:pt x="658" y="0"/>
                  </a:lnTo>
                  <a:lnTo>
                    <a:pt x="657" y="532"/>
                  </a:lnTo>
                  <a:lnTo>
                    <a:pt x="0" y="532"/>
                  </a:lnTo>
                  <a:lnTo>
                    <a:pt x="0" y="266"/>
                  </a:lnTo>
                  <a:lnTo>
                    <a:pt x="275" y="266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135192" name="Text Box 24"/>
            <p:cNvSpPr txBox="1">
              <a:spLocks noChangeArrowheads="1"/>
            </p:cNvSpPr>
            <p:nvPr/>
          </p:nvSpPr>
          <p:spPr bwMode="auto">
            <a:xfrm>
              <a:off x="2565" y="1905"/>
              <a:ext cx="79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>
                  <a:solidFill>
                    <a:schemeClr val="bg1"/>
                  </a:solidFill>
                  <a:ea typeface="SimHei" panose="02010609060101010101" pitchFamily="49" charset="-122"/>
                </a:rPr>
                <a:t>約沙法</a:t>
              </a:r>
            </a:p>
          </p:txBody>
        </p:sp>
        <p:sp>
          <p:nvSpPr>
            <p:cNvPr id="135193" name="Rectangle 25"/>
            <p:cNvSpPr>
              <a:spLocks noChangeArrowheads="1"/>
            </p:cNvSpPr>
            <p:nvPr/>
          </p:nvSpPr>
          <p:spPr bwMode="auto">
            <a:xfrm>
              <a:off x="3644" y="1781"/>
              <a:ext cx="343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>
                  <a:solidFill>
                    <a:schemeClr val="bg1"/>
                  </a:solidFill>
                  <a:ea typeface="SimHei" panose="02010609060101010101" pitchFamily="49" charset="-122"/>
                </a:rPr>
                <a:t>約</a:t>
              </a:r>
            </a:p>
            <a:p>
              <a:r>
                <a:rPr lang="zh-TW" altLang="en-US" sz="2800">
                  <a:solidFill>
                    <a:schemeClr val="bg1"/>
                  </a:solidFill>
                  <a:ea typeface="SimHei" panose="02010609060101010101" pitchFamily="49" charset="-122"/>
                </a:rPr>
                <a:t>蘭</a:t>
              </a:r>
            </a:p>
          </p:txBody>
        </p:sp>
      </p:grpSp>
      <p:sp>
        <p:nvSpPr>
          <p:cNvPr id="135194" name="Line 26"/>
          <p:cNvSpPr>
            <a:spLocks noChangeShapeType="1"/>
          </p:cNvSpPr>
          <p:nvPr/>
        </p:nvSpPr>
        <p:spPr bwMode="auto">
          <a:xfrm flipV="1">
            <a:off x="7689850" y="4114801"/>
            <a:ext cx="185738" cy="506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135195" name="Text Box 27"/>
          <p:cNvSpPr txBox="1">
            <a:spLocks noChangeArrowheads="1"/>
          </p:cNvSpPr>
          <p:nvPr/>
        </p:nvSpPr>
        <p:spPr bwMode="auto">
          <a:xfrm>
            <a:off x="6607354" y="4581525"/>
            <a:ext cx="126188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sz="2800">
                <a:ea typeface="SimHei" panose="02010609060101010101" pitchFamily="49" charset="-122"/>
              </a:rPr>
              <a:t>亚哈谢</a:t>
            </a:r>
          </a:p>
        </p:txBody>
      </p:sp>
      <p:sp>
        <p:nvSpPr>
          <p:cNvPr id="135196" name="Line 28"/>
          <p:cNvSpPr>
            <a:spLocks noChangeShapeType="1"/>
          </p:cNvSpPr>
          <p:nvPr/>
        </p:nvSpPr>
        <p:spPr bwMode="auto">
          <a:xfrm flipH="1" flipV="1">
            <a:off x="8159751" y="4102101"/>
            <a:ext cx="144463" cy="519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135197" name="Text Box 29"/>
          <p:cNvSpPr txBox="1">
            <a:spLocks noChangeArrowheads="1"/>
          </p:cNvSpPr>
          <p:nvPr/>
        </p:nvSpPr>
        <p:spPr bwMode="auto">
          <a:xfrm>
            <a:off x="7940675" y="4578350"/>
            <a:ext cx="16209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ea typeface="SimHei" panose="02010609060101010101" pitchFamily="49" charset="-122"/>
              </a:rPr>
              <a:t>亚他利雅</a:t>
            </a:r>
          </a:p>
        </p:txBody>
      </p:sp>
      <p:sp>
        <p:nvSpPr>
          <p:cNvPr id="135198" name="AutoShape 30"/>
          <p:cNvSpPr>
            <a:spLocks/>
          </p:cNvSpPr>
          <p:nvPr/>
        </p:nvSpPr>
        <p:spPr bwMode="auto">
          <a:xfrm rot="16200000">
            <a:off x="6584951" y="3683001"/>
            <a:ext cx="384175" cy="3238500"/>
          </a:xfrm>
          <a:prstGeom prst="leftBrace">
            <a:avLst>
              <a:gd name="adj1" fmla="val 7024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35199" name="Rectangle 31"/>
          <p:cNvSpPr>
            <a:spLocks noChangeArrowheads="1"/>
          </p:cNvSpPr>
          <p:nvPr/>
        </p:nvSpPr>
        <p:spPr bwMode="auto">
          <a:xfrm>
            <a:off x="5960210" y="5530850"/>
            <a:ext cx="16209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>
                <a:ea typeface="SimHei" panose="02010609060101010101" pitchFamily="49" charset="-122"/>
              </a:rPr>
              <a:t>南北结盟</a:t>
            </a:r>
          </a:p>
        </p:txBody>
      </p:sp>
      <p:sp>
        <p:nvSpPr>
          <p:cNvPr id="135200" name="Line 32"/>
          <p:cNvSpPr>
            <a:spLocks noChangeShapeType="1"/>
          </p:cNvSpPr>
          <p:nvPr/>
        </p:nvSpPr>
        <p:spPr bwMode="auto">
          <a:xfrm flipH="1" flipV="1">
            <a:off x="5970588" y="2571751"/>
            <a:ext cx="4762" cy="6889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135201" name="Text Box 33"/>
          <p:cNvSpPr txBox="1">
            <a:spLocks noChangeArrowheads="1"/>
          </p:cNvSpPr>
          <p:nvPr/>
        </p:nvSpPr>
        <p:spPr bwMode="auto">
          <a:xfrm>
            <a:off x="5560100" y="2723509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CA" sz="2400" dirty="0">
                <a:ea typeface="SimHei" panose="02010609060101010101" pitchFamily="49" charset="-122"/>
              </a:rPr>
              <a:t>结亲</a:t>
            </a:r>
            <a:endParaRPr lang="zh-TW" altLang="en-US" sz="2400" dirty="0"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5602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426962"/>
              </p:ext>
            </p:extLst>
          </p:nvPr>
        </p:nvGraphicFramePr>
        <p:xfrm>
          <a:off x="51817" y="1669"/>
          <a:ext cx="12124943" cy="67713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3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83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989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1877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自王國分裂後－猶大國諸王之興衰循環表</a:t>
                      </a:r>
                      <a:endParaRPr lang="en-US" sz="44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27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循環</a:t>
                      </a:r>
                      <a:endParaRPr lang="en-US" sz="40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 君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善行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/</a:t>
                      </a: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惡行摘要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1863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次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3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A、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惡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君 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10－12章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1.羅波安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失敗之君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1.使國分裂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2.拜像行惡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3.聖器被擄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7598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13章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2.亞比雅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無誠心之君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1.昏庸無道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2.敗中求勝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0712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B、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善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君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14－16章</a:t>
                      </a: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3.亞撒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長樂之君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1.復興宗教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2.平定國家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5945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17－20章</a:t>
                      </a: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4.約沙法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敬虔興盛之君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1.戰前祈禱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2.戰時祈禱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1115568" y="4645152"/>
            <a:ext cx="110764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469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7" name="Picture 5" descr="374602816 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52" y="1"/>
            <a:ext cx="11548872" cy="442305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78" name="Text Box 6"/>
          <p:cNvSpPr txBox="1">
            <a:spLocks noChangeArrowheads="1"/>
          </p:cNvSpPr>
          <p:nvPr/>
        </p:nvSpPr>
        <p:spPr bwMode="auto">
          <a:xfrm>
            <a:off x="0" y="4328986"/>
            <a:ext cx="121920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约沙法既与民商议了，就设立歌唱的人，颂赞耶和华，使他们穿上圣洁的礼服，走在军前赞美耶和华说：「当称谢耶和华，因他的慈爱永远长存！」 </a:t>
            </a:r>
          </a:p>
          <a:p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众人方唱歌赞美的时候，耶和华就派伏兵击杀那来攻击犹大人的亚扪人、摩押人，和西珥山人，他们就被打败了。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代下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20:21-22)</a:t>
            </a:r>
            <a:endParaRPr lang="en-US" altLang="zh-TW" sz="32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984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314475"/>
              </p:ext>
            </p:extLst>
          </p:nvPr>
        </p:nvGraphicFramePr>
        <p:xfrm>
          <a:off x="67057" y="82298"/>
          <a:ext cx="12124943" cy="67713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5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48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83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989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1877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自王國分裂後－猶大國諸王之興衰循環表</a:t>
                      </a:r>
                      <a:endParaRPr lang="en-US" sz="44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27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循環</a:t>
                      </a:r>
                      <a:endParaRPr lang="en-US" sz="40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 君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善行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/</a:t>
                      </a: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惡行摘要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1863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u="non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次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3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A、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惡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君 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21章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5.約蘭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無道之君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1.心腸毒辣</a:t>
                      </a:r>
                    </a:p>
                    <a:p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2.崇拜偶像</a:t>
                      </a:r>
                    </a:p>
                    <a:p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3.拒以利亞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7598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22章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6.亞哈謝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無道之君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1.行亞哈之惡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0712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B.善君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23章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7.亞他利維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無道之君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1.殺戮王室</a:t>
                      </a:r>
                    </a:p>
                    <a:p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2.建巴力廟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5945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24章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8.約阿施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有道之君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1.重修聖殿</a:t>
                      </a:r>
                    </a:p>
                    <a:p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2.毀巴力廟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1115568" y="5806440"/>
            <a:ext cx="110764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7078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917913"/>
              </p:ext>
            </p:extLst>
          </p:nvPr>
        </p:nvGraphicFramePr>
        <p:xfrm>
          <a:off x="67057" y="362958"/>
          <a:ext cx="12124943" cy="58394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4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5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83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989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1877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自王國分裂後－猶大國諸王之興衰循環表</a:t>
                      </a:r>
                      <a:endParaRPr lang="en-US" sz="44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27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循環</a:t>
                      </a:r>
                      <a:endParaRPr lang="en-US" sz="40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</a:t>
                      </a: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 君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善行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/</a:t>
                      </a: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惡行摘要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186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u="non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三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次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36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惡君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B.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善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君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25章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9.亞瑪謝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無誠心之王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1.初行正事</a:t>
                      </a:r>
                    </a:p>
                    <a:p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2.後拜偶像</a:t>
                      </a:r>
                    </a:p>
                    <a:p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3.向北挑戰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7598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26章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10.烏西雅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長樂王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1.虔誠為始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2.僭越聖職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0712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27章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11.約坦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（平安王）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1.行神正事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2.不入神殿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1115568" y="3703320"/>
            <a:ext cx="11076432" cy="2743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9812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414532"/>
              </p:ext>
            </p:extLst>
          </p:nvPr>
        </p:nvGraphicFramePr>
        <p:xfrm>
          <a:off x="67057" y="82299"/>
          <a:ext cx="12124943" cy="66257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4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2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7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905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989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9890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自王國分裂後－猶大國諸王之興衰循環表</a:t>
                      </a:r>
                      <a:endParaRPr lang="en-US" sz="48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766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循環</a:t>
                      </a:r>
                      <a:endParaRPr lang="en-US" sz="4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</a:t>
                      </a: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 君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善行</a:t>
                      </a:r>
                      <a:r>
                        <a:rPr lang="en-US" sz="4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/</a:t>
                      </a: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惡行摘要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48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b="1" u="non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四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次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36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A.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惡君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B.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善君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28章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12.亞哈斯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拜偶像之王</a:t>
                      </a: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1.敬拜偶像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2.焚獻子女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3.兵連禍結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5205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29－32章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13.希西家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復興之王</a:t>
                      </a: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1.潔淨聖殿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2.諭民遵守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3.盡除偶像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4" name="Straight Connector 3"/>
          <p:cNvCxnSpPr>
            <a:cxnSpLocks/>
          </p:cNvCxnSpPr>
          <p:nvPr/>
        </p:nvCxnSpPr>
        <p:spPr>
          <a:xfrm>
            <a:off x="1311965" y="3680261"/>
            <a:ext cx="1088003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557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019863"/>
              </p:ext>
            </p:extLst>
          </p:nvPr>
        </p:nvGraphicFramePr>
        <p:xfrm>
          <a:off x="30479" y="129056"/>
          <a:ext cx="12161521" cy="6378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8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64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09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943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1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6568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自王國分裂後－猶大國諸王之興衰循環表</a:t>
                      </a:r>
                      <a:endParaRPr lang="en-US" sz="44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49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循環</a:t>
                      </a:r>
                      <a:endParaRPr lang="en-US" sz="40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</a:t>
                      </a: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 君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善行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/</a:t>
                      </a: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惡行摘要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4002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五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次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4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A.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惡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君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33章上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14.瑪拿西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極惡之君</a:t>
                      </a: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1.復拜偶像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2.行邪交鬼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130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33章下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15.亞捫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品劣之王</a:t>
                      </a: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1.學效乃父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2.越犯越大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130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B.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善君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34－35章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16.約西亞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有為之君</a:t>
                      </a: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1.盡除偶像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2.昭諭律法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4" name="Straight Connector 3"/>
          <p:cNvCxnSpPr>
            <a:cxnSpLocks/>
          </p:cNvCxnSpPr>
          <p:nvPr/>
        </p:nvCxnSpPr>
        <p:spPr>
          <a:xfrm>
            <a:off x="1262270" y="5053848"/>
            <a:ext cx="1092973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6180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06869"/>
              </p:ext>
            </p:extLst>
          </p:nvPr>
        </p:nvGraphicFramePr>
        <p:xfrm>
          <a:off x="67057" y="82298"/>
          <a:ext cx="12124943" cy="67713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3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83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989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1877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自王國分裂後－猶大國諸王之興衰循環表</a:t>
                      </a:r>
                      <a:endParaRPr lang="en-US" sz="44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27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循環</a:t>
                      </a:r>
                      <a:endParaRPr lang="en-US" sz="40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 君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善行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/</a:t>
                      </a: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惡行摘要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1863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六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次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4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</a:t>
                      </a: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惡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君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36：1－4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17.約哈斯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無道之君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1.作王三月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2.被埃及廢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7598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36：5－8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18.約雅敬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無道之君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1.行神憎事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2.反耶利米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0712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36：9－10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19.約雅斤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無道之君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1.在位三月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2.靠人棄神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5945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36：11－16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20.西底家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無道之君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1.硬心逆神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2.反耶利米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57403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8186056"/>
              </p:ext>
            </p:extLst>
          </p:nvPr>
        </p:nvGraphicFramePr>
        <p:xfrm>
          <a:off x="0" y="1"/>
          <a:ext cx="12191999" cy="696360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02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8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71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3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32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354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74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861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606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59596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王名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善惡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登位年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在位</a:t>
                      </a:r>
                      <a:endParaRPr lang="en-US" altLang="zh-TW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王名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善惡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登位年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在位年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3973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羅波安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931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亞哈謝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841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4782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亞比央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913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亞他</a:t>
                      </a:r>
                      <a:endParaRPr lang="en-US" altLang="zh-TW" sz="36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利雅</a:t>
                      </a:r>
                      <a:endParaRPr lang="en-US" sz="36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6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841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956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dirty="0">
                          <a:solidFill>
                            <a:srgbClr val="FF0000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亚</a:t>
                      </a:r>
                      <a:r>
                        <a:rPr lang="en-US" sz="3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撒</a:t>
                      </a:r>
                      <a:endParaRPr lang="en-US" sz="36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</a:t>
                      </a:r>
                      <a:endParaRPr lang="en-US" sz="36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911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約阿施</a:t>
                      </a:r>
                      <a:endParaRPr lang="en-US" sz="36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</a:t>
                      </a:r>
                      <a:endParaRPr lang="en-US" sz="36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835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391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約沙法</a:t>
                      </a:r>
                      <a:endParaRPr lang="en-US" sz="3600" b="1" kern="10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</a:t>
                      </a:r>
                      <a:endParaRPr lang="en-US" sz="3600" b="1" kern="10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873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亞瑪謝</a:t>
                      </a:r>
                      <a:endParaRPr lang="en-US" sz="36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</a:t>
                      </a:r>
                      <a:endParaRPr lang="en-US" sz="36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796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29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2916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約蘭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6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848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烏西雅</a:t>
                      </a:r>
                      <a:endParaRPr lang="en-US" sz="36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</a:t>
                      </a:r>
                      <a:endParaRPr lang="en-US" sz="36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741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6068567" y="0"/>
            <a:ext cx="27432" cy="68580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0" y="1591056"/>
            <a:ext cx="12191999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04052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2333955"/>
              </p:ext>
            </p:extLst>
          </p:nvPr>
        </p:nvGraphicFramePr>
        <p:xfrm>
          <a:off x="-27433" y="123444"/>
          <a:ext cx="12191999" cy="673455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02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8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71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3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32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354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74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861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606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62576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王名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善惡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登位年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在位</a:t>
                      </a:r>
                      <a:endParaRPr lang="en-US" altLang="zh-TW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王名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善惡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登位年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在位年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384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約坦</a:t>
                      </a:r>
                      <a:endParaRPr lang="en-US" sz="36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</a:t>
                      </a:r>
                      <a:endParaRPr lang="en-US" sz="36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751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約西亞</a:t>
                      </a:r>
                      <a:endParaRPr lang="en-US" sz="3600" b="1" kern="10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</a:t>
                      </a:r>
                      <a:endParaRPr lang="en-US" sz="3600" b="1" kern="10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640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8689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亞哈斯</a:t>
                      </a:r>
                      <a:endParaRPr lang="en-US" sz="36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6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735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約哈斯</a:t>
                      </a:r>
                      <a:endParaRPr lang="en-US" sz="36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6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609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月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17378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希西家</a:t>
                      </a:r>
                      <a:endParaRPr lang="en-US" sz="36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</a:t>
                      </a:r>
                      <a:endParaRPr lang="en-US" sz="36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715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29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約雅敬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6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609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322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瑪拿西</a:t>
                      </a:r>
                      <a:endParaRPr lang="en-US" sz="36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6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695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55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約雅斤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600" b="1" kern="10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598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月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5668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亞們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642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kern="1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西底家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惡</a:t>
                      </a:r>
                      <a:endParaRPr lang="en-US" sz="3600" b="1" kern="1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597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9" name="Straight Connector 8"/>
          <p:cNvCxnSpPr>
            <a:cxnSpLocks/>
            <a:stCxn id="4" idx="0"/>
            <a:endCxn id="4" idx="2"/>
          </p:cNvCxnSpPr>
          <p:nvPr/>
        </p:nvCxnSpPr>
        <p:spPr>
          <a:xfrm>
            <a:off x="6068566" y="123444"/>
            <a:ext cx="0" cy="673455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-27433" y="1750082"/>
            <a:ext cx="12191999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8997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088F0FE-C01C-4C3E-A5F6-6188E7B1B1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3034720"/>
              </p:ext>
            </p:extLst>
          </p:nvPr>
        </p:nvGraphicFramePr>
        <p:xfrm>
          <a:off x="137491" y="1"/>
          <a:ext cx="11917018" cy="68580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58509">
                  <a:extLst>
                    <a:ext uri="{9D8B030D-6E8A-4147-A177-3AD203B41FA5}">
                      <a16:colId xmlns:a16="http://schemas.microsoft.com/office/drawing/2014/main" val="2151072389"/>
                    </a:ext>
                  </a:extLst>
                </a:gridCol>
                <a:gridCol w="5958509">
                  <a:extLst>
                    <a:ext uri="{9D8B030D-6E8A-4147-A177-3AD203B41FA5}">
                      <a16:colId xmlns:a16="http://schemas.microsoft.com/office/drawing/2014/main" val="889922683"/>
                    </a:ext>
                  </a:extLst>
                </a:gridCol>
              </a:tblGrid>
              <a:tr h="4734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列 王 紀</a:t>
                      </a:r>
                      <a:endParaRPr 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歷 代 志</a:t>
                      </a:r>
                      <a:endParaRPr 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72749559"/>
                  </a:ext>
                </a:extLst>
              </a:tr>
              <a:tr h="3846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顯露所羅門的罪</a:t>
                      </a:r>
                      <a:endParaRPr lang="en-US" sz="2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隱藏所羅門的罪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77167818"/>
                  </a:ext>
                </a:extLst>
              </a:tr>
              <a:tr h="3846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先知為著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祭司為著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64914669"/>
                  </a:ext>
                </a:extLst>
              </a:tr>
              <a:tr h="3846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記載南北國史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單是南國史（聖殿所在）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99522645"/>
                  </a:ext>
                </a:extLst>
              </a:tr>
              <a:tr h="3846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故事的中心：皇宮（寶座）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故事的中心：聖殿（祭壇）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87748116"/>
                  </a:ext>
                </a:extLst>
              </a:tr>
              <a:tr h="3846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先知觀點釋史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祭司觀點釋史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16358377"/>
                  </a:ext>
                </a:extLst>
              </a:tr>
              <a:tr h="3846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彰顯以利亞、以利沙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無（祭司觀點）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38165546"/>
                  </a:ext>
                </a:extLst>
              </a:tr>
              <a:tr h="3846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掃羅王朝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無（對宗教事無好感）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2979334"/>
                  </a:ext>
                </a:extLst>
              </a:tr>
              <a:tr h="47842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大衛、所羅門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多記大衛、所羅門（對聖殿有密切關係</a:t>
                      </a:r>
                      <a:endParaRPr lang="en-US" sz="2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14291044"/>
                  </a:ext>
                </a:extLst>
              </a:tr>
              <a:tr h="4622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大衛、所羅門之罪行有詳盡記載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無（對宗教觀褻瀆）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63599928"/>
                  </a:ext>
                </a:extLst>
              </a:tr>
              <a:tr h="3846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諸王戰績不隱瞞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刪減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63061133"/>
                  </a:ext>
                </a:extLst>
              </a:tr>
              <a:tr h="4158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述史（presentative</a:t>
                      </a:r>
                      <a:r>
                        <a:rPr lang="en-US" sz="2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history）</a:t>
                      </a:r>
                      <a:endParaRPr lang="en-US" sz="2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釋史（interpretative</a:t>
                      </a:r>
                      <a:r>
                        <a:rPr lang="en-US" sz="2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history）</a:t>
                      </a:r>
                      <a:endParaRPr lang="en-US" sz="2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28954831"/>
                  </a:ext>
                </a:extLst>
              </a:tr>
              <a:tr h="3846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在被擄時期寫作</a:t>
                      </a:r>
                      <a:endParaRPr lang="en-US" sz="2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在歸回時著述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56722381"/>
                  </a:ext>
                </a:extLst>
              </a:tr>
              <a:tr h="3846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善惡王詳述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善王詳述，惡王略過</a:t>
                      </a:r>
                      <a:endParaRPr lang="en-US" sz="2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29352835"/>
                  </a:ext>
                </a:extLst>
              </a:tr>
              <a:tr h="3846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政治史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宗教史</a:t>
                      </a:r>
                      <a:endParaRPr lang="en-US" sz="2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08447686"/>
                  </a:ext>
                </a:extLst>
              </a:tr>
              <a:tr h="3846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簡記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修建或潔淨聖殿五王詳記</a:t>
                      </a:r>
                      <a:endParaRPr lang="en-US" sz="2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22279175"/>
                  </a:ext>
                </a:extLst>
              </a:tr>
              <a:tr h="4121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簡記</a:t>
                      </a:r>
                      <a:endParaRPr lang="en-US" sz="2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建造聖殿浩大工程及祭祠安排均詳記</a:t>
                      </a:r>
                      <a:endParaRPr lang="en-US" sz="2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74867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63462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xybk.fuyin.tv/Books/PI_Commentary-OTSurvey/images/IMAGE91.gif">
            <a:extLst>
              <a:ext uri="{FF2B5EF4-FFF2-40B4-BE49-F238E27FC236}">
                <a16:creationId xmlns:a16="http://schemas.microsoft.com/office/drawing/2014/main" id="{7C947B33-F141-4989-B078-95E08488223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46"/>
          <a:stretch/>
        </p:blipFill>
        <p:spPr bwMode="auto">
          <a:xfrm>
            <a:off x="927652" y="0"/>
            <a:ext cx="10336696" cy="67685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7968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609</TotalTime>
  <Words>2423</Words>
  <Application>Microsoft Office PowerPoint</Application>
  <PresentationFormat>Widescreen</PresentationFormat>
  <Paragraphs>767</Paragraphs>
  <Slides>34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新細明體</vt:lpstr>
      <vt:lpstr>SimSun</vt:lpstr>
      <vt:lpstr>SimHei</vt:lpstr>
      <vt:lpstr>Arial</vt:lpstr>
      <vt:lpstr>Calibri</vt:lpstr>
      <vt:lpstr>Calibri Light</vt:lpstr>
      <vt:lpstr>Times New Roman</vt:lpstr>
      <vt:lpstr>Office Theme</vt:lpstr>
      <vt:lpstr>圣经概論 14</vt:lpstr>
      <vt:lpstr>摩西五經綜覽</vt:lpstr>
      <vt:lpstr>歷史書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14</dc:title>
  <dc:creator>Kao, Race L.</dc:creator>
  <cp:lastModifiedBy>Ning Shunbin</cp:lastModifiedBy>
  <cp:revision>44</cp:revision>
  <cp:lastPrinted>2018-05-15T18:46:43Z</cp:lastPrinted>
  <dcterms:created xsi:type="dcterms:W3CDTF">2018-05-14T12:37:23Z</dcterms:created>
  <dcterms:modified xsi:type="dcterms:W3CDTF">2018-05-15T18:55:02Z</dcterms:modified>
</cp:coreProperties>
</file>