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7" r:id="rId2"/>
    <p:sldId id="258" r:id="rId3"/>
    <p:sldId id="259" r:id="rId4"/>
    <p:sldId id="271" r:id="rId5"/>
    <p:sldId id="261" r:id="rId6"/>
    <p:sldId id="273" r:id="rId7"/>
    <p:sldId id="274" r:id="rId8"/>
    <p:sldId id="275" r:id="rId9"/>
    <p:sldId id="276" r:id="rId10"/>
    <p:sldId id="290" r:id="rId11"/>
    <p:sldId id="289" r:id="rId12"/>
    <p:sldId id="295" r:id="rId13"/>
    <p:sldId id="267" r:id="rId14"/>
    <p:sldId id="260" r:id="rId15"/>
    <p:sldId id="293" r:id="rId16"/>
    <p:sldId id="294" r:id="rId17"/>
    <p:sldId id="286" r:id="rId18"/>
    <p:sldId id="288" r:id="rId19"/>
    <p:sldId id="287" r:id="rId20"/>
    <p:sldId id="269" r:id="rId21"/>
    <p:sldId id="263" r:id="rId22"/>
    <p:sldId id="277" r:id="rId23"/>
    <p:sldId id="278" r:id="rId24"/>
    <p:sldId id="279" r:id="rId25"/>
    <p:sldId id="264" r:id="rId26"/>
    <p:sldId id="262" r:id="rId27"/>
    <p:sldId id="28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E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7" autoAdjust="0"/>
    <p:restoredTop sz="94660"/>
  </p:normalViewPr>
  <p:slideViewPr>
    <p:cSldViewPr snapToGrid="0">
      <p:cViewPr varScale="1">
        <p:scale>
          <a:sx n="61" d="100"/>
          <a:sy n="61" d="100"/>
        </p:scale>
        <p:origin x="80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9311A4-446A-41A0-8391-20423B80B36B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4910D2-891A-4792-A398-F6499AB42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774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370E7D-EF58-4775-8553-294AFD14852D}" type="slidenum">
              <a:rPr lang="en-US" altLang="zh-TW"/>
              <a:pPr/>
              <a:t>4</a:t>
            </a:fld>
            <a:endParaRPr lang="en-US" altLang="zh-TW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6235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528A-6B63-464A-985B-45B2393E0A77}" type="datetimeFigureOut">
              <a:rPr lang="en-US" smtClean="0"/>
              <a:t>6/20/18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7710C-E728-4B13-9810-7A3F5892F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917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528A-6B63-464A-985B-45B2393E0A77}" type="datetimeFigureOut">
              <a:rPr lang="en-US" smtClean="0"/>
              <a:t>6/20/18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7710C-E728-4B13-9810-7A3F5892F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9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528A-6B63-464A-985B-45B2393E0A77}" type="datetimeFigureOut">
              <a:rPr lang="en-US" smtClean="0"/>
              <a:t>6/20/18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7710C-E728-4B13-9810-7A3F5892F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7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528A-6B63-464A-985B-45B2393E0A77}" type="datetimeFigureOut">
              <a:rPr lang="en-US" smtClean="0"/>
              <a:t>6/20/18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7710C-E728-4B13-9810-7A3F5892F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68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528A-6B63-464A-985B-45B2393E0A77}" type="datetimeFigureOut">
              <a:rPr lang="en-US" smtClean="0"/>
              <a:t>6/20/18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7710C-E728-4B13-9810-7A3F5892F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909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528A-6B63-464A-985B-45B2393E0A77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7710C-E728-4B13-9810-7A3F5892F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48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528A-6B63-464A-985B-45B2393E0A77}" type="datetimeFigureOut">
              <a:rPr lang="en-US" smtClean="0"/>
              <a:t>6/20/18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7710C-E728-4B13-9810-7A3F5892F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18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528A-6B63-464A-985B-45B2393E0A77}" type="datetimeFigureOut">
              <a:rPr lang="en-US" smtClean="0"/>
              <a:t>6/20/18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7710C-E728-4B13-9810-7A3F5892F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39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528A-6B63-464A-985B-45B2393E0A77}" type="datetimeFigureOut">
              <a:rPr lang="en-US" smtClean="0"/>
              <a:t>6/20/18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7710C-E728-4B13-9810-7A3F5892F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300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528A-6B63-464A-985B-45B2393E0A77}" type="datetimeFigureOut">
              <a:rPr lang="en-US" smtClean="0"/>
              <a:t>6/20/18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7710C-E728-4B13-9810-7A3F5892F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263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528A-6B63-464A-985B-45B2393E0A77}" type="datetimeFigureOut">
              <a:rPr lang="en-US" smtClean="0"/>
              <a:t>6/20/18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7710C-E728-4B13-9810-7A3F5892F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216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1528A-6B63-464A-985B-45B2393E0A77}" type="datetimeFigureOut">
              <a:rPr lang="en-US" smtClean="0"/>
              <a:t>6/20/18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7710C-E728-4B13-9810-7A3F5892F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4497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505E9-146A-4106-9995-8BDBDCE37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106029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17815-BF4B-430D-B422-DB0416952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615"/>
            <a:ext cx="10515600" cy="1133476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摩西五經綜覽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644E22C-6DD1-47BE-8EBB-940864073F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85020"/>
              </p:ext>
            </p:extLst>
          </p:nvPr>
        </p:nvGraphicFramePr>
        <p:xfrm>
          <a:off x="2" y="1610553"/>
          <a:ext cx="12191998" cy="52474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2749">
                  <a:extLst>
                    <a:ext uri="{9D8B030D-6E8A-4147-A177-3AD203B41FA5}">
                      <a16:colId xmlns:a16="http://schemas.microsoft.com/office/drawing/2014/main" val="406308617"/>
                    </a:ext>
                  </a:extLst>
                </a:gridCol>
                <a:gridCol w="2214242">
                  <a:extLst>
                    <a:ext uri="{9D8B030D-6E8A-4147-A177-3AD203B41FA5}">
                      <a16:colId xmlns:a16="http://schemas.microsoft.com/office/drawing/2014/main" val="1842726193"/>
                    </a:ext>
                  </a:extLst>
                </a:gridCol>
                <a:gridCol w="2217087">
                  <a:extLst>
                    <a:ext uri="{9D8B030D-6E8A-4147-A177-3AD203B41FA5}">
                      <a16:colId xmlns:a16="http://schemas.microsoft.com/office/drawing/2014/main" val="279966530"/>
                    </a:ext>
                  </a:extLst>
                </a:gridCol>
                <a:gridCol w="2072640">
                  <a:extLst>
                    <a:ext uri="{9D8B030D-6E8A-4147-A177-3AD203B41FA5}">
                      <a16:colId xmlns:a16="http://schemas.microsoft.com/office/drawing/2014/main" val="261175935"/>
                    </a:ext>
                  </a:extLst>
                </a:gridCol>
                <a:gridCol w="2072640">
                  <a:extLst>
                    <a:ext uri="{9D8B030D-6E8A-4147-A177-3AD203B41FA5}">
                      <a16:colId xmlns:a16="http://schemas.microsoft.com/office/drawing/2014/main" val="166718200"/>
                    </a:ext>
                  </a:extLst>
                </a:gridCol>
                <a:gridCol w="2072640">
                  <a:extLst>
                    <a:ext uri="{9D8B030D-6E8A-4147-A177-3AD203B41FA5}">
                      <a16:colId xmlns:a16="http://schemas.microsoft.com/office/drawing/2014/main" val="3797316154"/>
                    </a:ext>
                  </a:extLst>
                </a:gridCol>
              </a:tblGrid>
              <a:tr h="6250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創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世記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出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埃及記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利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未記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民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數記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申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命記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55524"/>
                  </a:ext>
                </a:extLst>
              </a:tr>
              <a:tr h="14010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地點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西乃山麓的曠野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西乃山麓的曠野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西乃山麓的曠野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摩押的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平原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摩押的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平原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28054916"/>
                  </a:ext>
                </a:extLst>
              </a:tr>
              <a:tr h="14010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目的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救贖的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地位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聖潔的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國度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聖潔的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標准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失敗之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經過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4000" b="1" i="0" u="none" strike="noStrike" kern="1200" baseline="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常</a:t>
                      </a: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記的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訓誨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25139"/>
                  </a:ext>
                </a:extLst>
              </a:tr>
              <a:tr h="11951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主旨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萬物之始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脫離捆綁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聖潔事奉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失敗的路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4000" b="1" i="0" u="none" strike="noStrike" kern="1200" baseline="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重</a:t>
                      </a:r>
                      <a:r>
                        <a:rPr lang="en-US" sz="4000" b="1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申訓誨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2894627"/>
                  </a:ext>
                </a:extLst>
              </a:tr>
              <a:tr h="6250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鑰意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敗壞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救贖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事奉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聖程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盼望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101803"/>
                  </a:ext>
                </a:extLst>
              </a:tr>
            </a:tbl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9395954-6F76-4A96-9EE5-AF9D3B099B0B}"/>
              </a:ext>
            </a:extLst>
          </p:cNvPr>
          <p:cNvCxnSpPr/>
          <p:nvPr/>
        </p:nvCxnSpPr>
        <p:spPr>
          <a:xfrm flipH="1">
            <a:off x="1527048" y="1610553"/>
            <a:ext cx="33395" cy="5247447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7A518C0-94D2-41A8-ACDB-5A9C5F61FA8A}"/>
              </a:ext>
            </a:extLst>
          </p:cNvPr>
          <p:cNvCxnSpPr/>
          <p:nvPr/>
        </p:nvCxnSpPr>
        <p:spPr>
          <a:xfrm flipH="1">
            <a:off x="3749040" y="1610553"/>
            <a:ext cx="31142" cy="5247447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E48E649-E7FA-4A48-B40D-C8EF57B95514}"/>
              </a:ext>
            </a:extLst>
          </p:cNvPr>
          <p:cNvCxnSpPr/>
          <p:nvPr/>
        </p:nvCxnSpPr>
        <p:spPr>
          <a:xfrm flipH="1">
            <a:off x="5961888" y="1610553"/>
            <a:ext cx="8216" cy="5247447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3F498A-3066-45D2-923D-F4494E1B89BC}"/>
              </a:ext>
            </a:extLst>
          </p:cNvPr>
          <p:cNvCxnSpPr/>
          <p:nvPr/>
        </p:nvCxnSpPr>
        <p:spPr>
          <a:xfrm>
            <a:off x="8034130" y="1610553"/>
            <a:ext cx="0" cy="484054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8FB42E3-8551-4CAA-BB13-50ED96A00B81}"/>
              </a:ext>
            </a:extLst>
          </p:cNvPr>
          <p:cNvCxnSpPr/>
          <p:nvPr/>
        </p:nvCxnSpPr>
        <p:spPr>
          <a:xfrm>
            <a:off x="8024191" y="1610553"/>
            <a:ext cx="9939" cy="5247447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C9CCCAA-84C3-43F4-AB21-86B5DAF23BF2}"/>
              </a:ext>
            </a:extLst>
          </p:cNvPr>
          <p:cNvCxnSpPr/>
          <p:nvPr/>
        </p:nvCxnSpPr>
        <p:spPr>
          <a:xfrm>
            <a:off x="10094843" y="1610553"/>
            <a:ext cx="27565" cy="5247447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1786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ECAE1-74F2-4666-BAF0-5572DA492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14462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歷史書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C243930-DBB7-409A-9364-240C17391B3A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21974" y="1460404"/>
          <a:ext cx="11748051" cy="51099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6017">
                  <a:extLst>
                    <a:ext uri="{9D8B030D-6E8A-4147-A177-3AD203B41FA5}">
                      <a16:colId xmlns:a16="http://schemas.microsoft.com/office/drawing/2014/main" val="2039022349"/>
                    </a:ext>
                  </a:extLst>
                </a:gridCol>
                <a:gridCol w="3916017">
                  <a:extLst>
                    <a:ext uri="{9D8B030D-6E8A-4147-A177-3AD203B41FA5}">
                      <a16:colId xmlns:a16="http://schemas.microsoft.com/office/drawing/2014/main" val="1154561989"/>
                    </a:ext>
                  </a:extLst>
                </a:gridCol>
                <a:gridCol w="3916017">
                  <a:extLst>
                    <a:ext uri="{9D8B030D-6E8A-4147-A177-3AD203B41FA5}">
                      <a16:colId xmlns:a16="http://schemas.microsoft.com/office/drawing/2014/main" val="145680348"/>
                    </a:ext>
                  </a:extLst>
                </a:gridCol>
              </a:tblGrid>
              <a:tr h="834840">
                <a:tc gridSpan="3"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王國時期前之歷史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358498"/>
                  </a:ext>
                </a:extLst>
              </a:tr>
              <a:tr h="7520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約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書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亞記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士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師 記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路 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得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記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70521203"/>
                  </a:ext>
                </a:extLst>
              </a:tr>
              <a:tr h="966919">
                <a:tc gridSpan="3"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王國時期之歷史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888578"/>
                  </a:ext>
                </a:extLst>
              </a:tr>
              <a:tr h="969264">
                <a:tc>
                  <a:txBody>
                    <a:bodyPr/>
                    <a:lstStyle/>
                    <a:p>
                      <a:pPr algn="ctr"/>
                      <a:r>
                        <a:rPr lang="en-US" sz="44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撒</a:t>
                      </a:r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母耳記上,下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列</a:t>
                      </a:r>
                      <a:r>
                        <a:rPr lang="en-US" sz="44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</a:t>
                      </a:r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紀上,下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歷</a:t>
                      </a:r>
                      <a:r>
                        <a:rPr lang="en-US" sz="44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代</a:t>
                      </a:r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志上,下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76341"/>
                  </a:ext>
                </a:extLst>
              </a:tr>
              <a:tr h="834840">
                <a:tc gridSpan="3">
                  <a:txBody>
                    <a:bodyPr/>
                    <a:lstStyle/>
                    <a:p>
                      <a:r>
                        <a:rPr lang="zh-CN" altLang="en-US" sz="44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國亡後歸回時期之歷史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165644"/>
                  </a:ext>
                </a:extLst>
              </a:tr>
              <a:tr h="7520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以斯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拉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尼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希米記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斯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帖記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35350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6773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Bible timeline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7"/>
          <a:stretch>
            <a:fillRect/>
          </a:stretch>
        </p:blipFill>
        <p:spPr bwMode="auto">
          <a:xfrm>
            <a:off x="457200" y="1943101"/>
            <a:ext cx="11567160" cy="112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912552" y="3424151"/>
            <a:ext cx="578620" cy="1228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洪水</a:t>
            </a:r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3053328" y="3359270"/>
            <a:ext cx="57862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亚伯拉罕、以撒、</a:t>
            </a:r>
            <a:endParaRPr lang="zh-TW" altLang="en-US" sz="32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4197188" y="3424151"/>
            <a:ext cx="578620" cy="2343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寄居埃及</a:t>
            </a:r>
          </a:p>
        </p:txBody>
      </p:sp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5193530" y="3593836"/>
            <a:ext cx="578620" cy="1304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pPr>
              <a:lnSpc>
                <a:spcPct val="80000"/>
              </a:lnSpc>
            </a:pPr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出埃及</a:t>
            </a:r>
          </a:p>
        </p:txBody>
      </p:sp>
      <p:sp>
        <p:nvSpPr>
          <p:cNvPr id="93191" name="Text Box 7"/>
          <p:cNvSpPr txBox="1">
            <a:spLocks noChangeArrowheads="1"/>
          </p:cNvSpPr>
          <p:nvPr/>
        </p:nvSpPr>
        <p:spPr bwMode="auto">
          <a:xfrm>
            <a:off x="5939799" y="3295841"/>
            <a:ext cx="578620" cy="1982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士师时代</a:t>
            </a:r>
          </a:p>
        </p:txBody>
      </p:sp>
      <p:sp>
        <p:nvSpPr>
          <p:cNvPr id="93192" name="Text Box 8"/>
          <p:cNvSpPr txBox="1">
            <a:spLocks noChangeArrowheads="1"/>
          </p:cNvSpPr>
          <p:nvPr/>
        </p:nvSpPr>
        <p:spPr bwMode="auto">
          <a:xfrm>
            <a:off x="6919408" y="3118098"/>
            <a:ext cx="578620" cy="3727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扫罗、大卫、所罗门</a:t>
            </a:r>
            <a:endParaRPr lang="zh-TW" altLang="en-US" sz="32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3193" name="Text Box 9"/>
          <p:cNvSpPr txBox="1">
            <a:spLocks noChangeArrowheads="1"/>
          </p:cNvSpPr>
          <p:nvPr/>
        </p:nvSpPr>
        <p:spPr bwMode="auto">
          <a:xfrm>
            <a:off x="8380981" y="3045357"/>
            <a:ext cx="578620" cy="1708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南国犹大</a:t>
            </a:r>
          </a:p>
        </p:txBody>
      </p:sp>
      <p:sp>
        <p:nvSpPr>
          <p:cNvPr id="93194" name="Line 10"/>
          <p:cNvSpPr>
            <a:spLocks noChangeShapeType="1"/>
          </p:cNvSpPr>
          <p:nvPr/>
        </p:nvSpPr>
        <p:spPr bwMode="auto">
          <a:xfrm flipV="1">
            <a:off x="1262507" y="3176588"/>
            <a:ext cx="0" cy="3333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195" name="Line 11"/>
          <p:cNvSpPr>
            <a:spLocks noChangeShapeType="1"/>
          </p:cNvSpPr>
          <p:nvPr/>
        </p:nvSpPr>
        <p:spPr bwMode="auto">
          <a:xfrm flipV="1">
            <a:off x="3631948" y="3132957"/>
            <a:ext cx="0" cy="3333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196" name="Line 12"/>
          <p:cNvSpPr>
            <a:spLocks noChangeShapeType="1"/>
          </p:cNvSpPr>
          <p:nvPr/>
        </p:nvSpPr>
        <p:spPr bwMode="auto">
          <a:xfrm flipV="1">
            <a:off x="4506501" y="3206872"/>
            <a:ext cx="0" cy="3333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197" name="Line 13"/>
          <p:cNvSpPr>
            <a:spLocks noChangeShapeType="1"/>
          </p:cNvSpPr>
          <p:nvPr/>
        </p:nvSpPr>
        <p:spPr bwMode="auto">
          <a:xfrm flipV="1">
            <a:off x="5525210" y="3132956"/>
            <a:ext cx="0" cy="3333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198" name="Line 14"/>
          <p:cNvSpPr>
            <a:spLocks noChangeShapeType="1"/>
          </p:cNvSpPr>
          <p:nvPr/>
        </p:nvSpPr>
        <p:spPr bwMode="auto">
          <a:xfrm flipV="1">
            <a:off x="6240780" y="3118098"/>
            <a:ext cx="0" cy="3333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199" name="Line 15"/>
          <p:cNvSpPr>
            <a:spLocks noChangeShapeType="1"/>
          </p:cNvSpPr>
          <p:nvPr/>
        </p:nvSpPr>
        <p:spPr bwMode="auto">
          <a:xfrm flipV="1">
            <a:off x="7242048" y="3047833"/>
            <a:ext cx="7651" cy="1590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202" name="Line 18"/>
          <p:cNvSpPr>
            <a:spLocks noChangeShapeType="1"/>
          </p:cNvSpPr>
          <p:nvPr/>
        </p:nvSpPr>
        <p:spPr bwMode="auto">
          <a:xfrm flipV="1">
            <a:off x="8112124" y="3071813"/>
            <a:ext cx="316085" cy="43087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203" name="Text Box 19"/>
          <p:cNvSpPr txBox="1">
            <a:spLocks noChangeArrowheads="1"/>
          </p:cNvSpPr>
          <p:nvPr/>
        </p:nvSpPr>
        <p:spPr bwMode="auto">
          <a:xfrm>
            <a:off x="7849590" y="3449315"/>
            <a:ext cx="578620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被掳</a:t>
            </a:r>
          </a:p>
        </p:txBody>
      </p:sp>
      <p:sp>
        <p:nvSpPr>
          <p:cNvPr id="93204" name="Text Box 20"/>
          <p:cNvSpPr txBox="1">
            <a:spLocks noChangeArrowheads="1"/>
          </p:cNvSpPr>
          <p:nvPr/>
        </p:nvSpPr>
        <p:spPr bwMode="auto">
          <a:xfrm>
            <a:off x="9017847" y="3479599"/>
            <a:ext cx="578620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归回</a:t>
            </a:r>
          </a:p>
        </p:txBody>
      </p:sp>
      <p:sp>
        <p:nvSpPr>
          <p:cNvPr id="93205" name="Text Box 21"/>
          <p:cNvSpPr txBox="1">
            <a:spLocks noChangeArrowheads="1"/>
          </p:cNvSpPr>
          <p:nvPr/>
        </p:nvSpPr>
        <p:spPr bwMode="auto">
          <a:xfrm>
            <a:off x="5920294" y="1394958"/>
            <a:ext cx="26503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北国以色列</a:t>
            </a:r>
            <a:endParaRPr lang="zh-TW" altLang="en-US" sz="3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93206" name="Text Box 22"/>
          <p:cNvSpPr txBox="1">
            <a:spLocks noChangeArrowheads="1"/>
          </p:cNvSpPr>
          <p:nvPr/>
        </p:nvSpPr>
        <p:spPr bwMode="auto">
          <a:xfrm>
            <a:off x="0" y="1576389"/>
            <a:ext cx="78638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BC</a:t>
            </a:r>
          </a:p>
        </p:txBody>
      </p:sp>
      <p:sp>
        <p:nvSpPr>
          <p:cNvPr id="93208" name="Text Box 24"/>
          <p:cNvSpPr txBox="1">
            <a:spLocks noChangeArrowheads="1"/>
          </p:cNvSpPr>
          <p:nvPr/>
        </p:nvSpPr>
        <p:spPr bwMode="auto">
          <a:xfrm>
            <a:off x="8188325" y="1365976"/>
            <a:ext cx="182614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亡于亚述</a:t>
            </a:r>
          </a:p>
        </p:txBody>
      </p:sp>
      <p:sp>
        <p:nvSpPr>
          <p:cNvPr id="93210" name="Text Box 26"/>
          <p:cNvSpPr txBox="1">
            <a:spLocks noChangeArrowheads="1"/>
          </p:cNvSpPr>
          <p:nvPr/>
        </p:nvSpPr>
        <p:spPr bwMode="auto">
          <a:xfrm>
            <a:off x="8432975" y="4595929"/>
            <a:ext cx="595035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200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亡</a:t>
            </a:r>
          </a:p>
          <a:p>
            <a:pPr>
              <a:lnSpc>
                <a:spcPct val="90000"/>
              </a:lnSpc>
            </a:pPr>
            <a:r>
              <a:rPr lang="zh-CN" altLang="en-US" sz="3200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于</a:t>
            </a:r>
          </a:p>
          <a:p>
            <a:pPr>
              <a:lnSpc>
                <a:spcPct val="90000"/>
              </a:lnSpc>
            </a:pPr>
            <a:r>
              <a:rPr lang="zh-CN" altLang="en-US" sz="3200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</a:t>
            </a:r>
          </a:p>
          <a:p>
            <a:pPr>
              <a:lnSpc>
                <a:spcPct val="90000"/>
              </a:lnSpc>
            </a:pPr>
            <a:r>
              <a:rPr lang="zh-CN" altLang="en-US" sz="3200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比</a:t>
            </a:r>
          </a:p>
          <a:p>
            <a:pPr>
              <a:lnSpc>
                <a:spcPct val="90000"/>
              </a:lnSpc>
            </a:pPr>
            <a:r>
              <a:rPr lang="zh-CN" altLang="en-US" sz="3200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伦</a:t>
            </a:r>
            <a:endParaRPr lang="zh-TW" altLang="en-US" sz="3200" dirty="0">
              <a:solidFill>
                <a:srgbClr val="CC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3211" name="Oval 27"/>
          <p:cNvSpPr>
            <a:spLocks noChangeArrowheads="1"/>
          </p:cNvSpPr>
          <p:nvPr/>
        </p:nvSpPr>
        <p:spPr bwMode="auto">
          <a:xfrm>
            <a:off x="5215681" y="3580006"/>
            <a:ext cx="629629" cy="144125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212" name="Text Box 28"/>
          <p:cNvSpPr txBox="1">
            <a:spLocks noChangeArrowheads="1"/>
          </p:cNvSpPr>
          <p:nvPr/>
        </p:nvSpPr>
        <p:spPr bwMode="auto">
          <a:xfrm>
            <a:off x="9019997" y="4439604"/>
            <a:ext cx="58974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出</a:t>
            </a:r>
          </a:p>
          <a:p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巴</a:t>
            </a:r>
          </a:p>
          <a:p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比</a:t>
            </a:r>
          </a:p>
          <a:p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伦</a:t>
            </a:r>
          </a:p>
        </p:txBody>
      </p:sp>
      <p:sp>
        <p:nvSpPr>
          <p:cNvPr id="93213" name="Oval 29"/>
          <p:cNvSpPr>
            <a:spLocks noChangeArrowheads="1"/>
          </p:cNvSpPr>
          <p:nvPr/>
        </p:nvSpPr>
        <p:spPr bwMode="auto">
          <a:xfrm>
            <a:off x="8975707" y="4412309"/>
            <a:ext cx="678320" cy="227094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214" name="Rectangle 30"/>
          <p:cNvSpPr>
            <a:spLocks noChangeArrowheads="1"/>
          </p:cNvSpPr>
          <p:nvPr/>
        </p:nvSpPr>
        <p:spPr bwMode="auto">
          <a:xfrm>
            <a:off x="8035925" y="2714625"/>
            <a:ext cx="15240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93215" name="AutoShape 31"/>
          <p:cNvCxnSpPr>
            <a:cxnSpLocks noChangeShapeType="1"/>
          </p:cNvCxnSpPr>
          <p:nvPr/>
        </p:nvCxnSpPr>
        <p:spPr bwMode="auto">
          <a:xfrm rot="16200000" flipV="1">
            <a:off x="8911667" y="3093291"/>
            <a:ext cx="451135" cy="355267"/>
          </a:xfrm>
          <a:prstGeom prst="bentConnector3">
            <a:avLst>
              <a:gd name="adj1" fmla="val 50000"/>
            </a:avLst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3216" name="AutoShape 32" descr="Pink tissue paper"/>
          <p:cNvSpPr>
            <a:spLocks noChangeArrowheads="1"/>
          </p:cNvSpPr>
          <p:nvPr/>
        </p:nvSpPr>
        <p:spPr bwMode="auto">
          <a:xfrm>
            <a:off x="4519512" y="5689527"/>
            <a:ext cx="2048333" cy="590920"/>
          </a:xfrm>
          <a:prstGeom prst="wedgeRectCallout">
            <a:avLst>
              <a:gd name="adj1" fmla="val -1604"/>
              <a:gd name="adj2" fmla="val -161505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TW" altLang="en-US" sz="32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</a:t>
            </a:r>
            <a:r>
              <a:rPr lang="en-US" altLang="zh-TW" sz="32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200</a:t>
            </a:r>
            <a:r>
              <a:rPr lang="zh-TW" altLang="en-US" sz="32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万人</a:t>
            </a:r>
          </a:p>
        </p:txBody>
      </p:sp>
      <p:sp>
        <p:nvSpPr>
          <p:cNvPr id="93217" name="AutoShape 33" descr="Pink tissue paper"/>
          <p:cNvSpPr>
            <a:spLocks noChangeArrowheads="1"/>
          </p:cNvSpPr>
          <p:nvPr/>
        </p:nvSpPr>
        <p:spPr bwMode="auto">
          <a:xfrm>
            <a:off x="10104187" y="6069837"/>
            <a:ext cx="2001673" cy="613420"/>
          </a:xfrm>
          <a:prstGeom prst="wedgeRectCallout">
            <a:avLst>
              <a:gd name="adj1" fmla="val -75001"/>
              <a:gd name="adj2" fmla="val -148760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TW" altLang="en-US" sz="32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</a:t>
            </a:r>
            <a:r>
              <a:rPr lang="en-US" altLang="zh-TW" sz="32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  <a:r>
              <a:rPr lang="zh-TW" altLang="en-US" sz="32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万人</a:t>
            </a:r>
          </a:p>
        </p:txBody>
      </p:sp>
      <p:sp>
        <p:nvSpPr>
          <p:cNvPr id="93218" name="Rectangle 34" descr="Bouquet"/>
          <p:cNvSpPr>
            <a:spLocks noChangeArrowheads="1"/>
          </p:cNvSpPr>
          <p:nvPr/>
        </p:nvSpPr>
        <p:spPr bwMode="auto">
          <a:xfrm>
            <a:off x="9842554" y="4187952"/>
            <a:ext cx="2181806" cy="1043814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3200" dirty="0">
                <a:solidFill>
                  <a:srgbClr val="00206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余民</a:t>
            </a:r>
          </a:p>
          <a:p>
            <a:pPr algn="ctr">
              <a:spcAft>
                <a:spcPct val="10000"/>
              </a:spcAft>
            </a:pPr>
            <a:r>
              <a:rPr lang="en-US" altLang="zh-TW" sz="3200" dirty="0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the remnant</a:t>
            </a:r>
          </a:p>
        </p:txBody>
      </p:sp>
      <p:sp>
        <p:nvSpPr>
          <p:cNvPr id="93220" name="Rectangle 36"/>
          <p:cNvSpPr>
            <a:spLocks noChangeArrowheads="1"/>
          </p:cNvSpPr>
          <p:nvPr/>
        </p:nvSpPr>
        <p:spPr bwMode="auto">
          <a:xfrm>
            <a:off x="30481" y="-16296"/>
            <a:ext cx="1219199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他们必修造已久的荒场，建立先前凄凉之处，重修历代荒凉之城。</a:t>
            </a:r>
            <a:r>
              <a:rPr lang="en-US" altLang="zh-CN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(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赛</a:t>
            </a:r>
            <a:r>
              <a:rPr lang="en-US" altLang="zh-CN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61:4)</a:t>
            </a:r>
            <a:endParaRPr lang="en-US" altLang="zh-TW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20144" y="3745191"/>
            <a:ext cx="55523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雅各、约瑟</a:t>
            </a:r>
            <a:endParaRPr lang="zh-TW" altLang="en-US" sz="32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047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9FE8B44-EF2E-407C-980C-34B9909FB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86" y="516693"/>
            <a:ext cx="11837504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在舊約聖經中，神子民被擄以後，共有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三卷歷史書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，它們是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：《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以斯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拉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記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》、《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尼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希米記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》、《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以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斯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帖記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》；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另有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五卷先知書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，它們是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：《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以西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結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書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》、《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但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以理書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》、《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哈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該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書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》、《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撒迦利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亞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書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》、《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瑪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拉基書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》。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其中《以斯拉記》和《尼希米記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》，</a:t>
            </a: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在最早的猶太和基督教正典目錄中原為一本書，統稱為《以斯拉記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》。</a:t>
            </a:r>
          </a:p>
        </p:txBody>
      </p:sp>
    </p:spTree>
    <p:extLst>
      <p:ext uri="{BB962C8B-B14F-4D97-AF65-F5344CB8AC3E}">
        <p14:creationId xmlns:p14="http://schemas.microsoft.com/office/powerpoint/2010/main" val="883774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1321888" y="738962"/>
            <a:ext cx="10054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5000"/>
              </a:spcAft>
            </a:pPr>
            <a:r>
              <a:rPr lang="zh-TW" altLang="en-US" sz="3200" b="1" dirty="0">
                <a:ea typeface="SimHei" panose="02010609060101010101" pitchFamily="49" charset="-122"/>
                <a:cs typeface="Arial" panose="020B0604020202020204" pitchFamily="34" charset="0"/>
              </a:rPr>
              <a:t>古列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3404426" y="813141"/>
            <a:ext cx="223651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5000"/>
              </a:spcAft>
            </a:pPr>
            <a:r>
              <a:rPr lang="zh-CN" altLang="en-US" sz="3200" b="1" dirty="0">
                <a:ea typeface="SimHei" panose="02010609060101010101" pitchFamily="49" charset="-122"/>
                <a:cs typeface="Arial" panose="020B0604020202020204" pitchFamily="34" charset="0"/>
              </a:rPr>
              <a:t>大利乌一世</a:t>
            </a:r>
            <a:endParaRPr lang="zh-TW" altLang="en-US" sz="3200" b="1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5968885" y="232600"/>
            <a:ext cx="2076209" cy="1151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5000"/>
              </a:spcAft>
            </a:pPr>
            <a:r>
              <a:rPr lang="zh-CN" altLang="en-US" sz="3200" b="1" dirty="0">
                <a:ea typeface="SimHei" panose="02010609060101010101" pitchFamily="49" charset="-122"/>
                <a:cs typeface="Arial" panose="020B0604020202020204" pitchFamily="34" charset="0"/>
              </a:rPr>
              <a:t>薛西</a:t>
            </a:r>
          </a:p>
          <a:p>
            <a:pPr algn="ctr">
              <a:spcAft>
                <a:spcPct val="15000"/>
              </a:spcAft>
            </a:pPr>
            <a:r>
              <a:rPr lang="en-US" altLang="zh-CN" sz="3200" b="1" dirty="0"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3200" b="1" dirty="0">
                <a:ea typeface="SimHei" panose="02010609060101010101" pitchFamily="49" charset="-122"/>
                <a:cs typeface="Arial" panose="020B0604020202020204" pitchFamily="34" charset="0"/>
              </a:rPr>
              <a:t>亚哈随鲁</a:t>
            </a:r>
            <a:r>
              <a:rPr lang="en-US" altLang="zh-CN" sz="3200" b="1" dirty="0"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  <a:endParaRPr lang="en-US" altLang="zh-TW" sz="3200" b="1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8117503" y="803810"/>
            <a:ext cx="264687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5000"/>
              </a:spcAft>
            </a:pPr>
            <a:r>
              <a:rPr lang="zh-CN" altLang="en-US" sz="3200" b="1" dirty="0">
                <a:ea typeface="SimHei" panose="02010609060101010101" pitchFamily="49" charset="-122"/>
                <a:cs typeface="Arial" panose="020B0604020202020204" pitchFamily="34" charset="0"/>
              </a:rPr>
              <a:t>亚达薛西一世</a:t>
            </a:r>
            <a:endParaRPr lang="zh-TW" altLang="en-US" sz="3200" b="1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25607" name="Group 7"/>
          <p:cNvGrpSpPr>
            <a:grpSpLocks/>
          </p:cNvGrpSpPr>
          <p:nvPr/>
        </p:nvGrpSpPr>
        <p:grpSpPr bwMode="auto">
          <a:xfrm>
            <a:off x="455137" y="1304477"/>
            <a:ext cx="11408187" cy="868363"/>
            <a:chOff x="329" y="960"/>
            <a:chExt cx="4931" cy="547"/>
          </a:xfrm>
        </p:grpSpPr>
        <p:pic>
          <p:nvPicPr>
            <p:cNvPr id="25608" name="Picture 8" descr="persian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" y="960"/>
              <a:ext cx="4760" cy="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609" name="Text Box 9"/>
            <p:cNvSpPr txBox="1">
              <a:spLocks noChangeArrowheads="1"/>
            </p:cNvSpPr>
            <p:nvPr/>
          </p:nvSpPr>
          <p:spPr bwMode="auto">
            <a:xfrm>
              <a:off x="329" y="1139"/>
              <a:ext cx="350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3200" b="1">
                  <a:ea typeface="SimHei" panose="02010609060101010101" pitchFamily="49" charset="-122"/>
                  <a:cs typeface="Arial" panose="020B0604020202020204" pitchFamily="34" charset="0"/>
                </a:rPr>
                <a:t>550</a:t>
              </a:r>
            </a:p>
          </p:txBody>
        </p:sp>
        <p:sp>
          <p:nvSpPr>
            <p:cNvPr id="25610" name="Text Box 10"/>
            <p:cNvSpPr txBox="1">
              <a:spLocks noChangeArrowheads="1"/>
            </p:cNvSpPr>
            <p:nvPr/>
          </p:nvSpPr>
          <p:spPr bwMode="auto">
            <a:xfrm>
              <a:off x="1031" y="1139"/>
              <a:ext cx="350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3200" b="1">
                  <a:ea typeface="SimHei" panose="02010609060101010101" pitchFamily="49" charset="-122"/>
                  <a:cs typeface="Arial" panose="020B0604020202020204" pitchFamily="34" charset="0"/>
                </a:rPr>
                <a:t>530</a:t>
              </a:r>
            </a:p>
          </p:txBody>
        </p:sp>
        <p:sp>
          <p:nvSpPr>
            <p:cNvPr id="25611" name="Text Box 11"/>
            <p:cNvSpPr txBox="1">
              <a:spLocks noChangeArrowheads="1"/>
            </p:cNvSpPr>
            <p:nvPr/>
          </p:nvSpPr>
          <p:spPr bwMode="auto">
            <a:xfrm>
              <a:off x="1354" y="1139"/>
              <a:ext cx="350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3200" b="1">
                  <a:ea typeface="SimHei" panose="02010609060101010101" pitchFamily="49" charset="-122"/>
                  <a:cs typeface="Arial" panose="020B0604020202020204" pitchFamily="34" charset="0"/>
                </a:rPr>
                <a:t>521</a:t>
              </a:r>
            </a:p>
          </p:txBody>
        </p:sp>
        <p:sp>
          <p:nvSpPr>
            <p:cNvPr id="25612" name="Text Box 12"/>
            <p:cNvSpPr txBox="1">
              <a:spLocks noChangeArrowheads="1"/>
            </p:cNvSpPr>
            <p:nvPr/>
          </p:nvSpPr>
          <p:spPr bwMode="auto">
            <a:xfrm>
              <a:off x="2585" y="1139"/>
              <a:ext cx="350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3200" b="1">
                  <a:ea typeface="SimHei" panose="02010609060101010101" pitchFamily="49" charset="-122"/>
                  <a:cs typeface="Arial" panose="020B0604020202020204" pitchFamily="34" charset="0"/>
                </a:rPr>
                <a:t>486</a:t>
              </a:r>
            </a:p>
          </p:txBody>
        </p:sp>
        <p:sp>
          <p:nvSpPr>
            <p:cNvPr id="25613" name="Text Box 13"/>
            <p:cNvSpPr txBox="1">
              <a:spLocks noChangeArrowheads="1"/>
            </p:cNvSpPr>
            <p:nvPr/>
          </p:nvSpPr>
          <p:spPr bwMode="auto">
            <a:xfrm>
              <a:off x="3357" y="1139"/>
              <a:ext cx="350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3200" b="1">
                  <a:ea typeface="SimHei" panose="02010609060101010101" pitchFamily="49" charset="-122"/>
                  <a:cs typeface="Arial" panose="020B0604020202020204" pitchFamily="34" charset="0"/>
                </a:rPr>
                <a:t>464</a:t>
              </a:r>
            </a:p>
          </p:txBody>
        </p:sp>
        <p:sp>
          <p:nvSpPr>
            <p:cNvPr id="25614" name="Text Box 14"/>
            <p:cNvSpPr txBox="1">
              <a:spLocks noChangeArrowheads="1"/>
            </p:cNvSpPr>
            <p:nvPr/>
          </p:nvSpPr>
          <p:spPr bwMode="auto">
            <a:xfrm>
              <a:off x="4785" y="1139"/>
              <a:ext cx="350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3200" b="1" dirty="0">
                  <a:ea typeface="SimHei" panose="02010609060101010101" pitchFamily="49" charset="-122"/>
                  <a:cs typeface="Arial" panose="020B0604020202020204" pitchFamily="34" charset="0"/>
                </a:rPr>
                <a:t>423</a:t>
              </a:r>
            </a:p>
          </p:txBody>
        </p:sp>
      </p:grpSp>
      <p:sp>
        <p:nvSpPr>
          <p:cNvPr id="25615" name="Line 15"/>
          <p:cNvSpPr>
            <a:spLocks noChangeShapeType="1"/>
          </p:cNvSpPr>
          <p:nvPr/>
        </p:nvSpPr>
        <p:spPr bwMode="auto">
          <a:xfrm flipV="1">
            <a:off x="2085213" y="1606653"/>
            <a:ext cx="0" cy="5186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3200" b="1"/>
          </a:p>
        </p:txBody>
      </p:sp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1599079" y="2052064"/>
            <a:ext cx="8098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536</a:t>
            </a:r>
          </a:p>
        </p:txBody>
      </p:sp>
      <p:sp>
        <p:nvSpPr>
          <p:cNvPr id="25629" name="Text Box 29"/>
          <p:cNvSpPr txBox="1">
            <a:spLocks noChangeArrowheads="1"/>
          </p:cNvSpPr>
          <p:nvPr/>
        </p:nvSpPr>
        <p:spPr bwMode="auto">
          <a:xfrm>
            <a:off x="1650177" y="2554288"/>
            <a:ext cx="595035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</a:t>
            </a:r>
          </a:p>
          <a:p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罗</a:t>
            </a:r>
          </a:p>
          <a:p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巴</a:t>
            </a:r>
          </a:p>
          <a:p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伯</a:t>
            </a:r>
          </a:p>
          <a:p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率</a:t>
            </a:r>
          </a:p>
          <a:p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众</a:t>
            </a:r>
          </a:p>
          <a:p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归</a:t>
            </a:r>
          </a:p>
          <a:p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回</a:t>
            </a:r>
            <a:endParaRPr lang="zh-TW" altLang="en-US" sz="32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637" name="Text Box 37"/>
          <p:cNvSpPr txBox="1">
            <a:spLocks noChangeArrowheads="1"/>
          </p:cNvSpPr>
          <p:nvPr/>
        </p:nvSpPr>
        <p:spPr bwMode="auto">
          <a:xfrm>
            <a:off x="-53553" y="1573583"/>
            <a:ext cx="63350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3200" b="1" dirty="0">
                <a:ea typeface="SimHei" panose="02010609060101010101" pitchFamily="49" charset="-122"/>
                <a:cs typeface="Arial" panose="020B0604020202020204" pitchFamily="34" charset="0"/>
              </a:rPr>
              <a:t>BC</a:t>
            </a:r>
          </a:p>
        </p:txBody>
      </p:sp>
      <p:sp>
        <p:nvSpPr>
          <p:cNvPr id="25638" name="Text Box 38"/>
          <p:cNvSpPr txBox="1">
            <a:spLocks noChangeArrowheads="1"/>
          </p:cNvSpPr>
          <p:nvPr/>
        </p:nvSpPr>
        <p:spPr bwMode="auto">
          <a:xfrm>
            <a:off x="50444" y="18980"/>
            <a:ext cx="1897227" cy="7694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r>
              <a:rPr lang="zh-TW" altLang="en-US" sz="4400" b="1" dirty="0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波斯王</a:t>
            </a:r>
          </a:p>
        </p:txBody>
      </p:sp>
      <p:sp>
        <p:nvSpPr>
          <p:cNvPr id="25639" name="Text Box 39"/>
          <p:cNvSpPr txBox="1">
            <a:spLocks noChangeArrowheads="1"/>
          </p:cNvSpPr>
          <p:nvPr/>
        </p:nvSpPr>
        <p:spPr bwMode="auto">
          <a:xfrm>
            <a:off x="2186615" y="2545911"/>
            <a:ext cx="59663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修</a:t>
            </a:r>
          </a:p>
          <a:p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祭</a:t>
            </a:r>
          </a:p>
          <a:p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坛</a:t>
            </a:r>
          </a:p>
        </p:txBody>
      </p:sp>
      <p:sp>
        <p:nvSpPr>
          <p:cNvPr id="25641" name="Text Box 41"/>
          <p:cNvSpPr txBox="1">
            <a:spLocks noChangeArrowheads="1"/>
          </p:cNvSpPr>
          <p:nvPr/>
        </p:nvSpPr>
        <p:spPr bwMode="auto">
          <a:xfrm>
            <a:off x="2186615" y="3960361"/>
            <a:ext cx="59503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立</a:t>
            </a:r>
          </a:p>
          <a:p>
            <a:pPr algn="ctr"/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圣</a:t>
            </a:r>
          </a:p>
          <a:p>
            <a:pPr algn="ctr"/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殿</a:t>
            </a:r>
          </a:p>
          <a:p>
            <a:pPr algn="ctr"/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根</a:t>
            </a:r>
          </a:p>
          <a:p>
            <a:pPr algn="ctr"/>
            <a:r>
              <a:rPr lang="zh-TW" altLang="en-US" sz="3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基</a:t>
            </a:r>
          </a:p>
        </p:txBody>
      </p:sp>
      <p:sp>
        <p:nvSpPr>
          <p:cNvPr id="24" name="Text Box 37"/>
          <p:cNvSpPr txBox="1">
            <a:spLocks noChangeArrowheads="1"/>
          </p:cNvSpPr>
          <p:nvPr/>
        </p:nvSpPr>
        <p:spPr bwMode="auto">
          <a:xfrm>
            <a:off x="3041254" y="2636839"/>
            <a:ext cx="59503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 sz="3200" b="1" dirty="0">
                <a:ea typeface="SimHei" panose="02010609060101010101" pitchFamily="49" charset="-122"/>
                <a:cs typeface="Arial" panose="020B0604020202020204" pitchFamily="34" charset="0"/>
              </a:rPr>
              <a:t>复</a:t>
            </a:r>
          </a:p>
          <a:p>
            <a:r>
              <a:rPr kumimoji="0" lang="zh-TW" altLang="en-US" sz="3200" b="1" dirty="0">
                <a:ea typeface="SimHei" panose="02010609060101010101" pitchFamily="49" charset="-122"/>
                <a:cs typeface="Arial" panose="020B0604020202020204" pitchFamily="34" charset="0"/>
              </a:rPr>
              <a:t>工</a:t>
            </a:r>
          </a:p>
          <a:p>
            <a:r>
              <a:rPr kumimoji="0" lang="zh-TW" altLang="en-US" sz="3200" b="1" dirty="0">
                <a:ea typeface="SimHei" panose="02010609060101010101" pitchFamily="49" charset="-122"/>
                <a:cs typeface="Arial" panose="020B0604020202020204" pitchFamily="34" charset="0"/>
              </a:rPr>
              <a:t>建</a:t>
            </a:r>
          </a:p>
          <a:p>
            <a:r>
              <a:rPr kumimoji="0" lang="zh-TW" altLang="en-US" sz="3200" b="1" dirty="0">
                <a:ea typeface="SimHei" panose="02010609060101010101" pitchFamily="49" charset="-122"/>
                <a:cs typeface="Arial" panose="020B0604020202020204" pitchFamily="34" charset="0"/>
              </a:rPr>
              <a:t>殿</a:t>
            </a:r>
          </a:p>
        </p:txBody>
      </p:sp>
      <p:sp>
        <p:nvSpPr>
          <p:cNvPr id="26" name="Text Box 18"/>
          <p:cNvSpPr txBox="1">
            <a:spLocks noChangeArrowheads="1"/>
          </p:cNvSpPr>
          <p:nvPr/>
        </p:nvSpPr>
        <p:spPr bwMode="auto">
          <a:xfrm>
            <a:off x="2902749" y="2072914"/>
            <a:ext cx="8098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 sz="3200" b="1" dirty="0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520</a:t>
            </a:r>
          </a:p>
        </p:txBody>
      </p:sp>
      <p:sp>
        <p:nvSpPr>
          <p:cNvPr id="27" name="Line 15"/>
          <p:cNvSpPr>
            <a:spLocks noChangeShapeType="1"/>
          </p:cNvSpPr>
          <p:nvPr/>
        </p:nvSpPr>
        <p:spPr bwMode="auto">
          <a:xfrm flipV="1">
            <a:off x="3338771" y="1654203"/>
            <a:ext cx="0" cy="5186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3200" b="1"/>
          </a:p>
        </p:txBody>
      </p:sp>
      <p:sp>
        <p:nvSpPr>
          <p:cNvPr id="28" name="Text Box 30"/>
          <p:cNvSpPr txBox="1">
            <a:spLocks noChangeArrowheads="1"/>
          </p:cNvSpPr>
          <p:nvPr/>
        </p:nvSpPr>
        <p:spPr bwMode="auto">
          <a:xfrm>
            <a:off x="3712586" y="2657689"/>
            <a:ext cx="596638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TW" altLang="en-US" sz="3200" b="1" dirty="0">
                <a:ea typeface="SimHei" panose="02010609060101010101" pitchFamily="49" charset="-122"/>
                <a:cs typeface="Arial" panose="020B0604020202020204" pitchFamily="34" charset="0"/>
              </a:rPr>
              <a:t>圣</a:t>
            </a:r>
          </a:p>
          <a:p>
            <a:r>
              <a:rPr kumimoji="0" lang="zh-TW" altLang="en-US" sz="3200" b="1" dirty="0">
                <a:ea typeface="SimHei" panose="02010609060101010101" pitchFamily="49" charset="-122"/>
                <a:cs typeface="Arial" panose="020B0604020202020204" pitchFamily="34" charset="0"/>
              </a:rPr>
              <a:t>殿</a:t>
            </a:r>
          </a:p>
          <a:p>
            <a:r>
              <a:rPr kumimoji="0" lang="zh-TW" altLang="en-US" sz="3200" b="1" dirty="0">
                <a:ea typeface="SimHei" panose="02010609060101010101" pitchFamily="49" charset="-122"/>
                <a:cs typeface="Arial" panose="020B0604020202020204" pitchFamily="34" charset="0"/>
              </a:rPr>
              <a:t>完</a:t>
            </a:r>
          </a:p>
          <a:p>
            <a:r>
              <a:rPr kumimoji="0" lang="zh-TW" altLang="en-US" sz="3200" b="1" dirty="0">
                <a:ea typeface="SimHei" panose="02010609060101010101" pitchFamily="49" charset="-122"/>
                <a:cs typeface="Arial" panose="020B0604020202020204" pitchFamily="34" charset="0"/>
              </a:rPr>
              <a:t>工</a:t>
            </a:r>
          </a:p>
        </p:txBody>
      </p:sp>
      <p:sp>
        <p:nvSpPr>
          <p:cNvPr id="29" name="Text Box 20"/>
          <p:cNvSpPr txBox="1">
            <a:spLocks noChangeArrowheads="1"/>
          </p:cNvSpPr>
          <p:nvPr/>
        </p:nvSpPr>
        <p:spPr bwMode="auto">
          <a:xfrm>
            <a:off x="3605986" y="2072914"/>
            <a:ext cx="8098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 sz="3200" b="1" dirty="0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516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V="1">
            <a:off x="4008237" y="1664839"/>
            <a:ext cx="0" cy="5186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3200" b="1"/>
          </a:p>
        </p:txBody>
      </p:sp>
      <p:sp>
        <p:nvSpPr>
          <p:cNvPr id="33" name="Line 15"/>
          <p:cNvSpPr>
            <a:spLocks noChangeShapeType="1"/>
          </p:cNvSpPr>
          <p:nvPr/>
        </p:nvSpPr>
        <p:spPr bwMode="auto">
          <a:xfrm flipV="1">
            <a:off x="9208389" y="1653727"/>
            <a:ext cx="0" cy="5186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3200" b="1"/>
          </a:p>
        </p:txBody>
      </p:sp>
      <p:sp>
        <p:nvSpPr>
          <p:cNvPr id="34" name="Line 15"/>
          <p:cNvSpPr>
            <a:spLocks noChangeShapeType="1"/>
          </p:cNvSpPr>
          <p:nvPr/>
        </p:nvSpPr>
        <p:spPr bwMode="auto">
          <a:xfrm flipV="1">
            <a:off x="8331700" y="1639721"/>
            <a:ext cx="0" cy="5186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3200" b="1"/>
          </a:p>
        </p:txBody>
      </p:sp>
      <p:sp>
        <p:nvSpPr>
          <p:cNvPr id="35" name="Text Box 42"/>
          <p:cNvSpPr txBox="1">
            <a:spLocks noChangeArrowheads="1"/>
          </p:cNvSpPr>
          <p:nvPr/>
        </p:nvSpPr>
        <p:spPr bwMode="auto">
          <a:xfrm>
            <a:off x="7816986" y="2636839"/>
            <a:ext cx="847010" cy="358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10000"/>
              </a:spcAft>
            </a:pPr>
            <a:r>
              <a:rPr kumimoji="0" lang="zh-CN" altLang="en-US" sz="3200" b="1" dirty="0">
                <a:ea typeface="SimHei" panose="02010609060101010101" pitchFamily="49" charset="-122"/>
                <a:cs typeface="Arial" panose="020B0604020202020204" pitchFamily="34" charset="0"/>
              </a:rPr>
              <a:t>以斯拉</a:t>
            </a:r>
          </a:p>
          <a:p>
            <a:pPr algn="ctr">
              <a:spcAft>
                <a:spcPct val="10000"/>
              </a:spcAft>
            </a:pPr>
            <a:r>
              <a:rPr kumimoji="0" lang="zh-CN" altLang="en-US" sz="3200" b="1" dirty="0">
                <a:ea typeface="SimHei" panose="02010609060101010101" pitchFamily="49" charset="-122"/>
                <a:cs typeface="Arial" panose="020B0604020202020204" pitchFamily="34" charset="0"/>
              </a:rPr>
              <a:t>率众归回</a:t>
            </a:r>
            <a:endParaRPr kumimoji="0" lang="zh-TW" altLang="en-US" sz="3200" b="1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6" name="Text Box 41"/>
          <p:cNvSpPr txBox="1">
            <a:spLocks noChangeArrowheads="1"/>
          </p:cNvSpPr>
          <p:nvPr/>
        </p:nvSpPr>
        <p:spPr bwMode="auto">
          <a:xfrm>
            <a:off x="7865485" y="2095495"/>
            <a:ext cx="8098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 sz="3200" b="1" dirty="0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457</a:t>
            </a:r>
          </a:p>
        </p:txBody>
      </p:sp>
      <p:sp>
        <p:nvSpPr>
          <p:cNvPr id="37" name="Text Box 33"/>
          <p:cNvSpPr txBox="1">
            <a:spLocks noChangeArrowheads="1"/>
          </p:cNvSpPr>
          <p:nvPr/>
        </p:nvSpPr>
        <p:spPr bwMode="auto">
          <a:xfrm>
            <a:off x="8873599" y="2643849"/>
            <a:ext cx="834168" cy="358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10000"/>
              </a:spcAft>
            </a:pPr>
            <a:r>
              <a:rPr kumimoji="0" lang="zh-CN" altLang="en-US" sz="3200" b="1" dirty="0">
                <a:ea typeface="SimHei" panose="02010609060101010101" pitchFamily="49" charset="-122"/>
                <a:cs typeface="Arial" panose="020B0604020202020204" pitchFamily="34" charset="0"/>
              </a:rPr>
              <a:t>尼希米</a:t>
            </a:r>
          </a:p>
          <a:p>
            <a:pPr>
              <a:spcAft>
                <a:spcPct val="10000"/>
              </a:spcAft>
            </a:pPr>
            <a:r>
              <a:rPr kumimoji="0" lang="zh-CN" altLang="en-US" sz="3200" b="1" dirty="0">
                <a:ea typeface="SimHei" panose="02010609060101010101" pitchFamily="49" charset="-122"/>
                <a:cs typeface="Arial" panose="020B0604020202020204" pitchFamily="34" charset="0"/>
              </a:rPr>
              <a:t>重建城墙</a:t>
            </a:r>
            <a:endParaRPr kumimoji="0" lang="zh-TW" altLang="en-US" sz="3200" b="1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8" name="Text Box 26"/>
          <p:cNvSpPr txBox="1">
            <a:spLocks noChangeArrowheads="1"/>
          </p:cNvSpPr>
          <p:nvPr/>
        </p:nvSpPr>
        <p:spPr bwMode="auto">
          <a:xfrm>
            <a:off x="8885765" y="2105182"/>
            <a:ext cx="8098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zh-TW" sz="3200" b="1" dirty="0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444</a:t>
            </a: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>
            <a:off x="2327291" y="2353418"/>
            <a:ext cx="6725269" cy="42195"/>
          </a:xfrm>
          <a:prstGeom prst="line">
            <a:avLst/>
          </a:prstGeom>
          <a:noFill/>
          <a:ln w="38100">
            <a:solidFill>
              <a:srgbClr val="00B0F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>
            <a:off x="4772049" y="2392813"/>
            <a:ext cx="101341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3200" b="1" dirty="0">
                <a:solidFill>
                  <a:srgbClr val="00B0F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91</a:t>
            </a:r>
            <a:r>
              <a:rPr lang="zh-TW" altLang="en-US" sz="3200" b="1" dirty="0">
                <a:solidFill>
                  <a:srgbClr val="00B0F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41" name="Text Box 31">
            <a:extLst>
              <a:ext uri="{FF2B5EF4-FFF2-40B4-BE49-F238E27FC236}">
                <a16:creationId xmlns:a16="http://schemas.microsoft.com/office/drawing/2014/main" id="{85DCB563-E71E-47F6-83E9-AD432744F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5753" y="2732966"/>
            <a:ext cx="596637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以</a:t>
            </a:r>
          </a:p>
          <a:p>
            <a:pPr algn="ctr"/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斯</a:t>
            </a:r>
          </a:p>
          <a:p>
            <a:pPr algn="ctr"/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帖</a:t>
            </a:r>
          </a:p>
          <a:p>
            <a:pPr algn="ctr"/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为</a:t>
            </a:r>
          </a:p>
          <a:p>
            <a:pPr algn="ctr"/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后</a:t>
            </a:r>
            <a:endParaRPr lang="zh-TW" altLang="en-US" sz="32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7DC151-40B8-468B-A712-E3C080542742}"/>
              </a:ext>
            </a:extLst>
          </p:cNvPr>
          <p:cNvSpPr txBox="1"/>
          <p:nvPr/>
        </p:nvSpPr>
        <p:spPr>
          <a:xfrm>
            <a:off x="6049154" y="2146652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483</a:t>
            </a:r>
          </a:p>
        </p:txBody>
      </p:sp>
      <p:sp>
        <p:nvSpPr>
          <p:cNvPr id="42" name="Line 15">
            <a:extLst>
              <a:ext uri="{FF2B5EF4-FFF2-40B4-BE49-F238E27FC236}">
                <a16:creationId xmlns:a16="http://schemas.microsoft.com/office/drawing/2014/main" id="{C7E839C3-804D-44C8-A91B-912C1BAC445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15413" y="1717141"/>
            <a:ext cx="0" cy="5186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3200" b="1"/>
          </a:p>
        </p:txBody>
      </p:sp>
    </p:spTree>
    <p:extLst>
      <p:ext uri="{BB962C8B-B14F-4D97-AF65-F5344CB8AC3E}">
        <p14:creationId xmlns:p14="http://schemas.microsoft.com/office/powerpoint/2010/main" val="1120170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7780C96-A374-4E31-A581-A32F2DF34F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315743"/>
              </p:ext>
            </p:extLst>
          </p:nvPr>
        </p:nvGraphicFramePr>
        <p:xfrm>
          <a:off x="1" y="0"/>
          <a:ext cx="12191999" cy="685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9210">
                  <a:extLst>
                    <a:ext uri="{9D8B030D-6E8A-4147-A177-3AD203B41FA5}">
                      <a16:colId xmlns:a16="http://schemas.microsoft.com/office/drawing/2014/main" val="4047570929"/>
                    </a:ext>
                  </a:extLst>
                </a:gridCol>
                <a:gridCol w="961634">
                  <a:extLst>
                    <a:ext uri="{9D8B030D-6E8A-4147-A177-3AD203B41FA5}">
                      <a16:colId xmlns:a16="http://schemas.microsoft.com/office/drawing/2014/main" val="1443444667"/>
                    </a:ext>
                  </a:extLst>
                </a:gridCol>
                <a:gridCol w="961634">
                  <a:extLst>
                    <a:ext uri="{9D8B030D-6E8A-4147-A177-3AD203B41FA5}">
                      <a16:colId xmlns:a16="http://schemas.microsoft.com/office/drawing/2014/main" val="671034966"/>
                    </a:ext>
                  </a:extLst>
                </a:gridCol>
                <a:gridCol w="981513">
                  <a:extLst>
                    <a:ext uri="{9D8B030D-6E8A-4147-A177-3AD203B41FA5}">
                      <a16:colId xmlns:a16="http://schemas.microsoft.com/office/drawing/2014/main" val="1763038240"/>
                    </a:ext>
                  </a:extLst>
                </a:gridCol>
                <a:gridCol w="707499">
                  <a:extLst>
                    <a:ext uri="{9D8B030D-6E8A-4147-A177-3AD203B41FA5}">
                      <a16:colId xmlns:a16="http://schemas.microsoft.com/office/drawing/2014/main" val="3772301283"/>
                    </a:ext>
                  </a:extLst>
                </a:gridCol>
                <a:gridCol w="777765">
                  <a:extLst>
                    <a:ext uri="{9D8B030D-6E8A-4147-A177-3AD203B41FA5}">
                      <a16:colId xmlns:a16="http://schemas.microsoft.com/office/drawing/2014/main" val="2170250909"/>
                    </a:ext>
                  </a:extLst>
                </a:gridCol>
                <a:gridCol w="714704">
                  <a:extLst>
                    <a:ext uri="{9D8B030D-6E8A-4147-A177-3AD203B41FA5}">
                      <a16:colId xmlns:a16="http://schemas.microsoft.com/office/drawing/2014/main" val="3886994546"/>
                    </a:ext>
                  </a:extLst>
                </a:gridCol>
                <a:gridCol w="1040524">
                  <a:extLst>
                    <a:ext uri="{9D8B030D-6E8A-4147-A177-3AD203B41FA5}">
                      <a16:colId xmlns:a16="http://schemas.microsoft.com/office/drawing/2014/main" val="2616641842"/>
                    </a:ext>
                  </a:extLst>
                </a:gridCol>
                <a:gridCol w="1145627">
                  <a:extLst>
                    <a:ext uri="{9D8B030D-6E8A-4147-A177-3AD203B41FA5}">
                      <a16:colId xmlns:a16="http://schemas.microsoft.com/office/drawing/2014/main" val="2354987616"/>
                    </a:ext>
                  </a:extLst>
                </a:gridCol>
                <a:gridCol w="1061545">
                  <a:extLst>
                    <a:ext uri="{9D8B030D-6E8A-4147-A177-3AD203B41FA5}">
                      <a16:colId xmlns:a16="http://schemas.microsoft.com/office/drawing/2014/main" val="2042725226"/>
                    </a:ext>
                  </a:extLst>
                </a:gridCol>
                <a:gridCol w="945931">
                  <a:extLst>
                    <a:ext uri="{9D8B030D-6E8A-4147-A177-3AD203B41FA5}">
                      <a16:colId xmlns:a16="http://schemas.microsoft.com/office/drawing/2014/main" val="1061804339"/>
                    </a:ext>
                  </a:extLst>
                </a:gridCol>
                <a:gridCol w="966952">
                  <a:extLst>
                    <a:ext uri="{9D8B030D-6E8A-4147-A177-3AD203B41FA5}">
                      <a16:colId xmlns:a16="http://schemas.microsoft.com/office/drawing/2014/main" val="1676334092"/>
                    </a:ext>
                  </a:extLst>
                </a:gridCol>
                <a:gridCol w="923913">
                  <a:extLst>
                    <a:ext uri="{9D8B030D-6E8A-4147-A177-3AD203B41FA5}">
                      <a16:colId xmlns:a16="http://schemas.microsoft.com/office/drawing/2014/main" val="1155534560"/>
                    </a:ext>
                  </a:extLst>
                </a:gridCol>
                <a:gridCol w="53548">
                  <a:extLst>
                    <a:ext uri="{9D8B030D-6E8A-4147-A177-3AD203B41FA5}">
                      <a16:colId xmlns:a16="http://schemas.microsoft.com/office/drawing/2014/main" val="600709414"/>
                    </a:ext>
                  </a:extLst>
                </a:gridCol>
              </a:tblGrid>
              <a:tr h="625639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以斯帖的入宮</a:t>
                      </a:r>
                      <a:endParaRPr lang="en-US" sz="40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猶太人的危機</a:t>
                      </a:r>
                      <a:endParaRPr lang="en-US" sz="40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神奇妙的保守</a:t>
                      </a:r>
                      <a:endParaRPr lang="en-US" sz="40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927841"/>
                  </a:ext>
                </a:extLst>
              </a:tr>
              <a:tr h="583917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1-2</a:t>
                      </a:r>
                      <a:endParaRPr lang="en-US" sz="40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3-7</a:t>
                      </a:r>
                      <a:endParaRPr lang="en-US" sz="40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8-10</a:t>
                      </a:r>
                      <a:endParaRPr lang="en-US" sz="40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863883"/>
                  </a:ext>
                </a:extLst>
              </a:tr>
              <a:tr h="1121786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瓦實提的被廢</a:t>
                      </a:r>
                      <a:endParaRPr lang="en-US" sz="36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以斯帖的被選</a:t>
                      </a:r>
                      <a:endParaRPr lang="en-US" sz="36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哈曼的毒計</a:t>
                      </a:r>
                      <a:endParaRPr lang="en-US" sz="36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以斯帖的妙計</a:t>
                      </a:r>
                      <a:endParaRPr lang="en-US" sz="36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猶太人的報復</a:t>
                      </a:r>
                      <a:endParaRPr lang="en-US" sz="36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末底改的被升</a:t>
                      </a:r>
                      <a:endParaRPr lang="en-US" sz="36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12187749"/>
                  </a:ext>
                </a:extLst>
              </a:tr>
              <a:tr h="26894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皇帝的亂命</a:t>
                      </a:r>
                      <a:endParaRPr lang="en-US" sz="32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皇后的違命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被選的經過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被選的結果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哈曼的被升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哈曼的驕傲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哈曼的陰謀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末底改的哀哭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以斯帖的妙計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末底改代哈曼的位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猶太人向敵人報仇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在波斯人中得榮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在猶太人中得榮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60776395"/>
                  </a:ext>
                </a:extLst>
              </a:tr>
              <a:tr h="6694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1上</a:t>
                      </a:r>
                      <a:endParaRPr lang="en-US" sz="36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1下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2上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2下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3上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3中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3下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5-7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10上</a:t>
                      </a:r>
                      <a:endParaRPr lang="en-US" sz="36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10下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21950925"/>
                  </a:ext>
                </a:extLst>
              </a:tr>
              <a:tr h="583917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以斯帖的預備</a:t>
                      </a:r>
                      <a:endParaRPr lang="en-US" sz="40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以斯帖的機會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以斯帖的成功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517038"/>
                  </a:ext>
                </a:extLst>
              </a:tr>
              <a:tr h="583917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亞哈隨魯之筵席</a:t>
                      </a:r>
                      <a:endParaRPr lang="en-US" sz="40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以斯帖之筵席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普珥節之筵席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454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1341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21271335-76C7-40D0-B418-ED12F128D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248" y="1558927"/>
            <a:ext cx="11939752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39725" indent="-3397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旧约历史书的最后一卷。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被掳归回后的三卷历史书之一。</a:t>
            </a:r>
            <a:endParaRPr lang="en-US" altLang="zh-CN" sz="36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/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以斯拉记</a:t>
            </a:r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和</a:t>
            </a:r>
            <a:r>
              <a:rPr lang="zh-CN" altLang="en-US" sz="3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尼希米记</a:t>
            </a:r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叙述归回的犹太人事迹。</a:t>
            </a:r>
            <a:endParaRPr lang="en-US" altLang="zh-CN" sz="36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/>
            <a:r>
              <a:rPr lang="en-US" altLang="zh-CN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以斯帖记</a:t>
            </a:r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叙述留在巴比伦的犹太人事迹。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圣经中两卷以女子为书名的经卷之一。</a:t>
            </a:r>
            <a:endParaRPr lang="en-US" altLang="zh-CN" sz="36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/>
            <a:r>
              <a:rPr lang="en-US" altLang="zh-CN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路得记：</a:t>
            </a:r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一个外邦女子嫁到以色列，背景为犹大田园。</a:t>
            </a:r>
            <a:endParaRPr lang="en-US" altLang="zh-CN" sz="36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/>
            <a:r>
              <a:rPr lang="en-US" altLang="zh-CN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以斯帖记</a:t>
            </a:r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：一个以色列女子嫁到外邦，背景为波斯王宫。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6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叙述隐秘的神对其子民的隐秘保护。圣经中唯一没有提到神之名的经卷，</a:t>
            </a:r>
            <a:endParaRPr lang="zh-TW" altLang="en-US" sz="36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123" name="AutoShape 3" descr="Stationery">
            <a:extLst>
              <a:ext uri="{FF2B5EF4-FFF2-40B4-BE49-F238E27FC236}">
                <a16:creationId xmlns:a16="http://schemas.microsoft.com/office/drawing/2014/main" id="{9FCAC4B5-27D9-44BA-A0D2-0203012D5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152" y="81454"/>
            <a:ext cx="4603530" cy="1208690"/>
          </a:xfrm>
          <a:prstGeom prst="horizontalScroll">
            <a:avLst>
              <a:gd name="adj" fmla="val 125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30000"/>
              </a:lnSpc>
            </a:pPr>
            <a:r>
              <a:rPr lang="zh-TW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以斯帖记</a:t>
            </a:r>
            <a:endParaRPr lang="en-US" altLang="en-US" sz="6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E4075893-085B-47C8-930C-C6AF00663EE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41414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604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2">
            <a:extLst>
              <a:ext uri="{FF2B5EF4-FFF2-40B4-BE49-F238E27FC236}">
                <a16:creationId xmlns:a16="http://schemas.microsoft.com/office/drawing/2014/main" id="{5DBB25D2-964A-45E1-97B8-363BF290C9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62843" y="2763838"/>
            <a:ext cx="0" cy="6270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3ECE2D82-9EA3-41C8-8357-17B935DDA4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181" y="1957388"/>
            <a:ext cx="100540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5000"/>
              </a:spcAft>
            </a:pPr>
            <a:r>
              <a:rPr lang="zh-TW" altLang="en-US" sz="3200" b="1" dirty="0">
                <a:ea typeface="SimHei" panose="02010609060101010101" pitchFamily="49" charset="-122"/>
              </a:rPr>
              <a:t>古列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A9750A20-6BCF-49D0-AEE4-FDD5C1E92C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3070" y="1931415"/>
            <a:ext cx="223651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5000"/>
              </a:spcAft>
            </a:pPr>
            <a:r>
              <a:rPr lang="zh-CN" altLang="en-US" sz="3200" b="1" dirty="0">
                <a:ea typeface="SimHei" panose="02010609060101010101" pitchFamily="49" charset="-122"/>
              </a:rPr>
              <a:t>大利乌一世</a:t>
            </a:r>
            <a:endParaRPr lang="zh-TW" altLang="en-US" sz="3200" b="1" dirty="0">
              <a:ea typeface="SimHei" panose="02010609060101010101" pitchFamily="49" charset="-122"/>
            </a:endParaRP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A9AB41E6-63CB-4849-A623-D82A8A32D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862" y="1527176"/>
            <a:ext cx="1800493" cy="1018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5000"/>
              </a:spcAft>
            </a:pPr>
            <a:r>
              <a:rPr lang="zh-CN" altLang="en-US" sz="2800" dirty="0">
                <a:ea typeface="SimHei" panose="02010609060101010101" pitchFamily="49" charset="-122"/>
              </a:rPr>
              <a:t>薛西</a:t>
            </a:r>
          </a:p>
          <a:p>
            <a:pPr algn="ctr">
              <a:spcAft>
                <a:spcPct val="15000"/>
              </a:spcAft>
            </a:pPr>
            <a:r>
              <a:rPr lang="en-US" altLang="zh-CN" sz="2800" dirty="0">
                <a:ea typeface="SimHei" panose="02010609060101010101" pitchFamily="49" charset="-122"/>
              </a:rPr>
              <a:t>(</a:t>
            </a:r>
            <a:r>
              <a:rPr lang="zh-CN" altLang="en-US" sz="2800" dirty="0">
                <a:ea typeface="SimHei" panose="02010609060101010101" pitchFamily="49" charset="-122"/>
              </a:rPr>
              <a:t>亚哈随鲁</a:t>
            </a:r>
            <a:r>
              <a:rPr lang="en-US" altLang="zh-CN" dirty="0">
                <a:ea typeface="SimHei" panose="02010609060101010101" pitchFamily="49" charset="-122"/>
              </a:rPr>
              <a:t>)</a:t>
            </a:r>
            <a:endParaRPr lang="en-US" altLang="zh-TW" dirty="0">
              <a:ea typeface="SimHei" panose="02010609060101010101" pitchFamily="49" charset="-122"/>
            </a:endParaRPr>
          </a:p>
        </p:txBody>
      </p:sp>
      <p:sp>
        <p:nvSpPr>
          <p:cNvPr id="3078" name="Text Box 6">
            <a:extLst>
              <a:ext uri="{FF2B5EF4-FFF2-40B4-BE49-F238E27FC236}">
                <a16:creationId xmlns:a16="http://schemas.microsoft.com/office/drawing/2014/main" id="{E997E953-64CA-418E-9B8B-25E5A4F90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620" y="1931415"/>
            <a:ext cx="265649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5000"/>
              </a:spcAft>
            </a:pPr>
            <a:r>
              <a:rPr lang="zh-CN" altLang="en-US" sz="3200" b="1" dirty="0">
                <a:ea typeface="SimHei" panose="02010609060101010101" pitchFamily="49" charset="-122"/>
              </a:rPr>
              <a:t>亚达薛西一世</a:t>
            </a:r>
            <a:endParaRPr lang="zh-TW" altLang="en-US" sz="3200" b="1" dirty="0">
              <a:ea typeface="SimHei" panose="02010609060101010101" pitchFamily="49" charset="-122"/>
            </a:endParaRP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8BFD803C-22D3-41A6-93EE-C26AA969CC63}"/>
              </a:ext>
            </a:extLst>
          </p:cNvPr>
          <p:cNvGrpSpPr>
            <a:grpSpLocks/>
          </p:cNvGrpSpPr>
          <p:nvPr/>
        </p:nvGrpSpPr>
        <p:grpSpPr bwMode="auto">
          <a:xfrm>
            <a:off x="123529" y="2459039"/>
            <a:ext cx="11773195" cy="868363"/>
            <a:chOff x="335" y="960"/>
            <a:chExt cx="4925" cy="547"/>
          </a:xfrm>
        </p:grpSpPr>
        <p:pic>
          <p:nvPicPr>
            <p:cNvPr id="3080" name="Picture 8" descr="persian1">
              <a:extLst>
                <a:ext uri="{FF2B5EF4-FFF2-40B4-BE49-F238E27FC236}">
                  <a16:creationId xmlns:a16="http://schemas.microsoft.com/office/drawing/2014/main" id="{D4DEFA4D-6E04-46F6-AD9D-79A4CD95CC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" y="960"/>
              <a:ext cx="4760" cy="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81" name="Text Box 9">
              <a:extLst>
                <a:ext uri="{FF2B5EF4-FFF2-40B4-BE49-F238E27FC236}">
                  <a16:creationId xmlns:a16="http://schemas.microsoft.com/office/drawing/2014/main" id="{EE0636D7-9B3B-485F-923B-B51FAE4D71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" y="1139"/>
              <a:ext cx="339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3200" b="1">
                  <a:ea typeface="SimHei" panose="02010609060101010101" pitchFamily="49" charset="-122"/>
                </a:rPr>
                <a:t>550</a:t>
              </a:r>
            </a:p>
          </p:txBody>
        </p:sp>
        <p:sp>
          <p:nvSpPr>
            <p:cNvPr id="3082" name="Text Box 10">
              <a:extLst>
                <a:ext uri="{FF2B5EF4-FFF2-40B4-BE49-F238E27FC236}">
                  <a16:creationId xmlns:a16="http://schemas.microsoft.com/office/drawing/2014/main" id="{7018828F-C884-4A03-943F-CA66F6F02C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7" y="1139"/>
              <a:ext cx="339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3200" b="1">
                  <a:ea typeface="SimHei" panose="02010609060101010101" pitchFamily="49" charset="-122"/>
                </a:rPr>
                <a:t>530</a:t>
              </a:r>
            </a:p>
          </p:txBody>
        </p:sp>
        <p:sp>
          <p:nvSpPr>
            <p:cNvPr id="3083" name="Text Box 11">
              <a:extLst>
                <a:ext uri="{FF2B5EF4-FFF2-40B4-BE49-F238E27FC236}">
                  <a16:creationId xmlns:a16="http://schemas.microsoft.com/office/drawing/2014/main" id="{79D12A01-DEB3-4B46-9B6A-3C069527BC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0" y="1139"/>
              <a:ext cx="339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3200" b="1">
                  <a:ea typeface="SimHei" panose="02010609060101010101" pitchFamily="49" charset="-122"/>
                </a:rPr>
                <a:t>521</a:t>
              </a:r>
            </a:p>
          </p:txBody>
        </p:sp>
        <p:sp>
          <p:nvSpPr>
            <p:cNvPr id="3084" name="Text Box 12">
              <a:extLst>
                <a:ext uri="{FF2B5EF4-FFF2-40B4-BE49-F238E27FC236}">
                  <a16:creationId xmlns:a16="http://schemas.microsoft.com/office/drawing/2014/main" id="{0B1119B9-A116-4534-8355-7352E13F57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1" y="1139"/>
              <a:ext cx="339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3200" b="1">
                  <a:ea typeface="SimHei" panose="02010609060101010101" pitchFamily="49" charset="-122"/>
                </a:rPr>
                <a:t>486</a:t>
              </a:r>
            </a:p>
          </p:txBody>
        </p:sp>
        <p:sp>
          <p:nvSpPr>
            <p:cNvPr id="3085" name="Text Box 13">
              <a:extLst>
                <a:ext uri="{FF2B5EF4-FFF2-40B4-BE49-F238E27FC236}">
                  <a16:creationId xmlns:a16="http://schemas.microsoft.com/office/drawing/2014/main" id="{B7D3FC5C-5011-44B8-B091-2B14B955CA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3" y="1139"/>
              <a:ext cx="339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3200" b="1">
                  <a:ea typeface="SimHei" panose="02010609060101010101" pitchFamily="49" charset="-122"/>
                </a:rPr>
                <a:t>464</a:t>
              </a:r>
            </a:p>
          </p:txBody>
        </p:sp>
        <p:sp>
          <p:nvSpPr>
            <p:cNvPr id="3086" name="Text Box 14">
              <a:extLst>
                <a:ext uri="{FF2B5EF4-FFF2-40B4-BE49-F238E27FC236}">
                  <a16:creationId xmlns:a16="http://schemas.microsoft.com/office/drawing/2014/main" id="{3B9680B3-5FBD-4680-A49A-98D417B0C6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1" y="1139"/>
              <a:ext cx="339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3200" b="1">
                  <a:ea typeface="SimHei" panose="02010609060101010101" pitchFamily="49" charset="-122"/>
                </a:rPr>
                <a:t>423</a:t>
              </a:r>
            </a:p>
          </p:txBody>
        </p:sp>
      </p:grpSp>
      <p:sp>
        <p:nvSpPr>
          <p:cNvPr id="3087" name="Line 15">
            <a:extLst>
              <a:ext uri="{FF2B5EF4-FFF2-40B4-BE49-F238E27FC236}">
                <a16:creationId xmlns:a16="http://schemas.microsoft.com/office/drawing/2014/main" id="{74484C0E-ED46-4C6C-B3C5-73E17B5FE90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73438" y="2763838"/>
            <a:ext cx="0" cy="6270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8" name="Text Box 16">
            <a:extLst>
              <a:ext uri="{FF2B5EF4-FFF2-40B4-BE49-F238E27FC236}">
                <a16:creationId xmlns:a16="http://schemas.microsoft.com/office/drawing/2014/main" id="{B94CFE76-D991-41A5-AB27-BE9FD2908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9727" y="3295433"/>
            <a:ext cx="7328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dirty="0">
                <a:solidFill>
                  <a:srgbClr val="FF0000"/>
                </a:solidFill>
                <a:ea typeface="SimHei" panose="02010609060101010101" pitchFamily="49" charset="-122"/>
              </a:rPr>
              <a:t>536</a:t>
            </a:r>
          </a:p>
        </p:txBody>
      </p:sp>
      <p:sp>
        <p:nvSpPr>
          <p:cNvPr id="3089" name="Line 17">
            <a:extLst>
              <a:ext uri="{FF2B5EF4-FFF2-40B4-BE49-F238E27FC236}">
                <a16:creationId xmlns:a16="http://schemas.microsoft.com/office/drawing/2014/main" id="{7D140234-A118-45B1-80B1-03393922A9E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73438" y="2465389"/>
            <a:ext cx="0" cy="269875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0" name="Text Box 18">
            <a:extLst>
              <a:ext uri="{FF2B5EF4-FFF2-40B4-BE49-F238E27FC236}">
                <a16:creationId xmlns:a16="http://schemas.microsoft.com/office/drawing/2014/main" id="{E5710AB0-F025-4C63-840E-8581F2D26A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3789" y="3303834"/>
            <a:ext cx="7328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dirty="0">
                <a:solidFill>
                  <a:srgbClr val="FF0000"/>
                </a:solidFill>
                <a:ea typeface="SimHei" panose="02010609060101010101" pitchFamily="49" charset="-122"/>
              </a:rPr>
              <a:t>520</a:t>
            </a:r>
          </a:p>
        </p:txBody>
      </p:sp>
      <p:sp>
        <p:nvSpPr>
          <p:cNvPr id="3091" name="Line 19">
            <a:extLst>
              <a:ext uri="{FF2B5EF4-FFF2-40B4-BE49-F238E27FC236}">
                <a16:creationId xmlns:a16="http://schemas.microsoft.com/office/drawing/2014/main" id="{8BC7CA64-ED92-4301-B282-1109B4ECB2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94708" y="2763838"/>
            <a:ext cx="0" cy="6270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2" name="Text Box 20">
            <a:extLst>
              <a:ext uri="{FF2B5EF4-FFF2-40B4-BE49-F238E27FC236}">
                <a16:creationId xmlns:a16="http://schemas.microsoft.com/office/drawing/2014/main" id="{490F8D3D-1B4A-40F5-B156-2BE61D526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674" y="3302251"/>
            <a:ext cx="73289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dirty="0">
                <a:solidFill>
                  <a:srgbClr val="FF0000"/>
                </a:solidFill>
                <a:ea typeface="SimHei" panose="02010609060101010101" pitchFamily="49" charset="-122"/>
              </a:rPr>
              <a:t>516</a:t>
            </a:r>
          </a:p>
        </p:txBody>
      </p:sp>
      <p:sp>
        <p:nvSpPr>
          <p:cNvPr id="3095" name="Line 23">
            <a:extLst>
              <a:ext uri="{FF2B5EF4-FFF2-40B4-BE49-F238E27FC236}">
                <a16:creationId xmlns:a16="http://schemas.microsoft.com/office/drawing/2014/main" id="{4B1432A5-9389-4543-8FBA-D43E4EC7B6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75830" y="2735264"/>
            <a:ext cx="0" cy="6270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6" name="Text Box 24">
            <a:extLst>
              <a:ext uri="{FF2B5EF4-FFF2-40B4-BE49-F238E27FC236}">
                <a16:creationId xmlns:a16="http://schemas.microsoft.com/office/drawing/2014/main" id="{38A9AC84-F2BE-4DD2-B844-0046D71BC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1237" y="3302251"/>
            <a:ext cx="7328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dirty="0">
                <a:solidFill>
                  <a:srgbClr val="FF0000"/>
                </a:solidFill>
                <a:ea typeface="SimHei" panose="02010609060101010101" pitchFamily="49" charset="-122"/>
              </a:rPr>
              <a:t>458</a:t>
            </a:r>
          </a:p>
        </p:txBody>
      </p:sp>
      <p:sp>
        <p:nvSpPr>
          <p:cNvPr id="3097" name="Line 25">
            <a:extLst>
              <a:ext uri="{FF2B5EF4-FFF2-40B4-BE49-F238E27FC236}">
                <a16:creationId xmlns:a16="http://schemas.microsoft.com/office/drawing/2014/main" id="{AFC7DC26-0E4D-4453-B12C-A32CA27536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20100" y="2763838"/>
            <a:ext cx="0" cy="6270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8" name="Text Box 26">
            <a:extLst>
              <a:ext uri="{FF2B5EF4-FFF2-40B4-BE49-F238E27FC236}">
                <a16:creationId xmlns:a16="http://schemas.microsoft.com/office/drawing/2014/main" id="{C15930E2-3591-4E9B-AD6E-C1365CE7D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7037" y="3295433"/>
            <a:ext cx="7328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dirty="0">
                <a:solidFill>
                  <a:srgbClr val="FF0000"/>
                </a:solidFill>
                <a:ea typeface="SimHei" panose="02010609060101010101" pitchFamily="49" charset="-122"/>
              </a:rPr>
              <a:t>445</a:t>
            </a:r>
          </a:p>
        </p:txBody>
      </p:sp>
      <p:sp>
        <p:nvSpPr>
          <p:cNvPr id="3099" name="Line 27">
            <a:extLst>
              <a:ext uri="{FF2B5EF4-FFF2-40B4-BE49-F238E27FC236}">
                <a16:creationId xmlns:a16="http://schemas.microsoft.com/office/drawing/2014/main" id="{59D3AF18-FB94-43C5-AE2A-154B44DBF05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05900" y="2763838"/>
            <a:ext cx="0" cy="6270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0" name="Text Box 28">
            <a:extLst>
              <a:ext uri="{FF2B5EF4-FFF2-40B4-BE49-F238E27FC236}">
                <a16:creationId xmlns:a16="http://schemas.microsoft.com/office/drawing/2014/main" id="{15528FA1-6CDE-4FFE-B27E-DB904DBC0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9389" y="3282186"/>
            <a:ext cx="7328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dirty="0">
                <a:solidFill>
                  <a:srgbClr val="FF0000"/>
                </a:solidFill>
                <a:ea typeface="SimHei" panose="02010609060101010101" pitchFamily="49" charset="-122"/>
              </a:rPr>
              <a:t>433</a:t>
            </a:r>
          </a:p>
        </p:txBody>
      </p:sp>
      <p:sp>
        <p:nvSpPr>
          <p:cNvPr id="3101" name="Text Box 29">
            <a:extLst>
              <a:ext uri="{FF2B5EF4-FFF2-40B4-BE49-F238E27FC236}">
                <a16:creationId xmlns:a16="http://schemas.microsoft.com/office/drawing/2014/main" id="{F2987A84-E02E-48E4-A973-F3E033E1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4023" y="3611565"/>
            <a:ext cx="492443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dirty="0">
                <a:ea typeface="SimHei" panose="02010609060101010101" pitchFamily="49" charset="-122"/>
              </a:rPr>
              <a:t>所</a:t>
            </a:r>
          </a:p>
          <a:p>
            <a:r>
              <a:rPr lang="zh-CN" altLang="en-US" sz="2400" dirty="0">
                <a:ea typeface="SimHei" panose="02010609060101010101" pitchFamily="49" charset="-122"/>
              </a:rPr>
              <a:t>罗</a:t>
            </a:r>
          </a:p>
          <a:p>
            <a:r>
              <a:rPr lang="zh-CN" altLang="en-US" sz="2400" dirty="0">
                <a:ea typeface="SimHei" panose="02010609060101010101" pitchFamily="49" charset="-122"/>
              </a:rPr>
              <a:t>巴</a:t>
            </a:r>
          </a:p>
          <a:p>
            <a:r>
              <a:rPr lang="zh-CN" altLang="en-US" sz="2400" dirty="0">
                <a:ea typeface="SimHei" panose="02010609060101010101" pitchFamily="49" charset="-122"/>
              </a:rPr>
              <a:t>伯</a:t>
            </a:r>
          </a:p>
          <a:p>
            <a:r>
              <a:rPr lang="zh-CN" altLang="en-US" sz="2400" dirty="0">
                <a:ea typeface="SimHei" panose="02010609060101010101" pitchFamily="49" charset="-122"/>
              </a:rPr>
              <a:t>率</a:t>
            </a:r>
          </a:p>
          <a:p>
            <a:r>
              <a:rPr lang="zh-CN" altLang="en-US" sz="2400" dirty="0">
                <a:ea typeface="SimHei" panose="02010609060101010101" pitchFamily="49" charset="-122"/>
              </a:rPr>
              <a:t>众</a:t>
            </a:r>
          </a:p>
          <a:p>
            <a:r>
              <a:rPr lang="zh-CN" altLang="en-US" sz="2400" dirty="0">
                <a:ea typeface="SimHei" panose="02010609060101010101" pitchFamily="49" charset="-122"/>
              </a:rPr>
              <a:t>归</a:t>
            </a:r>
          </a:p>
          <a:p>
            <a:r>
              <a:rPr lang="zh-CN" altLang="en-US" sz="2400" dirty="0">
                <a:ea typeface="SimHei" panose="02010609060101010101" pitchFamily="49" charset="-122"/>
              </a:rPr>
              <a:t>回</a:t>
            </a:r>
            <a:endParaRPr lang="zh-TW" altLang="en-US" sz="2400" dirty="0">
              <a:ea typeface="SimHei" panose="02010609060101010101" pitchFamily="49" charset="-122"/>
            </a:endParaRPr>
          </a:p>
        </p:txBody>
      </p:sp>
      <p:sp>
        <p:nvSpPr>
          <p:cNvPr id="3102" name="Text Box 30">
            <a:extLst>
              <a:ext uri="{FF2B5EF4-FFF2-40B4-BE49-F238E27FC236}">
                <a16:creationId xmlns:a16="http://schemas.microsoft.com/office/drawing/2014/main" id="{73EAB1BB-FF36-4478-BAE9-E8257F80D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51" y="3805406"/>
            <a:ext cx="543739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dirty="0">
                <a:ea typeface="SimHei" panose="02010609060101010101" pitchFamily="49" charset="-122"/>
              </a:rPr>
              <a:t>立</a:t>
            </a:r>
          </a:p>
          <a:p>
            <a:r>
              <a:rPr lang="zh-TW" altLang="en-US" sz="2800" dirty="0">
                <a:ea typeface="SimHei" panose="02010609060101010101" pitchFamily="49" charset="-122"/>
              </a:rPr>
              <a:t>圣</a:t>
            </a:r>
          </a:p>
          <a:p>
            <a:r>
              <a:rPr lang="zh-TW" altLang="en-US" sz="2800" dirty="0">
                <a:ea typeface="SimHei" panose="02010609060101010101" pitchFamily="49" charset="-122"/>
              </a:rPr>
              <a:t>殿</a:t>
            </a:r>
          </a:p>
          <a:p>
            <a:r>
              <a:rPr lang="zh-TW" altLang="en-US" sz="2800" dirty="0">
                <a:ea typeface="SimHei" panose="02010609060101010101" pitchFamily="49" charset="-122"/>
              </a:rPr>
              <a:t>根</a:t>
            </a:r>
          </a:p>
          <a:p>
            <a:r>
              <a:rPr lang="zh-TW" altLang="en-US" sz="2800" dirty="0">
                <a:ea typeface="SimHei" panose="02010609060101010101" pitchFamily="49" charset="-122"/>
              </a:rPr>
              <a:t>基</a:t>
            </a:r>
          </a:p>
        </p:txBody>
      </p:sp>
      <p:sp>
        <p:nvSpPr>
          <p:cNvPr id="3103" name="Text Box 31">
            <a:extLst>
              <a:ext uri="{FF2B5EF4-FFF2-40B4-BE49-F238E27FC236}">
                <a16:creationId xmlns:a16="http://schemas.microsoft.com/office/drawing/2014/main" id="{071E07F8-7509-4C33-92E7-F845DAC95F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9699" y="3654425"/>
            <a:ext cx="54373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dirty="0">
                <a:ea typeface="SimHei" panose="02010609060101010101" pitchFamily="49" charset="-122"/>
              </a:rPr>
              <a:t>复</a:t>
            </a:r>
          </a:p>
          <a:p>
            <a:r>
              <a:rPr lang="zh-TW" altLang="en-US" sz="2800" dirty="0">
                <a:ea typeface="SimHei" panose="02010609060101010101" pitchFamily="49" charset="-122"/>
              </a:rPr>
              <a:t>工</a:t>
            </a:r>
          </a:p>
        </p:txBody>
      </p:sp>
      <p:sp>
        <p:nvSpPr>
          <p:cNvPr id="3104" name="Text Box 32">
            <a:extLst>
              <a:ext uri="{FF2B5EF4-FFF2-40B4-BE49-F238E27FC236}">
                <a16:creationId xmlns:a16="http://schemas.microsoft.com/office/drawing/2014/main" id="{16A3C015-82EB-44D8-ABE0-4D91D75EF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2288" y="3654426"/>
            <a:ext cx="543739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dirty="0">
                <a:ea typeface="SimHei" panose="02010609060101010101" pitchFamily="49" charset="-122"/>
              </a:rPr>
              <a:t>圣</a:t>
            </a:r>
          </a:p>
          <a:p>
            <a:r>
              <a:rPr lang="zh-TW" altLang="en-US" sz="2800" dirty="0">
                <a:ea typeface="SimHei" panose="02010609060101010101" pitchFamily="49" charset="-122"/>
              </a:rPr>
              <a:t>殿</a:t>
            </a:r>
          </a:p>
          <a:p>
            <a:r>
              <a:rPr lang="zh-TW" altLang="en-US" sz="2800" dirty="0">
                <a:ea typeface="SimHei" panose="02010609060101010101" pitchFamily="49" charset="-122"/>
              </a:rPr>
              <a:t>完</a:t>
            </a:r>
          </a:p>
          <a:p>
            <a:r>
              <a:rPr lang="zh-TW" altLang="en-US" sz="2800" dirty="0">
                <a:ea typeface="SimHei" panose="02010609060101010101" pitchFamily="49" charset="-122"/>
              </a:rPr>
              <a:t>工</a:t>
            </a:r>
          </a:p>
        </p:txBody>
      </p:sp>
      <p:sp>
        <p:nvSpPr>
          <p:cNvPr id="3106" name="Text Box 34">
            <a:extLst>
              <a:ext uri="{FF2B5EF4-FFF2-40B4-BE49-F238E27FC236}">
                <a16:creationId xmlns:a16="http://schemas.microsoft.com/office/drawing/2014/main" id="{8A3D20CE-ECBD-49B5-AF5D-028EDC7634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8535" y="3626537"/>
            <a:ext cx="543739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dirty="0">
                <a:ea typeface="SimHei" panose="02010609060101010101" pitchFamily="49" charset="-122"/>
              </a:rPr>
              <a:t>以</a:t>
            </a:r>
          </a:p>
          <a:p>
            <a:r>
              <a:rPr lang="zh-CN" altLang="en-US" sz="2800" dirty="0">
                <a:ea typeface="SimHei" panose="02010609060101010101" pitchFamily="49" charset="-122"/>
              </a:rPr>
              <a:t>斯</a:t>
            </a:r>
          </a:p>
          <a:p>
            <a:r>
              <a:rPr lang="zh-CN" altLang="en-US" sz="2800" dirty="0">
                <a:ea typeface="SimHei" panose="02010609060101010101" pitchFamily="49" charset="-122"/>
              </a:rPr>
              <a:t>拉</a:t>
            </a:r>
          </a:p>
          <a:p>
            <a:r>
              <a:rPr lang="zh-CN" altLang="en-US" sz="2800" dirty="0">
                <a:ea typeface="SimHei" panose="02010609060101010101" pitchFamily="49" charset="-122"/>
              </a:rPr>
              <a:t>率</a:t>
            </a:r>
          </a:p>
          <a:p>
            <a:r>
              <a:rPr lang="zh-CN" altLang="en-US" sz="2800" dirty="0">
                <a:ea typeface="SimHei" panose="02010609060101010101" pitchFamily="49" charset="-122"/>
              </a:rPr>
              <a:t>众</a:t>
            </a:r>
          </a:p>
          <a:p>
            <a:r>
              <a:rPr lang="zh-CN" altLang="en-US" sz="2800" dirty="0">
                <a:ea typeface="SimHei" panose="02010609060101010101" pitchFamily="49" charset="-122"/>
              </a:rPr>
              <a:t>归</a:t>
            </a:r>
          </a:p>
          <a:p>
            <a:r>
              <a:rPr lang="zh-CN" altLang="en-US" sz="2800" dirty="0">
                <a:ea typeface="SimHei" panose="02010609060101010101" pitchFamily="49" charset="-122"/>
              </a:rPr>
              <a:t>回</a:t>
            </a:r>
            <a:endParaRPr lang="zh-TW" altLang="en-US" sz="2800" dirty="0">
              <a:ea typeface="SimHei" panose="02010609060101010101" pitchFamily="49" charset="-122"/>
            </a:endParaRPr>
          </a:p>
        </p:txBody>
      </p:sp>
      <p:sp>
        <p:nvSpPr>
          <p:cNvPr id="3107" name="Text Box 35">
            <a:extLst>
              <a:ext uri="{FF2B5EF4-FFF2-40B4-BE49-F238E27FC236}">
                <a16:creationId xmlns:a16="http://schemas.microsoft.com/office/drawing/2014/main" id="{45F41A3E-238F-4F97-8647-58049804B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0" y="3654425"/>
            <a:ext cx="543739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dirty="0">
                <a:ea typeface="SimHei" panose="02010609060101010101" pitchFamily="49" charset="-122"/>
              </a:rPr>
              <a:t>尼</a:t>
            </a:r>
          </a:p>
          <a:p>
            <a:r>
              <a:rPr lang="zh-CN" altLang="en-US" sz="2800" dirty="0">
                <a:ea typeface="SimHei" panose="02010609060101010101" pitchFamily="49" charset="-122"/>
              </a:rPr>
              <a:t>希</a:t>
            </a:r>
          </a:p>
          <a:p>
            <a:r>
              <a:rPr lang="zh-CN" altLang="en-US" sz="2800" dirty="0">
                <a:ea typeface="SimHei" panose="02010609060101010101" pitchFamily="49" charset="-122"/>
              </a:rPr>
              <a:t>米</a:t>
            </a:r>
          </a:p>
          <a:p>
            <a:r>
              <a:rPr lang="zh-CN" altLang="en-US" sz="2800" dirty="0">
                <a:ea typeface="SimHei" panose="02010609060101010101" pitchFamily="49" charset="-122"/>
              </a:rPr>
              <a:t>重</a:t>
            </a:r>
          </a:p>
          <a:p>
            <a:r>
              <a:rPr lang="zh-CN" altLang="en-US" sz="2800" dirty="0">
                <a:ea typeface="SimHei" panose="02010609060101010101" pitchFamily="49" charset="-122"/>
              </a:rPr>
              <a:t>建</a:t>
            </a:r>
          </a:p>
          <a:p>
            <a:r>
              <a:rPr lang="zh-CN" altLang="en-US" sz="2800" dirty="0">
                <a:ea typeface="SimHei" panose="02010609060101010101" pitchFamily="49" charset="-122"/>
              </a:rPr>
              <a:t>城</a:t>
            </a:r>
          </a:p>
          <a:p>
            <a:r>
              <a:rPr lang="zh-CN" altLang="en-US" sz="2800" dirty="0">
                <a:ea typeface="SimHei" panose="02010609060101010101" pitchFamily="49" charset="-122"/>
              </a:rPr>
              <a:t>墙</a:t>
            </a:r>
            <a:endParaRPr lang="zh-TW" altLang="en-US" sz="2800" dirty="0">
              <a:ea typeface="SimHei" panose="02010609060101010101" pitchFamily="49" charset="-122"/>
            </a:endParaRPr>
          </a:p>
        </p:txBody>
      </p:sp>
      <p:sp>
        <p:nvSpPr>
          <p:cNvPr id="3108" name="Text Box 36">
            <a:extLst>
              <a:ext uri="{FF2B5EF4-FFF2-40B4-BE49-F238E27FC236}">
                <a16:creationId xmlns:a16="http://schemas.microsoft.com/office/drawing/2014/main" id="{9B178BFF-C55D-4053-9BDE-F5C0FDA75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0000" y="3654425"/>
            <a:ext cx="543739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dirty="0">
                <a:ea typeface="SimHei" panose="02010609060101010101" pitchFamily="49" charset="-122"/>
              </a:rPr>
              <a:t>尼</a:t>
            </a:r>
          </a:p>
          <a:p>
            <a:r>
              <a:rPr lang="zh-CN" altLang="en-US" sz="2800" dirty="0">
                <a:ea typeface="SimHei" panose="02010609060101010101" pitchFamily="49" charset="-122"/>
              </a:rPr>
              <a:t>希</a:t>
            </a:r>
          </a:p>
          <a:p>
            <a:r>
              <a:rPr lang="zh-CN" altLang="en-US" sz="2800" dirty="0">
                <a:ea typeface="SimHei" panose="02010609060101010101" pitchFamily="49" charset="-122"/>
              </a:rPr>
              <a:t>米</a:t>
            </a:r>
          </a:p>
          <a:p>
            <a:r>
              <a:rPr lang="zh-CN" altLang="en-US" sz="2800" dirty="0">
                <a:ea typeface="SimHei" panose="02010609060101010101" pitchFamily="49" charset="-122"/>
              </a:rPr>
              <a:t>返</a:t>
            </a:r>
          </a:p>
          <a:p>
            <a:r>
              <a:rPr lang="zh-CN" altLang="en-US" sz="2800" dirty="0">
                <a:ea typeface="SimHei" panose="02010609060101010101" pitchFamily="49" charset="-122"/>
              </a:rPr>
              <a:t>巴</a:t>
            </a:r>
          </a:p>
          <a:p>
            <a:r>
              <a:rPr lang="zh-CN" altLang="en-US" sz="2800" dirty="0">
                <a:ea typeface="SimHei" panose="02010609060101010101" pitchFamily="49" charset="-122"/>
              </a:rPr>
              <a:t>比</a:t>
            </a:r>
          </a:p>
          <a:p>
            <a:r>
              <a:rPr lang="zh-CN" altLang="en-US" sz="2800" dirty="0">
                <a:ea typeface="SimHei" panose="02010609060101010101" pitchFamily="49" charset="-122"/>
              </a:rPr>
              <a:t>伦</a:t>
            </a:r>
            <a:endParaRPr lang="zh-TW" altLang="en-US" sz="2800" dirty="0">
              <a:ea typeface="SimHei" panose="02010609060101010101" pitchFamily="49" charset="-122"/>
            </a:endParaRPr>
          </a:p>
        </p:txBody>
      </p:sp>
      <p:sp>
        <p:nvSpPr>
          <p:cNvPr id="3109" name="Text Box 37">
            <a:extLst>
              <a:ext uri="{FF2B5EF4-FFF2-40B4-BE49-F238E27FC236}">
                <a16:creationId xmlns:a16="http://schemas.microsoft.com/office/drawing/2014/main" id="{4FFDAA01-E196-4C67-BBCE-C39571DBD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674" y="3077369"/>
            <a:ext cx="63350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3200" b="1" dirty="0">
                <a:ea typeface="SimHei" panose="02010609060101010101" pitchFamily="49" charset="-122"/>
              </a:rPr>
              <a:t>BC</a:t>
            </a:r>
          </a:p>
        </p:txBody>
      </p:sp>
      <p:sp>
        <p:nvSpPr>
          <p:cNvPr id="3114" name="Text Box 42">
            <a:extLst>
              <a:ext uri="{FF2B5EF4-FFF2-40B4-BE49-F238E27FC236}">
                <a16:creationId xmlns:a16="http://schemas.microsoft.com/office/drawing/2014/main" id="{66577F3E-7F3C-472D-B60F-14AD8BBE67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366" y="132561"/>
            <a:ext cx="2662365" cy="1015663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波斯王</a:t>
            </a:r>
          </a:p>
        </p:txBody>
      </p:sp>
      <p:sp>
        <p:nvSpPr>
          <p:cNvPr id="3115" name="Line 43">
            <a:extLst>
              <a:ext uri="{FF2B5EF4-FFF2-40B4-BE49-F238E27FC236}">
                <a16:creationId xmlns:a16="http://schemas.microsoft.com/office/drawing/2014/main" id="{769A5257-6358-43F6-9829-7267081D48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27813" y="2763838"/>
            <a:ext cx="0" cy="6270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6" name="Text Box 44">
            <a:extLst>
              <a:ext uri="{FF2B5EF4-FFF2-40B4-BE49-F238E27FC236}">
                <a16:creationId xmlns:a16="http://schemas.microsoft.com/office/drawing/2014/main" id="{49228FF3-4258-431F-8751-5BA2C0E13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7266" y="3296875"/>
            <a:ext cx="6511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0000"/>
                </a:solidFill>
                <a:ea typeface="SimHei" panose="02010609060101010101" pitchFamily="49" charset="-122"/>
              </a:rPr>
              <a:t>479</a:t>
            </a:r>
            <a:endParaRPr lang="en-US" altLang="zh-TW" sz="2400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17" name="Text Box 45">
            <a:extLst>
              <a:ext uri="{FF2B5EF4-FFF2-40B4-BE49-F238E27FC236}">
                <a16:creationId xmlns:a16="http://schemas.microsoft.com/office/drawing/2014/main" id="{9432B62D-C3FB-4337-9A80-8C9DF3F6F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5562" y="3669398"/>
            <a:ext cx="49244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dirty="0">
                <a:ea typeface="SimHei" panose="02010609060101010101" pitchFamily="49" charset="-122"/>
              </a:rPr>
              <a:t>以</a:t>
            </a:r>
          </a:p>
          <a:p>
            <a:r>
              <a:rPr lang="zh-CN" altLang="en-US" sz="2400" dirty="0">
                <a:ea typeface="SimHei" panose="02010609060101010101" pitchFamily="49" charset="-122"/>
              </a:rPr>
              <a:t>斯</a:t>
            </a:r>
          </a:p>
          <a:p>
            <a:r>
              <a:rPr lang="zh-CN" altLang="en-US" sz="2400" dirty="0">
                <a:ea typeface="SimHei" panose="02010609060101010101" pitchFamily="49" charset="-122"/>
              </a:rPr>
              <a:t>帖</a:t>
            </a:r>
          </a:p>
          <a:p>
            <a:r>
              <a:rPr lang="zh-CN" altLang="en-US" sz="2400" dirty="0">
                <a:ea typeface="SimHei" panose="02010609060101010101" pitchFamily="49" charset="-122"/>
              </a:rPr>
              <a:t>为</a:t>
            </a:r>
          </a:p>
          <a:p>
            <a:r>
              <a:rPr lang="zh-CN" altLang="en-US" sz="2400" dirty="0">
                <a:ea typeface="SimHei" panose="02010609060101010101" pitchFamily="49" charset="-122"/>
              </a:rPr>
              <a:t>后</a:t>
            </a:r>
            <a:endParaRPr lang="zh-TW" altLang="en-US" sz="2400" dirty="0">
              <a:ea typeface="SimHei" panose="02010609060101010101" pitchFamily="49" charset="-122"/>
            </a:endParaRPr>
          </a:p>
        </p:txBody>
      </p:sp>
      <p:sp>
        <p:nvSpPr>
          <p:cNvPr id="3118" name="Line 46">
            <a:extLst>
              <a:ext uri="{FF2B5EF4-FFF2-40B4-BE49-F238E27FC236}">
                <a16:creationId xmlns:a16="http://schemas.microsoft.com/office/drawing/2014/main" id="{10D1E753-43E6-4D5E-AF1D-5F3175CB74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42063" y="2765426"/>
            <a:ext cx="0" cy="6270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9" name="Text Box 47">
            <a:extLst>
              <a:ext uri="{FF2B5EF4-FFF2-40B4-BE49-F238E27FC236}">
                <a16:creationId xmlns:a16="http://schemas.microsoft.com/office/drawing/2014/main" id="{CF41C6E9-41B0-48FD-B13D-5EEAFBAEB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8003" y="3294599"/>
            <a:ext cx="65113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0000"/>
                </a:solidFill>
                <a:ea typeface="SimHei" panose="02010609060101010101" pitchFamily="49" charset="-122"/>
              </a:rPr>
              <a:t>483</a:t>
            </a:r>
            <a:endParaRPr lang="en-US" altLang="zh-TW" sz="2400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20" name="Text Box 48">
            <a:extLst>
              <a:ext uri="{FF2B5EF4-FFF2-40B4-BE49-F238E27FC236}">
                <a16:creationId xmlns:a16="http://schemas.microsoft.com/office/drawing/2014/main" id="{BD8028C3-B3D1-4288-8AAC-41D547AEF6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0595" y="3626537"/>
            <a:ext cx="49244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dirty="0">
                <a:ea typeface="SimHei" panose="02010609060101010101" pitchFamily="49" charset="-122"/>
              </a:rPr>
              <a:t>瓦</a:t>
            </a:r>
          </a:p>
          <a:p>
            <a:r>
              <a:rPr lang="zh-CN" altLang="en-US" sz="2400" dirty="0">
                <a:ea typeface="SimHei" panose="02010609060101010101" pitchFamily="49" charset="-122"/>
              </a:rPr>
              <a:t>实</a:t>
            </a:r>
          </a:p>
          <a:p>
            <a:r>
              <a:rPr lang="zh-CN" altLang="en-US" sz="2400" dirty="0">
                <a:ea typeface="SimHei" panose="02010609060101010101" pitchFamily="49" charset="-122"/>
              </a:rPr>
              <a:t>提</a:t>
            </a:r>
          </a:p>
          <a:p>
            <a:r>
              <a:rPr lang="zh-CN" altLang="en-US" sz="2400" dirty="0">
                <a:ea typeface="SimHei" panose="02010609060101010101" pitchFamily="49" charset="-122"/>
              </a:rPr>
              <a:t>被</a:t>
            </a:r>
          </a:p>
          <a:p>
            <a:r>
              <a:rPr lang="zh-CN" altLang="en-US" sz="2400" dirty="0">
                <a:ea typeface="SimHei" panose="02010609060101010101" pitchFamily="49" charset="-122"/>
              </a:rPr>
              <a:t>废</a:t>
            </a:r>
            <a:endParaRPr lang="zh-TW" altLang="en-US" sz="2400" dirty="0">
              <a:ea typeface="SimHei" panose="02010609060101010101" pitchFamily="49" charset="-122"/>
            </a:endParaRPr>
          </a:p>
        </p:txBody>
      </p:sp>
      <p:sp>
        <p:nvSpPr>
          <p:cNvPr id="3121" name="Line 49">
            <a:extLst>
              <a:ext uri="{FF2B5EF4-FFF2-40B4-BE49-F238E27FC236}">
                <a16:creationId xmlns:a16="http://schemas.microsoft.com/office/drawing/2014/main" id="{68F74209-E872-459F-96DC-1CC853C6B21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06536" y="2763838"/>
            <a:ext cx="0" cy="6270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22" name="Text Box 50">
            <a:extLst>
              <a:ext uri="{FF2B5EF4-FFF2-40B4-BE49-F238E27FC236}">
                <a16:creationId xmlns:a16="http://schemas.microsoft.com/office/drawing/2014/main" id="{FDDF84A7-A89F-462D-8838-20FBBB3D1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9089" y="3302251"/>
            <a:ext cx="65113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0000"/>
                </a:solidFill>
                <a:ea typeface="SimHei" panose="02010609060101010101" pitchFamily="49" charset="-122"/>
              </a:rPr>
              <a:t>474</a:t>
            </a:r>
            <a:endParaRPr lang="en-US" altLang="zh-TW" sz="2400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23" name="Text Box 51">
            <a:extLst>
              <a:ext uri="{FF2B5EF4-FFF2-40B4-BE49-F238E27FC236}">
                <a16:creationId xmlns:a16="http://schemas.microsoft.com/office/drawing/2014/main" id="{6EB07CE3-F620-4751-A381-B73DCBDA6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0275" y="3654425"/>
            <a:ext cx="548524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dirty="0">
                <a:ea typeface="SimHei" panose="02010609060101010101" pitchFamily="49" charset="-122"/>
              </a:rPr>
              <a:t>哈</a:t>
            </a:r>
          </a:p>
          <a:p>
            <a:r>
              <a:rPr lang="zh-CN" altLang="en-US" sz="2000" dirty="0">
                <a:ea typeface="SimHei" panose="02010609060101010101" pitchFamily="49" charset="-122"/>
              </a:rPr>
              <a:t>曼</a:t>
            </a:r>
          </a:p>
          <a:p>
            <a:r>
              <a:rPr lang="zh-CN" altLang="en-US" sz="2000" dirty="0">
                <a:ea typeface="SimHei" panose="02010609060101010101" pitchFamily="49" charset="-122"/>
              </a:rPr>
              <a:t>阴</a:t>
            </a:r>
          </a:p>
          <a:p>
            <a:r>
              <a:rPr lang="zh-CN" altLang="en-US" sz="2000" dirty="0">
                <a:ea typeface="SimHei" panose="02010609060101010101" pitchFamily="49" charset="-122"/>
              </a:rPr>
              <a:t>谋</a:t>
            </a:r>
          </a:p>
          <a:p>
            <a:r>
              <a:rPr lang="zh-CN" altLang="en-US" sz="2000" dirty="0">
                <a:ea typeface="SimHei" panose="02010609060101010101" pitchFamily="49" charset="-122"/>
              </a:rPr>
              <a:t>灭</a:t>
            </a:r>
          </a:p>
          <a:p>
            <a:r>
              <a:rPr lang="zh-CN" altLang="en-US" sz="2000" dirty="0">
                <a:ea typeface="SimHei" panose="02010609060101010101" pitchFamily="49" charset="-122"/>
              </a:rPr>
              <a:t>绝</a:t>
            </a:r>
          </a:p>
          <a:p>
            <a:r>
              <a:rPr lang="zh-CN" altLang="en-US" sz="2000" dirty="0">
                <a:ea typeface="SimHei" panose="02010609060101010101" pitchFamily="49" charset="-122"/>
              </a:rPr>
              <a:t>犹</a:t>
            </a:r>
          </a:p>
          <a:p>
            <a:r>
              <a:rPr lang="zh-CN" altLang="en-US" sz="2000" dirty="0">
                <a:ea typeface="SimHei" panose="02010609060101010101" pitchFamily="49" charset="-122"/>
              </a:rPr>
              <a:t>大</a:t>
            </a:r>
          </a:p>
          <a:p>
            <a:r>
              <a:rPr lang="zh-CN" altLang="en-US" sz="2000" dirty="0">
                <a:ea typeface="SimHei" panose="02010609060101010101" pitchFamily="49" charset="-122"/>
              </a:rPr>
              <a:t>族</a:t>
            </a:r>
            <a:endParaRPr lang="zh-TW" altLang="en-US" sz="2000" dirty="0">
              <a:ea typeface="SimHei" panose="02010609060101010101" pitchFamily="49" charset="-122"/>
            </a:endParaRPr>
          </a:p>
        </p:txBody>
      </p:sp>
      <p:sp>
        <p:nvSpPr>
          <p:cNvPr id="3124" name="Line 52">
            <a:extLst>
              <a:ext uri="{FF2B5EF4-FFF2-40B4-BE49-F238E27FC236}">
                <a16:creationId xmlns:a16="http://schemas.microsoft.com/office/drawing/2014/main" id="{103A8582-E591-4954-AD9D-E07772CC663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23038" y="1097042"/>
            <a:ext cx="28303" cy="1105972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25" name="Text Box 53">
            <a:extLst>
              <a:ext uri="{FF2B5EF4-FFF2-40B4-BE49-F238E27FC236}">
                <a16:creationId xmlns:a16="http://schemas.microsoft.com/office/drawing/2014/main" id="{8AFFDBCB-1D01-48F0-91CF-691AD887D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862" y="145120"/>
            <a:ext cx="21923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zh-CN" altLang="en-US" sz="3200" dirty="0">
                <a:solidFill>
                  <a:srgbClr val="FFFF00"/>
                </a:solidFill>
                <a:ea typeface="SimHei" panose="02010609060101010101" pitchFamily="49" charset="-122"/>
              </a:rPr>
              <a:t>远征希腊</a:t>
            </a:r>
          </a:p>
        </p:txBody>
      </p:sp>
      <p:sp>
        <p:nvSpPr>
          <p:cNvPr id="3126" name="Text Box 54">
            <a:extLst>
              <a:ext uri="{FF2B5EF4-FFF2-40B4-BE49-F238E27FC236}">
                <a16:creationId xmlns:a16="http://schemas.microsoft.com/office/drawing/2014/main" id="{7AA1E07C-3AD5-4574-A98D-A1468CFA0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8119" y="678370"/>
            <a:ext cx="8098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200" dirty="0">
                <a:solidFill>
                  <a:schemeClr val="accent2"/>
                </a:solidFill>
                <a:ea typeface="SimHei" panose="02010609060101010101" pitchFamily="49" charset="-122"/>
              </a:rPr>
              <a:t>480</a:t>
            </a:r>
            <a:endParaRPr lang="en-US" altLang="zh-TW" sz="3200" dirty="0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7173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410325" cy="6849871"/>
          </a:xfrm>
          <a:prstGeom prst="rect">
            <a:avLst/>
          </a:prstGeom>
        </p:spPr>
      </p:pic>
      <p:pic>
        <p:nvPicPr>
          <p:cNvPr id="3" name="Picture 4" descr="https://r.sinaimg.cn/large/article/6258bdd03d867220243b20c2ed3f17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0" y="0"/>
            <a:ext cx="5651500" cy="565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10325" y="5743575"/>
            <a:ext cx="5686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使者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费里皮德斯（</a:t>
            </a:r>
            <a:r>
              <a:rPr lang="en-US" altLang="zh-CN" sz="28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Pheilippides</a:t>
            </a:r>
            <a:r>
              <a:rPr lang="zh-CN" altLang="en-US" sz="2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由马拉松平原跑回雅典报捷</a:t>
            </a:r>
            <a:endParaRPr lang="en-US" sz="2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509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863"/>
            <a:ext cx="12192000" cy="690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533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C131F-B903-445C-B9C8-7DE51C925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66648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第三次</a:t>
            </a:r>
            <a:r>
              <a:rPr lang="en-US" alt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希波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戰爭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A0996-99AA-44C3-BB4A-5F8C1EF61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655" y="1566040"/>
            <a:ext cx="12034345" cy="52919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公元前480年春，</a:t>
            </a:r>
            <a:r>
              <a:rPr lang="zh-CN" altLang="en-US" sz="4000" b="1" dirty="0">
                <a:solidFill>
                  <a:srgbClr val="01E9E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亚哈随鲁</a:t>
            </a:r>
            <a:r>
              <a:rPr lang="en-US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出动25万人、</a:t>
            </a:r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千</a:t>
            </a:r>
            <a:r>
              <a:rPr lang="en-US" altLang="en-US" sz="40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艘战船远征希腊</a:t>
            </a:r>
            <a:r>
              <a:rPr lang="en-US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 逼近</a:t>
            </a:r>
            <a:r>
              <a:rPr lang="en-US" altLang="en-US" sz="4000" b="1" dirty="0">
                <a:solidFill>
                  <a:srgbClr val="01E9E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温泉关</a:t>
            </a:r>
            <a:r>
              <a:rPr lang="en-US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。斯巴达国王</a:t>
            </a:r>
            <a:r>
              <a:rPr lang="en-US" altLang="en-US" sz="4000" b="1" dirty="0">
                <a:solidFill>
                  <a:srgbClr val="01E9E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列奥尼达</a:t>
            </a:r>
            <a:r>
              <a:rPr lang="en-US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率领希腊联军约七千人扼守地势险要的温泉关。后一当地人把波斯军引到希腊守军侧后，致使列奥尼达及名斯巴达人腹背受敌，壮烈牺牲。波斯军长驱直入，占领中希腊，进入雅典城</a:t>
            </a:r>
            <a:r>
              <a:rPr lang="en-US" altLang="en-US" sz="4000" dirty="0">
                <a:solidFill>
                  <a:srgbClr val="FFFF00"/>
                </a:solidFill>
                <a:latin typeface="Arial" panose="020B0604020202020204" pitchFamily="34" charset="0"/>
              </a:rPr>
              <a:t>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</a:t>
            </a:r>
            <a:r>
              <a:rPr lang="zh-CN" altLang="en-US" sz="4000" b="1" dirty="0">
                <a:solidFill>
                  <a:srgbClr val="01E9E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海军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在绕过苏尼昂海角后，于</a:t>
            </a:r>
            <a:r>
              <a:rPr lang="zh-CN" altLang="en-US" sz="4000" b="1" dirty="0">
                <a:solidFill>
                  <a:srgbClr val="01E9E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萨拉米斯湾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被雅典打败，仓皇退却，次年，陆军又败于中希腊的布拉。</a:t>
            </a:r>
            <a:r>
              <a:rPr lang="en-US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en-US" sz="40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波斯人的第三次远征以失败告终</a:t>
            </a:r>
            <a:r>
              <a:rPr lang="en-US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 marL="0" indent="0">
              <a:buNone/>
            </a:pPr>
            <a:endParaRPr 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A3964A3D-D86E-4A0D-B680-B8FEEFADEAB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4063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7125982-17F0-4BDB-8882-30090290B2E1}"/>
              </a:ext>
            </a:extLst>
          </p:cNvPr>
          <p:cNvCxnSpPr>
            <a:cxnSpLocks/>
          </p:cNvCxnSpPr>
          <p:nvPr/>
        </p:nvCxnSpPr>
        <p:spPr>
          <a:xfrm>
            <a:off x="0" y="1408386"/>
            <a:ext cx="12192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8424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M012516">
            <a:extLst>
              <a:ext uri="{FF2B5EF4-FFF2-40B4-BE49-F238E27FC236}">
                <a16:creationId xmlns:a16="http://schemas.microsoft.com/office/drawing/2014/main" id="{87DC6863-A3A1-4D07-8E21-0A7640B82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838826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5" name="Rectangle 3">
            <a:extLst>
              <a:ext uri="{FF2B5EF4-FFF2-40B4-BE49-F238E27FC236}">
                <a16:creationId xmlns:a16="http://schemas.microsoft.com/office/drawing/2014/main" id="{D657A802-F1E9-4BB5-B8B8-955E3C4DA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4676" y="241738"/>
            <a:ext cx="5129047" cy="6179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当那时候，末底改坐在朝门，王的太监中有两个守门的，辟探和提列，恼恨亚哈随鲁王，想要下手害他。</a:t>
            </a:r>
            <a:endParaRPr lang="en-US" altLang="zh-CN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斯</a:t>
            </a:r>
            <a:r>
              <a:rPr lang="en-US" altLang="zh-CN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2:21)</a:t>
            </a:r>
            <a:endParaRPr lang="en-US" altLang="zh-TW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4360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17003002 C99 - Esther 3 2 - Mordecai bowed not">
            <a:extLst>
              <a:ext uri="{FF2B5EF4-FFF2-40B4-BE49-F238E27FC236}">
                <a16:creationId xmlns:a16="http://schemas.microsoft.com/office/drawing/2014/main" id="{491FC6F4-0CB5-45F5-BD14-ED1F89DF4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6432330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Rectangle 5">
            <a:extLst>
              <a:ext uri="{FF2B5EF4-FFF2-40B4-BE49-F238E27FC236}">
                <a16:creationId xmlns:a16="http://schemas.microsoft.com/office/drawing/2014/main" id="{D569A335-4F51-4C5E-B03F-809457911B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5091" y="94593"/>
            <a:ext cx="5391806" cy="587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在朝门的一切臣仆都跪拜哈曼，因为王如此吩咐；惟独末底改不跪不拜。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...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哈曼见末底改不跪不拜，他就怒气填胸</a:t>
            </a: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斯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3:2,5)</a:t>
            </a:r>
            <a:endParaRPr lang="en-US" altLang="zh-TW" sz="4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7156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B765C5-32B6-4520-961F-3CD711DF8D82}"/>
              </a:ext>
            </a:extLst>
          </p:cNvPr>
          <p:cNvSpPr txBox="1"/>
          <p:nvPr/>
        </p:nvSpPr>
        <p:spPr>
          <a:xfrm>
            <a:off x="136634" y="1082566"/>
            <a:ext cx="1186617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斯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3:1,2 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這事以後，亞哈隨魯王抬舉</a:t>
            </a:r>
            <a:r>
              <a:rPr lang="zh-TW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亞甲族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哈米大他的兒子哈曼，使他高升，叫他的爵位超過與他同事的一切臣宰。在朝門的一切臣僕，都跪拜哈曼，因為王如此吩咐；惟獨末底改不跪不拜。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6A87C1-7EC1-4364-993E-CD032745ADBD}"/>
              </a:ext>
            </a:extLst>
          </p:cNvPr>
          <p:cNvSpPr txBox="1"/>
          <p:nvPr/>
        </p:nvSpPr>
        <p:spPr>
          <a:xfrm>
            <a:off x="2732689" y="-113597"/>
            <a:ext cx="698460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亞甲族</a:t>
            </a:r>
            <a:r>
              <a:rPr lang="en-US" altLang="zh-TW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</a:t>
            </a:r>
            <a:r>
              <a:rPr lang="zh-CN" altLang="en-US" sz="6600" b="1" dirty="0">
                <a:solidFill>
                  <a:srgbClr val="01E9E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亚玛力人</a:t>
            </a:r>
            <a:endParaRPr lang="en-US" sz="66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8922A7-4F7F-404A-B9A6-07393B1244AB}"/>
              </a:ext>
            </a:extLst>
          </p:cNvPr>
          <p:cNvSpPr/>
          <p:nvPr/>
        </p:nvSpPr>
        <p:spPr>
          <a:xfrm>
            <a:off x="189186" y="3579304"/>
            <a:ext cx="1177158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创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36:12,15,16 </a:t>
            </a:r>
            <a:r>
              <a:rPr lang="zh-CN" altLang="en-US" sz="4000" b="1" dirty="0">
                <a:solidFill>
                  <a:srgbClr val="01E9E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亭纳是以扫儿子以利法的妾．他给以利法生了亚玛力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．以扫子孙中作族长的、记在下面．以扫的长子、以利法的子孙中、有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----</a:t>
            </a:r>
            <a:r>
              <a:rPr lang="zh-CN" altLang="en-US" sz="4000" b="1" dirty="0">
                <a:solidFill>
                  <a:srgbClr val="01E9E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亚玛力族长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．这是在以东地从以利法所出的族长、都是亚大的子孙。是以扫的妻子亚大的子孙。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4D0400BA-210F-4DBE-A038-860E44AEC2B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7361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891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DC11D-0B15-421F-82EE-423158313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亞甲族</a:t>
            </a:r>
            <a:r>
              <a:rPr lang="en-US" altLang="zh-TW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</a:t>
            </a:r>
            <a:r>
              <a:rPr lang="zh-CN" altLang="en-US" sz="6600" b="1" dirty="0">
                <a:solidFill>
                  <a:srgbClr val="01E9E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亚玛力人</a:t>
            </a:r>
            <a:endParaRPr lang="en-US" sz="6600" b="1" dirty="0">
              <a:solidFill>
                <a:srgbClr val="01E9E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E7536-75DE-470C-AF4B-A5BB98715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39069"/>
            <a:ext cx="12192000" cy="4908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撒上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​15:7,8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扫罗击打亚玛力人、从哈腓拉、直到埃及前的书珥。生擒了亚玛力王</a:t>
            </a:r>
            <a:r>
              <a:rPr lang="zh-CN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亚甲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、用刀杀尽亚玛力的众民。 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民​24:5,7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雅各阿、你的帐棚何等华美。以色列阿、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---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他的王必超过</a:t>
            </a:r>
            <a:r>
              <a:rPr lang="zh-CN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亚甲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、他的国必要振兴。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斯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 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這事以後，亞哈隨魯王抬舉</a:t>
            </a:r>
            <a:r>
              <a:rPr lang="zh-TW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亞甲族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哈米大他的兒子哈曼，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09F3E609-F02A-4FC3-B5F5-DDE31EA1FF3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3637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B6C9C3-7FCF-4E06-ABCD-F67F11D720AA}"/>
              </a:ext>
            </a:extLst>
          </p:cNvPr>
          <p:cNvCxnSpPr>
            <a:cxnSpLocks/>
          </p:cNvCxnSpPr>
          <p:nvPr/>
        </p:nvCxnSpPr>
        <p:spPr>
          <a:xfrm>
            <a:off x="0" y="1513490"/>
            <a:ext cx="12192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0101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>
            <a:extLst>
              <a:ext uri="{FF2B5EF4-FFF2-40B4-BE49-F238E27FC236}">
                <a16:creationId xmlns:a16="http://schemas.microsoft.com/office/drawing/2014/main" id="{94E9B5E4-7314-4215-AEC5-860C92E3A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03368"/>
            <a:ext cx="12192000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Blip>
                <a:blip r:embed="rId2"/>
              </a:buBlip>
            </a:pPr>
            <a:r>
              <a:rPr lang="en-US" altLang="zh-TW" sz="3200" b="1" dirty="0">
                <a:solidFill>
                  <a:srgbClr val="A5002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200" b="1" dirty="0">
                <a:solidFill>
                  <a:srgbClr val="01E9E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以扫的后裔</a:t>
            </a:r>
          </a:p>
          <a:p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亭纳是</a:t>
            </a: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以扫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儿子以利法的妾；她给以利法生了</a:t>
            </a: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亚玛力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。这是以扫的妻子亚大的子孙。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创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36:12)</a:t>
            </a:r>
          </a:p>
          <a:p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有贪恋世俗如</a:t>
            </a: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以扫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的，他因一点食物，把自己长子的名分卖了。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来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12:16) </a:t>
            </a:r>
          </a:p>
          <a:p>
            <a:r>
              <a:rPr lang="en-US" altLang="zh-CN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 </a:t>
            </a: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以扫代表属肉体的，雅各代表属灵的。 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200" b="1" dirty="0">
                <a:solidFill>
                  <a:srgbClr val="01E9E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伏击天路客</a:t>
            </a:r>
          </a:p>
          <a:p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你要记念你们出埃及的时候，</a:t>
            </a: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亚玛力人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在路上怎样待你。他们在路上遇见你，趁你疲乏困倦，击杀你尽后边软弱的人，并不敬畏神。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申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25:17-18) </a:t>
            </a:r>
          </a:p>
          <a:p>
            <a:r>
              <a:rPr lang="en-US" altLang="zh-CN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Wingdings" panose="05000000000000000000" pitchFamily="2" charset="2"/>
              </a:rPr>
              <a:t> </a:t>
            </a: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灵里软弱、落后者，易被邪情私欲所胜。</a:t>
            </a:r>
            <a:endParaRPr lang="zh-TW" altLang="en-US" sz="3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4CBB47CF-531A-4C83-85C1-52862F1B1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2773" y="75215"/>
            <a:ext cx="960645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亚玛力人：预表肉体和其邪情私欲</a:t>
            </a:r>
            <a:r>
              <a:rPr lang="zh-CN" altLang="en-US" sz="4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endParaRPr lang="zh-TW" altLang="en-US" sz="48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E4075893-085B-47C8-930C-C6AF00663EE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7361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987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>
            <a:extLst>
              <a:ext uri="{FF2B5EF4-FFF2-40B4-BE49-F238E27FC236}">
                <a16:creationId xmlns:a16="http://schemas.microsoft.com/office/drawing/2014/main" id="{A86EF234-73A9-495F-A38D-5ADB8DA68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8124" y="-42455"/>
            <a:ext cx="10415751" cy="98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ct val="50000"/>
              </a:spcAft>
            </a:pPr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胜过亚玛力的秘诀</a:t>
            </a:r>
            <a:endParaRPr lang="zh-TW" altLang="en-US" sz="6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27654" name="Picture 6" descr="Moses, Aaron, Hur">
            <a:extLst>
              <a:ext uri="{FF2B5EF4-FFF2-40B4-BE49-F238E27FC236}">
                <a16:creationId xmlns:a16="http://schemas.microsoft.com/office/drawing/2014/main" id="{08AB2A99-C9EA-4B63-9C67-D900F3E7A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"/>
          <a:stretch>
            <a:fillRect/>
          </a:stretch>
        </p:blipFill>
        <p:spPr bwMode="auto">
          <a:xfrm>
            <a:off x="0" y="1279542"/>
            <a:ext cx="5479343" cy="484309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5" name="Rectangle 7">
            <a:extLst>
              <a:ext uri="{FF2B5EF4-FFF2-40B4-BE49-F238E27FC236}">
                <a16:creationId xmlns:a16="http://schemas.microsoft.com/office/drawing/2014/main" id="{9D3325AE-235F-4937-A9CC-5AF5175B4B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5379" y="1058698"/>
            <a:ext cx="6653049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摩西何时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举手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，以色列人就得胜，何时垂手，亚玛力人就得胜。</a:t>
            </a:r>
          </a:p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但摩西的手发沉，他们就搬石头来，放在他以下，他就坐在上面。</a:t>
            </a:r>
          </a:p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亚伦与户珥扶着他的手，一个在这边，一个在那边，他的手就稳住，直到日落的时候。</a:t>
            </a:r>
          </a:p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约书亚用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刀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杀了亚玛力王和他的百姓。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17:11-13</a:t>
            </a:r>
            <a:r>
              <a:rPr lang="en-US" altLang="zh-CN" sz="36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3600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7656" name="Rectangle 8">
            <a:extLst>
              <a:ext uri="{FF2B5EF4-FFF2-40B4-BE49-F238E27FC236}">
                <a16:creationId xmlns:a16="http://schemas.microsoft.com/office/drawing/2014/main" id="{54661C03-D9E1-4ABC-B796-8AA3105D4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5379" y="6122640"/>
            <a:ext cx="6957848" cy="649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à"/>
            </a:pPr>
            <a:r>
              <a:rPr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sym typeface="Wingdings" panose="05000000000000000000" pitchFamily="2" charset="2"/>
              </a:rPr>
              <a:t>举手：祷告</a:t>
            </a:r>
            <a:r>
              <a:rPr lang="en-US" altLang="zh-CN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sym typeface="Wingdings" panose="05000000000000000000" pitchFamily="2" charset="2"/>
              </a:rPr>
              <a:t>	 </a:t>
            </a:r>
            <a:r>
              <a:rPr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sym typeface="Wingdings" panose="05000000000000000000" pitchFamily="2" charset="2"/>
              </a:rPr>
              <a:t>刀：神的话</a:t>
            </a:r>
            <a:endParaRPr lang="zh-TW" altLang="en-US" sz="3600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8C6B4D71-0145-4E30-AE42-FED9D172EE3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7361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518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>
            <a:extLst>
              <a:ext uri="{FF2B5EF4-FFF2-40B4-BE49-F238E27FC236}">
                <a16:creationId xmlns:a16="http://schemas.microsoft.com/office/drawing/2014/main" id="{5A62D20D-2CB3-4FB4-90C1-A4DDBCDDE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62" y="1225689"/>
            <a:ext cx="12118428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Blip>
                <a:blip r:embed="rId2"/>
              </a:buBlip>
            </a:pPr>
            <a:r>
              <a:rPr lang="en-US" altLang="zh-TW" sz="3000" dirty="0">
                <a:solidFill>
                  <a:srgbClr val="A5002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000" dirty="0">
                <a:solidFill>
                  <a:srgbClr val="01E9E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亚玛力为强国 </a:t>
            </a:r>
          </a:p>
          <a:p>
            <a:r>
              <a:rPr lang="zh-CN" altLang="en-US" sz="3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巴兰观看亚玛力，就题起诗歌说：</a:t>
            </a:r>
            <a:r>
              <a:rPr lang="zh-CN" altLang="en-US" sz="30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亚玛力原为诸国之首</a:t>
            </a:r>
            <a:r>
              <a:rPr lang="zh-CN" altLang="en-US" sz="3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，但他终必沉沦。</a:t>
            </a:r>
            <a:r>
              <a:rPr lang="en-US" altLang="zh-CN" sz="30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0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民</a:t>
            </a:r>
            <a:r>
              <a:rPr lang="en-US" altLang="zh-CN" sz="30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24:20)</a:t>
            </a:r>
          </a:p>
          <a:p>
            <a:r>
              <a:rPr lang="zh-CN" altLang="en-US" sz="3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我觉得</a:t>
            </a:r>
            <a:r>
              <a:rPr lang="zh-CN" altLang="en-US" sz="30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肢体中另有个律</a:t>
            </a:r>
            <a:r>
              <a:rPr lang="zh-CN" altLang="en-US" sz="3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，和我心中的律交战，把我掳去，叫我附从那肢体中犯罪的律。我真是苦阿！谁能救我脱离这取死的身体呢？</a:t>
            </a:r>
            <a:endParaRPr lang="en-US" altLang="zh-CN" sz="30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CN" sz="30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0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罗</a:t>
            </a:r>
            <a:r>
              <a:rPr lang="en-US" altLang="zh-CN" sz="30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7:23-24)</a:t>
            </a:r>
          </a:p>
          <a:p>
            <a:pPr>
              <a:buFontTx/>
              <a:buBlip>
                <a:blip r:embed="rId2"/>
              </a:buBlip>
            </a:pPr>
            <a:r>
              <a:rPr lang="en-US" altLang="zh-CN" sz="3000" dirty="0">
                <a:solidFill>
                  <a:srgbClr val="A5002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000" dirty="0">
                <a:solidFill>
                  <a:srgbClr val="01E9E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神誓言除灭亚玛力</a:t>
            </a:r>
          </a:p>
          <a:p>
            <a:r>
              <a:rPr lang="zh-CN" altLang="en-US" sz="3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耶和华对摩西说：「我要将</a:t>
            </a:r>
            <a:r>
              <a:rPr lang="zh-CN" altLang="en-US" sz="30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亚玛力</a:t>
            </a:r>
            <a:r>
              <a:rPr lang="zh-CN" altLang="en-US" sz="3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的名号从天下全然涂抹了。」</a:t>
            </a:r>
            <a:r>
              <a:rPr lang="en-US" altLang="zh-CN" sz="3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… </a:t>
            </a:r>
            <a:r>
              <a:rPr lang="zh-CN" altLang="en-US" sz="3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又说：「耶和华已经起了誓，必世世代代和</a:t>
            </a:r>
            <a:r>
              <a:rPr lang="zh-CN" altLang="en-US" sz="30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亚玛力人</a:t>
            </a:r>
            <a:r>
              <a:rPr lang="zh-CN" altLang="en-US" sz="3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争战。」</a:t>
            </a:r>
            <a:endParaRPr lang="en-US" altLang="zh-CN" sz="30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CN" sz="30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0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出</a:t>
            </a:r>
            <a:r>
              <a:rPr lang="en-US" altLang="zh-CN" sz="30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17:14,16) </a:t>
            </a:r>
          </a:p>
          <a:p>
            <a:r>
              <a:rPr lang="zh-CN" altLang="en-US" sz="3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你们若顺从</a:t>
            </a:r>
            <a:r>
              <a:rPr lang="zh-CN" altLang="en-US" sz="30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肉体</a:t>
            </a:r>
            <a:r>
              <a:rPr lang="zh-CN" altLang="en-US" sz="3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活着，必要死；若靠着</a:t>
            </a:r>
            <a:r>
              <a:rPr lang="zh-CN" altLang="en-US" sz="30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圣灵</a:t>
            </a:r>
            <a:r>
              <a:rPr lang="zh-CN" altLang="en-US" sz="3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治死身体的恶行，必要活着。</a:t>
            </a:r>
            <a:r>
              <a:rPr lang="en-US" altLang="zh-CN" sz="30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0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罗</a:t>
            </a:r>
            <a:r>
              <a:rPr lang="en-US" altLang="zh-CN" sz="30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8:13)</a:t>
            </a:r>
            <a:endParaRPr lang="zh-TW" altLang="en-US" sz="3000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B35BB1C3-64C8-4B75-8AB8-FD1F19E90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681" y="-15708"/>
            <a:ext cx="1216230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亚玛力人：预表肉体和其邪情私欲 </a:t>
            </a:r>
            <a:endParaRPr lang="zh-TW" altLang="en-US" sz="6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E4075893-085B-47C8-930C-C6AF00663EE5}"/>
              </a:ext>
            </a:extLst>
          </p:cNvPr>
          <p:cNvSpPr>
            <a:spLocks noChangeShapeType="1"/>
          </p:cNvSpPr>
          <p:nvPr/>
        </p:nvSpPr>
        <p:spPr bwMode="auto">
          <a:xfrm>
            <a:off x="-10510" y="1081650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2712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Mordecai_and_Jews_mourn_1414-14b">
            <a:extLst>
              <a:ext uri="{FF2B5EF4-FFF2-40B4-BE49-F238E27FC236}">
                <a16:creationId xmlns:a16="http://schemas.microsoft.com/office/drawing/2014/main" id="{184D2B2A-BCEE-4D03-BBD1-24088BDA3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77893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3" name="Rectangle 3">
            <a:extLst>
              <a:ext uri="{FF2B5EF4-FFF2-40B4-BE49-F238E27FC236}">
                <a16:creationId xmlns:a16="http://schemas.microsoft.com/office/drawing/2014/main" id="{6A70B664-60B5-4517-A31F-0D6A789CAC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9269" y="84083"/>
            <a:ext cx="5822731" cy="5943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王的谕旨所到的各省各处，犹大人大大悲哀，禁食哭泣哀号，穿麻衣躺在灰中的甚多。</a:t>
            </a:r>
            <a:endParaRPr lang="en-US" altLang="zh-CN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斯</a:t>
            </a:r>
            <a:r>
              <a:rPr lang="en-US" altLang="zh-CN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4:3)</a:t>
            </a:r>
            <a:endParaRPr lang="en-US" altLang="zh-TW" sz="5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61292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sther 1185A">
            <a:extLst>
              <a:ext uri="{FF2B5EF4-FFF2-40B4-BE49-F238E27FC236}">
                <a16:creationId xmlns:a16="http://schemas.microsoft.com/office/drawing/2014/main" id="{ED5D9CD2-8EBC-4599-AB85-79B2AA0BD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49803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9" name="Rectangle 3">
            <a:extLst>
              <a:ext uri="{FF2B5EF4-FFF2-40B4-BE49-F238E27FC236}">
                <a16:creationId xmlns:a16="http://schemas.microsoft.com/office/drawing/2014/main" id="{D992891E-1B18-4368-B0E1-01A4F2470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690" y="578069"/>
            <a:ext cx="6432331" cy="4945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第三日，以斯帖穿上朝服，进王宫的内院，对殿站立。王在殿里坐在宝座上，对着殿门。</a:t>
            </a:r>
            <a:r>
              <a:rPr lang="en-US" altLang="zh-CN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en-US" altLang="zh-CN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斯</a:t>
            </a:r>
            <a:r>
              <a:rPr lang="en-US" altLang="zh-CN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5:1)</a:t>
            </a:r>
            <a:endParaRPr lang="en-US" altLang="zh-TW" sz="5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1370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Broca Permission to Speak full1">
            <a:extLst>
              <a:ext uri="{FF2B5EF4-FFF2-40B4-BE49-F238E27FC236}">
                <a16:creationId xmlns:a16="http://schemas.microsoft.com/office/drawing/2014/main" id="{6166FE29-EF83-4044-BEA4-7E3FDD38C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275" y="1"/>
            <a:ext cx="8334375" cy="53260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9" name="Rectangle 5">
            <a:extLst>
              <a:ext uri="{FF2B5EF4-FFF2-40B4-BE49-F238E27FC236}">
                <a16:creationId xmlns:a16="http://schemas.microsoft.com/office/drawing/2014/main" id="{688B3EE4-C97E-4B62-AB28-5ADFD5E28C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" y="5248520"/>
            <a:ext cx="12058650" cy="1609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王见王后以斯帖站在院内，就施恩于她，向她伸出手中的金杖；以斯帖便向前摸杖头。</a:t>
            </a:r>
            <a:r>
              <a:rPr lang="en-US" altLang="zh-CN" sz="44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44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斯</a:t>
            </a:r>
            <a:r>
              <a:rPr lang="en-US" altLang="zh-CN" sz="44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5:2)</a:t>
            </a:r>
            <a:endParaRPr lang="en-US" altLang="zh-TW" sz="4400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60232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Ahasuerus_hears_of_Mordecai_1414-15d">
            <a:extLst>
              <a:ext uri="{FF2B5EF4-FFF2-40B4-BE49-F238E27FC236}">
                <a16:creationId xmlns:a16="http://schemas.microsoft.com/office/drawing/2014/main" id="{8B976EB3-AC89-47FF-B0BB-847DFE267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5486400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Rectangle 3">
            <a:extLst>
              <a:ext uri="{FF2B5EF4-FFF2-40B4-BE49-F238E27FC236}">
                <a16:creationId xmlns:a16="http://schemas.microsoft.com/office/drawing/2014/main" id="{44370544-1E95-45C9-A8D2-F5EFC89F3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050" y="124040"/>
            <a:ext cx="4552950" cy="2210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那夜王睡不着觉，就吩咐人取历史来，念给他听。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斯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6:1)</a:t>
            </a:r>
            <a:endParaRPr lang="en-US" altLang="zh-TW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19FE2407-E866-46D0-AE07-2EB429294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399" y="2970213"/>
            <a:ext cx="4600575" cy="2210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王的心在耶和华手中，好像陇沟的水随意流转。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箴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21:1)</a:t>
            </a:r>
            <a:endParaRPr lang="en-US" alt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97934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Mordecai22fr2">
            <a:extLst>
              <a:ext uri="{FF2B5EF4-FFF2-40B4-BE49-F238E27FC236}">
                <a16:creationId xmlns:a16="http://schemas.microsoft.com/office/drawing/2014/main" id="{04E2AC8D-FD1C-43ED-8F9B-78334FAC0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75" y="0"/>
            <a:ext cx="6124575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4" name="AutoShape 4">
            <a:extLst>
              <a:ext uri="{FF2B5EF4-FFF2-40B4-BE49-F238E27FC236}">
                <a16:creationId xmlns:a16="http://schemas.microsoft.com/office/drawing/2014/main" id="{9CA41CDF-BBDA-45F6-BD80-CD8D5E748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399" y="819150"/>
            <a:ext cx="3819525" cy="2152650"/>
          </a:xfrm>
          <a:prstGeom prst="wedgeEllipseCallout">
            <a:avLst>
              <a:gd name="adj1" fmla="val -87718"/>
              <a:gd name="adj2" fmla="val 4901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王所喜悦尊荣的人，就如此待他</a:t>
            </a:r>
            <a:r>
              <a:rPr lang="zh-CN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en-US" sz="28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90328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sther_Denouncing_Haman2">
            <a:extLst>
              <a:ext uri="{FF2B5EF4-FFF2-40B4-BE49-F238E27FC236}">
                <a16:creationId xmlns:a16="http://schemas.microsoft.com/office/drawing/2014/main" id="{5EF39F59-8067-4484-A6C9-4DAAB40B1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0"/>
            <a:ext cx="9144000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4" name="AutoShape 4">
            <a:extLst>
              <a:ext uri="{FF2B5EF4-FFF2-40B4-BE49-F238E27FC236}">
                <a16:creationId xmlns:a16="http://schemas.microsoft.com/office/drawing/2014/main" id="{1A5AD0D1-1A0C-412D-B74B-DD57FC41C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225" y="0"/>
            <a:ext cx="3067050" cy="1777999"/>
          </a:xfrm>
          <a:prstGeom prst="wedgeEllipseCallout">
            <a:avLst>
              <a:gd name="adj1" fmla="val 6372"/>
              <a:gd name="adj2" fmla="val 909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仇人敌人就是这恶人哈曼！</a:t>
            </a:r>
            <a:endParaRPr lang="en-US" alt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00527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B2321899135a">
            <a:extLst>
              <a:ext uri="{FF2B5EF4-FFF2-40B4-BE49-F238E27FC236}">
                <a16:creationId xmlns:a16="http://schemas.microsoft.com/office/drawing/2014/main" id="{E9B3E89D-8CD5-4AEE-9A31-E1198AFE2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732" y="1"/>
            <a:ext cx="7314668" cy="55816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Rectangle 3">
            <a:extLst>
              <a:ext uri="{FF2B5EF4-FFF2-40B4-BE49-F238E27FC236}">
                <a16:creationId xmlns:a16="http://schemas.microsoft.com/office/drawing/2014/main" id="{E48AB856-E54C-4A1A-8342-442F3A3D5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581651"/>
            <a:ext cx="12077700" cy="119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...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哈曼见王定意要加罪与他，就起来，求王后以斯帖救命。王从御园回到酒席之处，见哈曼伏在以斯帖所靠的榻上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...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斯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7:7-8)</a:t>
            </a:r>
            <a:endParaRPr lang="zh-TW" altLang="en-US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38708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4">
            <a:extLst>
              <a:ext uri="{FF2B5EF4-FFF2-40B4-BE49-F238E27FC236}">
                <a16:creationId xmlns:a16="http://schemas.microsoft.com/office/drawing/2014/main" id="{23B958C2-533F-4D61-9C1D-9F58164F5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775" y="-85130"/>
            <a:ext cx="572464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以斯帖记中的筵席</a:t>
            </a:r>
            <a:endParaRPr lang="zh-TW" altLang="en-US" sz="54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9702" name="Rectangle 6" descr="Stationery">
            <a:extLst>
              <a:ext uri="{FF2B5EF4-FFF2-40B4-BE49-F238E27FC236}">
                <a16:creationId xmlns:a16="http://schemas.microsoft.com/office/drawing/2014/main" id="{475CC42A-06CA-425E-BC11-F0527A313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2140" y="1019175"/>
            <a:ext cx="1757569" cy="13335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dirty="0">
                <a:solidFill>
                  <a:schemeClr val="bg1"/>
                </a:solidFill>
                <a:ea typeface="SimHei" panose="02010609060101010101" pitchFamily="49" charset="-122"/>
              </a:rPr>
              <a:t>Chap.1</a:t>
            </a:r>
            <a:endParaRPr lang="en-US" altLang="en-US" sz="2800" dirty="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9703" name="Rectangle 7" descr="Parchment">
            <a:extLst>
              <a:ext uri="{FF2B5EF4-FFF2-40B4-BE49-F238E27FC236}">
                <a16:creationId xmlns:a16="http://schemas.microsoft.com/office/drawing/2014/main" id="{F36062CF-8475-4224-88A8-3692C98CC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102" y="962025"/>
            <a:ext cx="7261223" cy="4000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亚哈随鲁王为一切首领臣仆设摆筵席六月</a:t>
            </a:r>
            <a:endParaRPr lang="zh-TW" altLang="en-US" sz="28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9705" name="Rectangle 9" descr="Parchment">
            <a:extLst>
              <a:ext uri="{FF2B5EF4-FFF2-40B4-BE49-F238E27FC236}">
                <a16:creationId xmlns:a16="http://schemas.microsoft.com/office/drawing/2014/main" id="{80C1FCE4-5D95-43A8-931A-8696BEBFA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102" y="1409700"/>
            <a:ext cx="7261223" cy="4000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亚哈随鲁王为书珊城人民设摆筵席七日</a:t>
            </a:r>
            <a:endParaRPr lang="en-US" altLang="zh-TW" sz="280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9707" name="Rectangle 11" descr="Parchment">
            <a:extLst>
              <a:ext uri="{FF2B5EF4-FFF2-40B4-BE49-F238E27FC236}">
                <a16:creationId xmlns:a16="http://schemas.microsoft.com/office/drawing/2014/main" id="{66270684-9631-4F99-AF1C-1240C8245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102" y="1933575"/>
            <a:ext cx="7261223" cy="4000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王后瓦实提为后宫妇女设摆筵席</a:t>
            </a:r>
            <a:endParaRPr lang="zh-TW" altLang="en-US" sz="280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9708" name="Rectangle 12" descr="Stationery">
            <a:extLst>
              <a:ext uri="{FF2B5EF4-FFF2-40B4-BE49-F238E27FC236}">
                <a16:creationId xmlns:a16="http://schemas.microsoft.com/office/drawing/2014/main" id="{6BE59C28-4F62-4145-BB1B-F2D948206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2140" y="2438399"/>
            <a:ext cx="1757569" cy="4000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>
                <a:solidFill>
                  <a:schemeClr val="bg1"/>
                </a:solidFill>
                <a:ea typeface="SimHei" panose="02010609060101010101" pitchFamily="49" charset="-122"/>
              </a:rPr>
              <a:t>Chap.2</a:t>
            </a:r>
            <a:endParaRPr lang="en-US" altLang="en-US" sz="280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9709" name="Rectangle 13" descr="Parchment">
            <a:extLst>
              <a:ext uri="{FF2B5EF4-FFF2-40B4-BE49-F238E27FC236}">
                <a16:creationId xmlns:a16="http://schemas.microsoft.com/office/drawing/2014/main" id="{451E18B1-B288-48F1-830C-F28056B74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101" y="2438399"/>
            <a:ext cx="7261223" cy="4000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以斯帖被立为后，王为首领臣仆设摆大筵席</a:t>
            </a:r>
            <a:endParaRPr lang="zh-TW" altLang="en-US" sz="28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9710" name="Rectangle 14" descr="Stationery">
            <a:extLst>
              <a:ext uri="{FF2B5EF4-FFF2-40B4-BE49-F238E27FC236}">
                <a16:creationId xmlns:a16="http://schemas.microsoft.com/office/drawing/2014/main" id="{6161E46B-B17C-472F-92BD-1D62B0B91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2140" y="2971799"/>
            <a:ext cx="1757569" cy="4000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>
                <a:solidFill>
                  <a:schemeClr val="bg1"/>
                </a:solidFill>
                <a:ea typeface="SimHei" panose="02010609060101010101" pitchFamily="49" charset="-122"/>
              </a:rPr>
              <a:t>Chap.3</a:t>
            </a:r>
            <a:endParaRPr lang="en-US" altLang="en-US" sz="280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9711" name="Rectangle 15" descr="Parchment">
            <a:extLst>
              <a:ext uri="{FF2B5EF4-FFF2-40B4-BE49-F238E27FC236}">
                <a16:creationId xmlns:a16="http://schemas.microsoft.com/office/drawing/2014/main" id="{3D57CC48-8631-42C5-AF1D-343F7A547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101" y="2943223"/>
            <a:ext cx="7261223" cy="4000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下诏屠杀犹大人，王与哈曼坐下饮酒</a:t>
            </a:r>
            <a:endParaRPr lang="zh-TW" altLang="en-US" sz="280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9712" name="Rectangle 16" descr="Stationery">
            <a:extLst>
              <a:ext uri="{FF2B5EF4-FFF2-40B4-BE49-F238E27FC236}">
                <a16:creationId xmlns:a16="http://schemas.microsoft.com/office/drawing/2014/main" id="{58DFDC12-797C-4C00-B58D-A7B23EEC16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8015" y="3981450"/>
            <a:ext cx="1757569" cy="41433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dirty="0">
                <a:solidFill>
                  <a:schemeClr val="bg1"/>
                </a:solidFill>
                <a:ea typeface="SimHei" panose="02010609060101010101" pitchFamily="49" charset="-122"/>
              </a:rPr>
              <a:t>Chap.5</a:t>
            </a:r>
            <a:endParaRPr lang="en-US" altLang="en-US" sz="2800" dirty="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9713" name="Rectangle 17" descr="Parchment">
            <a:extLst>
              <a:ext uri="{FF2B5EF4-FFF2-40B4-BE49-F238E27FC236}">
                <a16:creationId xmlns:a16="http://schemas.microsoft.com/office/drawing/2014/main" id="{DCE7DC99-54DE-4B04-8552-00F56FE33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100" y="3981450"/>
            <a:ext cx="7261223" cy="4143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以斯帖首次宴请王与哈曼</a:t>
            </a:r>
            <a:endParaRPr lang="zh-TW" altLang="en-US" sz="28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9714" name="Rectangle 18" descr="Stationery">
            <a:extLst>
              <a:ext uri="{FF2B5EF4-FFF2-40B4-BE49-F238E27FC236}">
                <a16:creationId xmlns:a16="http://schemas.microsoft.com/office/drawing/2014/main" id="{FE66773D-8BD0-41A6-94F9-579411CEE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8015" y="4505325"/>
            <a:ext cx="1757569" cy="4000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>
                <a:solidFill>
                  <a:schemeClr val="bg1"/>
                </a:solidFill>
                <a:ea typeface="SimHei" panose="02010609060101010101" pitchFamily="49" charset="-122"/>
              </a:rPr>
              <a:t>Chap.7</a:t>
            </a:r>
            <a:endParaRPr lang="en-US" altLang="en-US" sz="280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9715" name="Rectangle 19" descr="Parchment">
            <a:extLst>
              <a:ext uri="{FF2B5EF4-FFF2-40B4-BE49-F238E27FC236}">
                <a16:creationId xmlns:a16="http://schemas.microsoft.com/office/drawing/2014/main" id="{336B5CAC-0E71-4898-96E0-0C5208D60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100" y="4495800"/>
            <a:ext cx="7261223" cy="4000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以斯帖二度宴请王与哈曼</a:t>
            </a:r>
            <a:endParaRPr lang="en-US" altLang="en-US" sz="280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9716" name="Rectangle 20" descr="Stationery">
            <a:extLst>
              <a:ext uri="{FF2B5EF4-FFF2-40B4-BE49-F238E27FC236}">
                <a16:creationId xmlns:a16="http://schemas.microsoft.com/office/drawing/2014/main" id="{4C66B9B4-63F5-4615-94D1-EC2AE5ED9A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3890" y="4991100"/>
            <a:ext cx="1757569" cy="4000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>
                <a:solidFill>
                  <a:schemeClr val="bg1"/>
                </a:solidFill>
                <a:ea typeface="SimHei" panose="02010609060101010101" pitchFamily="49" charset="-122"/>
              </a:rPr>
              <a:t>Chap.8</a:t>
            </a:r>
            <a:endParaRPr lang="en-US" altLang="en-US" sz="280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9717" name="Rectangle 21" descr="Parchment">
            <a:extLst>
              <a:ext uri="{FF2B5EF4-FFF2-40B4-BE49-F238E27FC236}">
                <a16:creationId xmlns:a16="http://schemas.microsoft.com/office/drawing/2014/main" id="{BD7B2349-1E4E-4D0F-ACE5-C9315EE49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100" y="4991100"/>
            <a:ext cx="7261223" cy="4000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王二度下诏，犹大人欢乐设摆筵宴</a:t>
            </a:r>
            <a:endParaRPr lang="zh-TW" altLang="en-US" sz="280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9718" name="Rectangle 22" descr="Stationery">
            <a:extLst>
              <a:ext uri="{FF2B5EF4-FFF2-40B4-BE49-F238E27FC236}">
                <a16:creationId xmlns:a16="http://schemas.microsoft.com/office/drawing/2014/main" id="{91738B54-EA43-4795-8833-98F2EFCB1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3890" y="5476875"/>
            <a:ext cx="1757569" cy="8667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dirty="0">
                <a:solidFill>
                  <a:schemeClr val="bg1"/>
                </a:solidFill>
                <a:ea typeface="SimHei" panose="02010609060101010101" pitchFamily="49" charset="-122"/>
              </a:rPr>
              <a:t>Chap.9</a:t>
            </a:r>
            <a:endParaRPr lang="en-US" altLang="en-US" sz="2800" dirty="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9719" name="Rectangle 23" descr="Parchment">
            <a:extLst>
              <a:ext uri="{FF2B5EF4-FFF2-40B4-BE49-F238E27FC236}">
                <a16:creationId xmlns:a16="http://schemas.microsoft.com/office/drawing/2014/main" id="{571D807C-B358-42FA-9FCC-A7D3CB29E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100" y="5495925"/>
            <a:ext cx="7261223" cy="4000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各省犹大人在亚达月十三日设筵欢乐</a:t>
            </a:r>
            <a:endParaRPr lang="zh-TW" altLang="en-US" sz="280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9721" name="Rectangle 25" descr="Parchment">
            <a:extLst>
              <a:ext uri="{FF2B5EF4-FFF2-40B4-BE49-F238E27FC236}">
                <a16:creationId xmlns:a16="http://schemas.microsoft.com/office/drawing/2014/main" id="{1CECC53E-B1EC-4423-B7E3-E4559E202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100" y="5919788"/>
            <a:ext cx="7261223" cy="4000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书珊犹大人在亚达月十四日设筵欢乐</a:t>
            </a:r>
            <a:endParaRPr lang="en-US" altLang="en-US" sz="28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9722" name="Rectangle 26" descr="Stationery">
            <a:extLst>
              <a:ext uri="{FF2B5EF4-FFF2-40B4-BE49-F238E27FC236}">
                <a16:creationId xmlns:a16="http://schemas.microsoft.com/office/drawing/2014/main" id="{194FDC4B-F070-4E90-A55A-099B3FD80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2140" y="3462338"/>
            <a:ext cx="1757569" cy="4000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>
                <a:solidFill>
                  <a:schemeClr val="bg1"/>
                </a:solidFill>
                <a:ea typeface="SimHei" panose="02010609060101010101" pitchFamily="49" charset="-122"/>
              </a:rPr>
              <a:t>Chap.4</a:t>
            </a:r>
          </a:p>
        </p:txBody>
      </p:sp>
      <p:sp>
        <p:nvSpPr>
          <p:cNvPr id="29723" name="Rectangle 27" descr="Newsprint">
            <a:extLst>
              <a:ext uri="{FF2B5EF4-FFF2-40B4-BE49-F238E27FC236}">
                <a16:creationId xmlns:a16="http://schemas.microsoft.com/office/drawing/2014/main" id="{6E8E2167-6DC5-47DE-91F3-F41FF2908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100" y="3429000"/>
            <a:ext cx="7261223" cy="43338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犹大人禁食</a:t>
            </a:r>
            <a:r>
              <a:rPr lang="en-US" altLang="zh-CN" sz="28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80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2" name="Line 4">
            <a:extLst>
              <a:ext uri="{FF2B5EF4-FFF2-40B4-BE49-F238E27FC236}">
                <a16:creationId xmlns:a16="http://schemas.microsoft.com/office/drawing/2014/main" id="{E4075893-085B-47C8-930C-C6AF00663EE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80702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13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413</TotalTime>
  <Words>2179</Words>
  <Application>Microsoft Office PowerPoint</Application>
  <PresentationFormat>Widescreen</PresentationFormat>
  <Paragraphs>341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圣经概論 17</vt:lpstr>
      <vt:lpstr>摩西五經綜覽</vt:lpstr>
      <vt:lpstr>歷史書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第三次希波戰爭</vt:lpstr>
      <vt:lpstr>PowerPoint Presentation</vt:lpstr>
      <vt:lpstr>PowerPoint Presentation</vt:lpstr>
      <vt:lpstr>PowerPoint Presentation</vt:lpstr>
      <vt:lpstr>亞甲族--亚玛力人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17</dc:title>
  <dc:creator>Race</dc:creator>
  <cp:lastModifiedBy>Race</cp:lastModifiedBy>
  <cp:revision>33</cp:revision>
  <dcterms:created xsi:type="dcterms:W3CDTF">2018-06-05T23:10:02Z</dcterms:created>
  <dcterms:modified xsi:type="dcterms:W3CDTF">2018-06-20T08:39:58Z</dcterms:modified>
</cp:coreProperties>
</file>