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0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94660"/>
  </p:normalViewPr>
  <p:slideViewPr>
    <p:cSldViewPr snapToGrid="0">
      <p:cViewPr varScale="1">
        <p:scale>
          <a:sx n="48" d="100"/>
          <a:sy n="48" d="100"/>
        </p:scale>
        <p:origin x="8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524AFE-3E3A-4365-A271-93DB2EED51F1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6921B74-945A-4452-A4BB-1E4E96E71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80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9F2-18A3-482B-B72D-F91BDA22AD37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2D69-C2CA-43B3-9B9F-12F7E90E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5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9F2-18A3-482B-B72D-F91BDA22AD37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2D69-C2CA-43B3-9B9F-12F7E90E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9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9F2-18A3-482B-B72D-F91BDA22AD37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2D69-C2CA-43B3-9B9F-12F7E90E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94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9F2-18A3-482B-B72D-F91BDA22AD37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2D69-C2CA-43B3-9B9F-12F7E90E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32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9F2-18A3-482B-B72D-F91BDA22AD37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2D69-C2CA-43B3-9B9F-12F7E90E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27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9F2-18A3-482B-B72D-F91BDA22AD37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2D69-C2CA-43B3-9B9F-12F7E90E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64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9F2-18A3-482B-B72D-F91BDA22AD37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2D69-C2CA-43B3-9B9F-12F7E90E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04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9F2-18A3-482B-B72D-F91BDA22AD37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2D69-C2CA-43B3-9B9F-12F7E90E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12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9F2-18A3-482B-B72D-F91BDA22AD37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2D69-C2CA-43B3-9B9F-12F7E90E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4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9F2-18A3-482B-B72D-F91BDA22AD37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2D69-C2CA-43B3-9B9F-12F7E90E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15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9F2-18A3-482B-B72D-F91BDA22AD37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2D69-C2CA-43B3-9B9F-12F7E90E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15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CA9F2-18A3-482B-B72D-F91BDA22AD37}" type="datetimeFigureOut">
              <a:rPr lang="en-US" smtClean="0"/>
              <a:t>07/03/2018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02D69-C2CA-43B3-9B9F-12F7E90E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245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737297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58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1046C-5E10-42D8-A4FB-28A30B2B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20094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智慧书</a:t>
            </a:r>
            <a:r>
              <a:rPr lang="en-US" altLang="zh-CN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诗歌书</a:t>
            </a:r>
            <a:r>
              <a:rPr lang="en-US" altLang="ja-JP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682FAC-B0D6-4A0E-8F16-25940BDFC9B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7" y="1143000"/>
          <a:ext cx="12192006" cy="5715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1">
                  <a:extLst>
                    <a:ext uri="{9D8B030D-6E8A-4147-A177-3AD203B41FA5}">
                      <a16:colId xmlns:a16="http://schemas.microsoft.com/office/drawing/2014/main" val="1836929583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2855118406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722471553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785854874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1526412783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2430218974"/>
                    </a:ext>
                  </a:extLst>
                </a:gridCol>
              </a:tblGrid>
              <a:tr h="727957">
                <a:tc>
                  <a:txBody>
                    <a:bodyPr/>
                    <a:lstStyle/>
                    <a:p>
                      <a:pPr algn="l"/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伯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記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詩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篇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箴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言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傳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道書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雅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歌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060774"/>
                  </a:ext>
                </a:extLst>
              </a:tr>
              <a:tr h="14559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作者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以利戶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大衛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為主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為主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46096"/>
                  </a:ext>
                </a:extLst>
              </a:tr>
              <a:tr h="16119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日期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1500B.C.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1000B.C.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大部分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940B.C.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930B.C.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970B.C.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505343"/>
                  </a:ext>
                </a:extLst>
              </a:tr>
              <a:tr h="11912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地點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烏斯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猶大曠野與耶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812365"/>
                  </a:ext>
                </a:extLst>
              </a:tr>
              <a:tr h="727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鑰意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苦難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靈交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虛空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愛情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555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7999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Text Box 5">
            <a:extLst>
              <a:ext uri="{FF2B5EF4-FFF2-40B4-BE49-F238E27FC236}">
                <a16:creationId xmlns:a16="http://schemas.microsoft.com/office/drawing/2014/main" id="{0D3D67D7-D4CF-4753-BE4E-7680ED228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235" y="1759226"/>
            <a:ext cx="11360426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翻译不讲究韵律 </a:t>
            </a:r>
          </a:p>
          <a:p>
            <a:pPr lvl="1"/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这是出于神，如果讲究韵律之美，圣经势难忠实翻译。</a:t>
            </a:r>
            <a:endParaRPr lang="zh-TW" alt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5433F4E9-4399-473B-BED9-82F21348C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1" y="3704277"/>
            <a:ext cx="7732642" cy="254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李白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静夜思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 </a:t>
            </a:r>
          </a:p>
          <a:p>
            <a:pPr algn="ctr">
              <a:lnSpc>
                <a:spcPct val="140000"/>
              </a:lnSpc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床前明月光，疑是地上霜。</a:t>
            </a:r>
          </a:p>
          <a:p>
            <a:pPr algn="ctr">
              <a:lnSpc>
                <a:spcPct val="140000"/>
              </a:lnSpc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举头望明月，低头思故乡。</a:t>
            </a:r>
            <a:endParaRPr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C7DD39-0970-4D9C-88FD-DCF92D690C20}"/>
              </a:ext>
            </a:extLst>
          </p:cNvPr>
          <p:cNvSpPr txBox="1"/>
          <p:nvPr/>
        </p:nvSpPr>
        <p:spPr>
          <a:xfrm>
            <a:off x="2209800" y="0"/>
            <a:ext cx="77326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希伯来诗歌的特色</a:t>
            </a:r>
            <a:endParaRPr lang="zh-TW" alt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1F8AC11F-A1F8-4F49-A869-C78DDDE6B546}"/>
              </a:ext>
            </a:extLst>
          </p:cNvPr>
          <p:cNvSpPr>
            <a:spLocks noChangeShapeType="1"/>
          </p:cNvSpPr>
          <p:nvPr/>
        </p:nvSpPr>
        <p:spPr bwMode="auto">
          <a:xfrm>
            <a:off x="-19879" y="122606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B7310ED6-5C3E-4464-A782-E87659A824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60753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40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B29FF-96B4-48E3-900D-AC436EDDD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635" y="1265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诗篇</a:t>
            </a:r>
            <a:endParaRPr lang="en-US" sz="7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B9518-EC0A-4714-821E-CA09004B8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1538" y="1825625"/>
            <a:ext cx="9972261" cy="4351338"/>
          </a:xfrm>
        </p:spPr>
        <p:txBody>
          <a:bodyPr/>
          <a:lstStyle/>
          <a:p>
            <a:endParaRPr lang="en-US" dirty="0"/>
          </a:p>
          <a:p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117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圣经中最短的一章：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 </a:t>
            </a:r>
            <a:endParaRPr lang="zh-TW" alt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118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圣经正中间的一章</a:t>
            </a:r>
            <a:endParaRPr lang="en-US" altLang="zh-CN" sz="5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圣经正中间的一节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118:8 </a:t>
            </a:r>
            <a:endParaRPr lang="zh-TW" alt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119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圣经中最长的一章：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176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 </a:t>
            </a:r>
            <a:endParaRPr lang="zh-TW" alt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86C53885-7D30-4D4D-ABE1-072AE3FB3DFF}"/>
              </a:ext>
            </a:extLst>
          </p:cNvPr>
          <p:cNvSpPr>
            <a:spLocks noChangeShapeType="1"/>
          </p:cNvSpPr>
          <p:nvPr/>
        </p:nvSpPr>
        <p:spPr bwMode="auto">
          <a:xfrm>
            <a:off x="-16565" y="148007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9A28BE5E-ADC4-4591-8E5D-42F3673176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748988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08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1"/>
            <a:ext cx="10515600" cy="131673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篇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7048"/>
            <a:ext cx="12106656" cy="53309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大衛為主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其他包括摩西、所羅門、亞薩、可拉的 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後裔、希幔、以探，及數位不詳姓名作者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大部分在聯合王國時期，尤是大衛與所羅門為王時。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在不同的場合與地點，有在逃難中，有在猶大的曠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野，有在耶京之皇宮，有在巴比倫的河邊，有在耶京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的文士學校或會堂所在。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：指出歷代聖徒與神密交之經歷，藉此挑旺編者當時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450B.C.)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的人對神與殿之企慕。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信徒對神的感受。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726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0231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6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1"/>
            <a:ext cx="10515600" cy="131673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篇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7048"/>
            <a:ext cx="12106656" cy="53309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 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作者的背景：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大衛為著名的詩人有多樣事跡佐證： 他為有名善歌者（撒下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23:1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）； 他曾編有詩歌（撒下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1:17-27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22:1-51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23:1-7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）； 他創立聖所詩班（代上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6:31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16:7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25:1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等），而可拉的後裔、亞薩、希幔、以探等皆大衛詩班的成員。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 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編纂的過程：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詩篇乃多時代多作者之產品，由始至終至少經十餘人之手，歷千年之久；詩篇共一百五十篇，經過多時代的搜集與編纂，倣傚摩西五經的各卷主題，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共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分五卷。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726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0231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11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1"/>
            <a:ext cx="10515600" cy="1187267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詩篇大綱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0" y="1527174"/>
          <a:ext cx="12192000" cy="5330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3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870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卷一</a:t>
                      </a:r>
                      <a:r>
                        <a:rPr lang="en-US" sz="3200" b="1" u="none" kern="1200" baseline="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應許與失敗</a:t>
                      </a:r>
                      <a:r>
                        <a:rPr lang="en-US" sz="32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(1－41)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baseline="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卷二</a:t>
                      </a:r>
                      <a:r>
                        <a:rPr lang="en-US" sz="32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苦難與救贖</a:t>
                      </a:r>
                      <a:r>
                        <a:rPr lang="en-US" sz="32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(42－72)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卷三</a:t>
                      </a:r>
                      <a:endParaRPr lang="en-US" sz="3200" b="1" u="none" kern="1200" dirty="0">
                        <a:solidFill>
                          <a:schemeClr val="lt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聖殿與崇拜</a:t>
                      </a:r>
                      <a:r>
                        <a:rPr lang="en-US" sz="32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(73－89)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卷四</a:t>
                      </a:r>
                      <a:endParaRPr lang="en-US" sz="3200" b="1" u="none" kern="1200" dirty="0">
                        <a:solidFill>
                          <a:schemeClr val="lt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漂泊與安息</a:t>
                      </a:r>
                      <a:r>
                        <a:rPr lang="en-US" sz="32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(90－106)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卷五</a:t>
                      </a:r>
                      <a:endParaRPr lang="en-US" sz="3200" b="1" u="none" kern="1200" dirty="0">
                        <a:solidFill>
                          <a:schemeClr val="lt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聖言與頌讚</a:t>
                      </a:r>
                      <a:endParaRPr lang="en-US" sz="3200" b="1" u="none" kern="1200" baseline="0" dirty="0">
                        <a:solidFill>
                          <a:schemeClr val="lt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(107－150)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119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大衛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所羅門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希西家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約西亞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希西家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約西亞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以斯拉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尼希米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以斯拉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尼希米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41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創世記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出埃及記</a:t>
                      </a:r>
                      <a:endParaRPr lang="en-US" sz="36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利未記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民數記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申命記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234228321"/>
                  </a:ext>
                </a:extLst>
              </a:tr>
              <a:tr h="6384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上帝的眷顧</a:t>
                      </a:r>
                      <a:endParaRPr lang="en-US" sz="36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上帝的作為</a:t>
                      </a:r>
                      <a:endParaRPr lang="en-US" sz="36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上帝的信實</a:t>
                      </a:r>
                      <a:endParaRPr lang="en-US" sz="36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上帝的攝理</a:t>
                      </a:r>
                      <a:endParaRPr lang="en-US" sz="36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上帝的偉大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726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0231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04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1"/>
            <a:ext cx="10515600" cy="1187267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诗篇分为五卷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0" y="1527175"/>
          <a:ext cx="12217019" cy="53100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1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5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7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1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212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478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卷一</a:t>
                      </a:r>
                      <a:r>
                        <a:rPr lang="en-US" sz="3200" b="1" u="none" kern="1200" baseline="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世人之失敗</a:t>
                      </a:r>
                      <a:endParaRPr lang="en-US" sz="3200" b="1" u="none" kern="1200" dirty="0">
                        <a:solidFill>
                          <a:schemeClr val="lt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baseline="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2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(1－41)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baseline="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卷二</a:t>
                      </a:r>
                      <a:r>
                        <a:rPr lang="en-US" sz="32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世人之得贖</a:t>
                      </a:r>
                      <a:endParaRPr lang="en-US" sz="3200" b="1" u="none" kern="1200" dirty="0">
                        <a:solidFill>
                          <a:schemeClr val="lt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(42－72)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卷三</a:t>
                      </a:r>
                      <a:endParaRPr lang="en-US" sz="3200" b="1" u="none" kern="1200" dirty="0">
                        <a:solidFill>
                          <a:schemeClr val="lt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世人之敬拜</a:t>
                      </a:r>
                      <a:endParaRPr lang="en-US" sz="3200" b="1" u="none" kern="1200" dirty="0">
                        <a:solidFill>
                          <a:schemeClr val="lt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(73－89)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卷四</a:t>
                      </a:r>
                      <a:endParaRPr lang="en-US" sz="3200" b="1" u="none" kern="1200" dirty="0">
                        <a:solidFill>
                          <a:schemeClr val="lt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世人之安息</a:t>
                      </a:r>
                      <a:endParaRPr lang="en-US" sz="3200" b="1" u="none" kern="1200" dirty="0">
                        <a:solidFill>
                          <a:schemeClr val="lt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(90－106)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卷五</a:t>
                      </a:r>
                      <a:endParaRPr lang="en-US" sz="3200" b="1" u="none" kern="1200" dirty="0">
                        <a:solidFill>
                          <a:schemeClr val="lt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世人之靈糧</a:t>
                      </a:r>
                      <a:r>
                        <a:rPr lang="en-US" sz="3200" b="1" u="none" kern="1200" baseline="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u="none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(107－150)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687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A.世人與人子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(1－8)</a:t>
                      </a:r>
                    </a:p>
                    <a:p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B.世人反對人子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(9－15)</a:t>
                      </a:r>
                    </a:p>
                    <a:p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C.人子基督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(16－41)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A.以色列之失敗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(42－49)</a:t>
                      </a:r>
                    </a:p>
                    <a:p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B.以色列之救主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(50－60)</a:t>
                      </a:r>
                    </a:p>
                    <a:p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C.以色列之救贖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(61－72)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lphaUcPeriod"/>
                      </a:pP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人與聖所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(73－83)</a:t>
                      </a:r>
                    </a:p>
                    <a:p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B. </a:t>
                      </a: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神與聖所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(84－89)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A.渴慕安息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(90－94)</a:t>
                      </a:r>
                    </a:p>
                    <a:p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B.預言安息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(95－100)</a:t>
                      </a:r>
                    </a:p>
                    <a:p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C.得享安息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(101－106)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A.聖言與生命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(107－118)</a:t>
                      </a:r>
                    </a:p>
                    <a:p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B.聖言與生活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(119－145)</a:t>
                      </a:r>
                    </a:p>
                    <a:p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C.聖言頌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(146－150)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2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蒙福的人</a:t>
                      </a:r>
                      <a:endParaRPr lang="en-US" sz="36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得救的人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事奉的人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爭戰的人</a:t>
                      </a:r>
                      <a:endParaRPr lang="en-US" sz="36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傳道的人</a:t>
                      </a:r>
                      <a:endParaRPr lang="en-US" sz="36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726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0231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9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1"/>
            <a:ext cx="10515600" cy="1187267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詩篇大綱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96574"/>
            <a:ext cx="12192000" cy="526142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一、詩篇的信息是積極與樂觀的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詩篇給人美感，也給人一種安慰與提高人生的能力；詩篇能給人積極的鼓勵，擦乾人的眼淚，提高人的自尊與信念；給人奮勇向前的力量。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二、詩篇的中心是讚美與感謝的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詩篇是人心靈向神「真、善、美」的感應。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三、詩篇的導向是光明與盼望的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詩篇的作者用屬靈的眼光看透萬事，叫世人在黑暗絕望中看到光明盼望。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四、詩篇的依歸是見證與禱願的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詩篇最終之目的是作者之見證神的榮耀。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726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0231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91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97864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詩歌的格式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" y="1755648"/>
            <a:ext cx="12127992" cy="5102351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正的對偶</a:t>
            </a:r>
            <a:r>
              <a:rPr lang="en-US" altLang="zh-CN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Synonymous parallelism)</a:t>
            </a:r>
            <a:r>
              <a:rPr lang="en-US" altLang="zh-CN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即第二行思想增強第一行之語氣。</a:t>
            </a:r>
            <a:endParaRPr lang="en-US" altLang="zh-CN" sz="51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諸天述說神的榮耀，穹蒼傳揚他的手段。</a:t>
            </a:r>
            <a:r>
              <a:rPr lang="en-US" altLang="zh-CN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19:1)</a:t>
            </a:r>
            <a:endParaRPr lang="en-US" altLang="zh-CN" sz="51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交替的對偶</a:t>
            </a:r>
            <a:r>
              <a:rPr lang="en-US" altLang="zh-CN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Alternate parallelism)</a:t>
            </a:r>
            <a:r>
              <a:rPr lang="en-US" altLang="zh-CN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即第一、第二行與第三、四行交替     </a:t>
            </a:r>
            <a:r>
              <a:rPr lang="en-US" altLang="zh-CN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式的增強語氣，例：</a:t>
            </a:r>
            <a:r>
              <a:rPr lang="en-US" altLang="zh-CN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103:11-12)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天離地何等的高，他的慈愛向敬畏他的人也是何等的大；</a:t>
            </a:r>
            <a:endParaRPr lang="en-US" sz="51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東離西有多遠，他叫我們的過犯離我們也有多遠。 </a:t>
            </a:r>
            <a:r>
              <a:rPr 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反的對偶</a:t>
            </a:r>
            <a:r>
              <a:rPr lang="en-US" altLang="zh-CN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Antithetic parallelism):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即第二行與第一行的意思相反，例：</a:t>
            </a:r>
            <a:endParaRPr lang="en-US" sz="51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因為耶和華知道義人的道路，惡人的道路卻必滅亡。</a:t>
            </a:r>
            <a:r>
              <a:rPr lang="en-US" altLang="zh-CN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1:6, 30:5)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合的對偶</a:t>
            </a:r>
            <a:r>
              <a:rPr lang="en-US" altLang="zh-CN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Synthetic parallelism):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即每句的意義是連續性的，第二行解</a:t>
            </a:r>
            <a:r>
              <a:rPr lang="en-US" altLang="zh-CN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釋或增添第一行之意義，例：</a:t>
            </a:r>
            <a:r>
              <a:rPr lang="en-US" altLang="zh-CN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19:7-8)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耶和華的律法全備，能甦醒人心；耶和華的法度確定，能使愚人有智慧；</a:t>
            </a:r>
            <a:endParaRPr lang="en-US" sz="51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耶和華的訓詞正直，能快活人心；耶和華的命令清潔，能明亮人的眼目。</a:t>
            </a:r>
            <a:endParaRPr lang="en-US" sz="51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726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0231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801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97864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詩歌的格式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" y="1596574"/>
            <a:ext cx="12127992" cy="5261426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首尾對偶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(Alternate spiral parallelism):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即首尾二行遙對，中間每行亦互相遙應</a:t>
            </a:r>
            <a:r>
              <a:rPr lang="en-US" altLang="zh-CN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亦稱「內轉對偶」</a:t>
            </a:r>
            <a:r>
              <a:rPr 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Introverted parallelism)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。例：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（詩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103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全）：</a:t>
            </a:r>
            <a:endParaRPr lang="en-US" altLang="zh-CN" sz="51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呼應對偶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(</a:t>
            </a:r>
            <a:r>
              <a:rPr lang="en-US" sz="51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Responsory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parallelism):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即每句均為對唱之詞，交替式的呼問或應對，例：</a:t>
            </a:r>
            <a:r>
              <a:rPr lang="en-US" altLang="zh-CN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115:9-11)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51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7.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進行對偶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(Climatic parallelism):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即第二行完成第一行之意思，</a:t>
            </a:r>
            <a:endParaRPr lang="en-US" sz="51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有好消息從遠方來，就如拿涼水給口渴的人喝。</a:t>
            </a:r>
            <a:r>
              <a:rPr lang="en-US" altLang="zh-CN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25:11,25)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8.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字母詩偶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(Acrostic parallelism):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即每句</a:t>
            </a:r>
            <a:r>
              <a:rPr lang="en-US" altLang="zh-CN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或每段</a:t>
            </a:r>
            <a:r>
              <a:rPr lang="en-US" altLang="zh-CN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51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字首均選自希伯來文一字母，按字母之次序把其意義演變下去，例：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119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；箴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31:10-13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；哀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51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章等。</a:t>
            </a:r>
            <a:endParaRPr lang="en-US" sz="51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3600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726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0231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92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"/>
            <a:ext cx="10515600" cy="113402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詩篇之分類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" y="1060869"/>
          <a:ext cx="12191999" cy="5723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9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8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2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1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0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頌讚詩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146-150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「</a:t>
                      </a:r>
                      <a:r>
                        <a:rPr lang="en-US" sz="28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你們要讚美耶和華」為首字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27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哀 詩</a:t>
                      </a: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題言為流離詩，即在逃難時在苦境中的感受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0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詠史詩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78;81;83;103-106;114;135;136;137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歌詠以色列史某部分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3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悔罪詩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6;32;38;39;51;102;130;143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為罪痛悔詩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0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訓誨詩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32;42;44;45;52-55;74;78;88;89;142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勸誡人免犯罪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9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咒詛詩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3; 5; 7; 10; 35; 36; 52; 59; 64; 69; 83; 109; 129; 137; 139-141; 143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咒詛敵人，願敵人遭極重報應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39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彌賽亞詩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2; 8; 22-24; 40; 41; 45; 68; 69; 72; 87; 89; 102; 109; 110; 118; 132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預言彌賽亞將來某方面之工作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0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敬拜詩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21;30;33;47;48;63;65-67;84;95;96;98; 100;101;111-113;116;117;133;134;138; 144;148;150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敬拜神為主題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0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上行詩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120-134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至耶路撒冷朝聖用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6836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5214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</a:t>
            </a:r>
            <a:r>
              <a:rPr lang="en-US" sz="6000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樂器或樂譜</a:t>
            </a:r>
            <a:r>
              <a:rPr lang="zh-CN" altLang="en-US" sz="6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en-US" sz="6000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註釋</a:t>
            </a:r>
            <a:endParaRPr lang="en-US" sz="60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0" y="987552"/>
          <a:ext cx="12192000" cy="58704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9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80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1.交與伶長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給伶長之指導或交其保存</a:t>
                      </a: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0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2.調用女音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閨女之意，即女高音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或歌女唱出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9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3.慕拉便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字意「子死」或「偉大之死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」，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給女音唱，為哀調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2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4.細拉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六意：1插段 2終曲 3分段 4強聲 5特調 6拖張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19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5.休要毀壞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字意「不要破毀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」，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乃在某一危機時之呼叫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41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6.百合花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字意「百合花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」，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指「春來了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」，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與逾越節有關，故紀念逾越之事跡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0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7.遠方無聲鴿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字意「遠處橡樹上之鴿」為悲哀曲調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80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8.調用第八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字意「男音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」，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男低音調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80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9.迦特樂器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字「酒酢」意，非利士人樂器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284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5214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</a:t>
            </a:r>
            <a:r>
              <a:rPr lang="en-US" sz="6000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樂器或樂譜</a:t>
            </a:r>
            <a:r>
              <a:rPr lang="zh-CN" altLang="en-US" sz="6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en-US" sz="6000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註釋</a:t>
            </a:r>
            <a:endParaRPr lang="en-US" sz="60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0" y="1252728"/>
          <a:ext cx="12192000" cy="56052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57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4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112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10.絲絃樂器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如琴、瑟、迦特等樂器</a:t>
                      </a: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11.吹的樂器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有說不是吹的樂器，而是詩的風格，意「產業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224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12.朝鹿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字意「旭日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」，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晨早用之民謠，和合本、RSV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皆隨猶太經家譯法將之譯作「朝晨之鹿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502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13.麻哈拉或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麻哈拉利暗俄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字意「大舞蹈」即聖殿之詩班，曲為跳舞調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14.流離歌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字意「讚美」或「大叫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」，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短調詩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51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15.愛慕歌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字意「愛歌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」，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表達愛意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13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16.耶杜頓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伶長之一，前名「以探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251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17.金詩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字意「鑄造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」，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表永久性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430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ADFB0-2117-4EEB-958D-603BBCC20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104" y="1"/>
            <a:ext cx="10515600" cy="1236978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 </a:t>
            </a:r>
            <a:r>
              <a:rPr lang="en-US" altLang="ja-JP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103 </a:t>
            </a:r>
            <a:r>
              <a:rPr lang="en-US" altLang="ja-JP" sz="5400" b="1" dirty="0"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ja-JP" altLang="en-US" sz="5400" b="1" dirty="0">
                <a:latin typeface="SimSun" panose="02010600030101010101" pitchFamily="2" charset="-122"/>
                <a:ea typeface="SimSun" panose="02010600030101010101" pitchFamily="2" charset="-122"/>
              </a:rPr>
              <a:t>大卫的诗。</a:t>
            </a:r>
            <a:r>
              <a:rPr lang="en-US" altLang="ja-JP" sz="5400" b="1" dirty="0"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endParaRPr lang="en-US" sz="5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B423C-5D09-4299-8AB5-A28F2B209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00810"/>
            <a:ext cx="12192000" cy="535719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我的心哪、你要称颂耶和华．凡在我里面的、也要称颂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他的圣名。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我的心哪、你要称颂耶和华、不可忘记他的一切恩惠。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他赦免你的一切罪孽、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医治你的一切疾病。</a:t>
            </a:r>
            <a:endParaRPr lang="en-US" altLang="zh-CN" sz="3600" b="1" dirty="0">
              <a:solidFill>
                <a:schemeClr val="accent5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他救赎你的命脱离死亡、以仁爱和慈悲为你的冠冕。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他用美物、使你所愿的得以知足、以致你如鹰返老还童。 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耶和华施行公义、为一切受屈的人伸冤。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7.</a:t>
            </a:r>
            <a:r>
              <a:rPr lang="zh-CN" altLang="en-US" sz="3600" b="1" dirty="0">
                <a:solidFill>
                  <a:srgbClr val="FFFF00"/>
                </a:solidFill>
              </a:rPr>
              <a:t>他使摩西知道他的法则、叫以色列人晓得他的作为。 </a:t>
            </a:r>
            <a:endParaRPr lang="en-US" altLang="zh-CN" sz="3600" b="1" dirty="0">
              <a:solidFill>
                <a:srgbClr val="FFFF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8.</a:t>
            </a:r>
            <a:r>
              <a:rPr lang="zh-CN" altLang="en-US" sz="3600" b="1" dirty="0">
                <a:solidFill>
                  <a:srgbClr val="FFFF00"/>
                </a:solidFill>
              </a:rPr>
              <a:t>耶和华有怜悯、有恩典、不轻易发怒、且有丰盛的慈爱。 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17C2ADE-A2AE-4AAF-80B6-762AF654C73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1708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0231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66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ADFB0-2117-4EEB-958D-603BBCC20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104" y="1"/>
            <a:ext cx="10515600" cy="1236978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 </a:t>
            </a:r>
            <a:r>
              <a:rPr lang="en-US" altLang="ja-JP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90 </a:t>
            </a:r>
            <a:r>
              <a:rPr lang="en-US" altLang="zh-CN" sz="5400" b="1" dirty="0"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5400" b="1" dirty="0">
                <a:latin typeface="SimSun" panose="02010600030101010101" pitchFamily="2" charset="-122"/>
                <a:ea typeface="SimSun" panose="02010600030101010101" pitchFamily="2" charset="-122"/>
              </a:rPr>
              <a:t>神人摩西的祈祷。</a:t>
            </a:r>
            <a:r>
              <a:rPr lang="en-US" altLang="zh-CN" sz="5400" b="1" dirty="0"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endParaRPr lang="en-US" sz="5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B423C-5D09-4299-8AB5-A28F2B209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00810"/>
            <a:ext cx="12192000" cy="535719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主阿、你世世代代作我们的居所。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诸山未曾生出、地与世界你未曾造成、从亘古到永远、你是神。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你使人归于尘土、说、你们世人要归回。</a:t>
            </a:r>
            <a:b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在你看来、千年如已过的昨日、又如夜间的一更。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你叫他们如水冲去．他们如睡一觉．早晨、他们如生长的草． 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早晨发芽生长、晚上割下枯干。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我们因你的怒气而消灭、因你的忿怒而惊惶。 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你将我们的罪孽摆在你面前、将我们的隐恶摆在你面光之中。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我们经过的日子、都在你震怒之下．我们度尽的年岁、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好像一声叹息。 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17C2ADE-A2AE-4AAF-80B6-762AF654C73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1708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0231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9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ADFB0-2117-4EEB-958D-603BBCC20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104" y="1"/>
            <a:ext cx="10515600" cy="1236978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詩篇二十三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B423C-5D09-4299-8AB5-A28F2B209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00810"/>
            <a:ext cx="12192000" cy="53571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耶和华拉亚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他是我的牧者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)—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耶和华是我的牧者。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耶和华以勒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他必预备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)—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我必不至缺乏。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耶和华拉法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他必医治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)—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使我的灵魂苏醒。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耶和华沙龙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他赐平安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)—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他领我在可安歇的水边。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</a:t>
            </a:r>
            <a:r>
              <a:rPr lang="en-US" sz="40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齐根努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他是我们的义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)—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为自己的名引导我走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	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义路。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</a:t>
            </a:r>
            <a:r>
              <a:rPr lang="en-US" sz="40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他的同在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)—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不怕遭害，因为你与我同在。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耶和华尼西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他是我们的旌旗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)—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在我敌人面前，你为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	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我摆设筵席。</a:t>
            </a: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17C2ADE-A2AE-4AAF-80B6-762AF654C73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1708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76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1298</Words>
  <Application>Microsoft Office PowerPoint</Application>
  <PresentationFormat>Widescreen</PresentationFormat>
  <Paragraphs>272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SimSun</vt:lpstr>
      <vt:lpstr>SimSun</vt:lpstr>
      <vt:lpstr>Arial</vt:lpstr>
      <vt:lpstr>Calibri</vt:lpstr>
      <vt:lpstr>Calibri Light</vt:lpstr>
      <vt:lpstr>Times New Roman</vt:lpstr>
      <vt:lpstr>Office Theme</vt:lpstr>
      <vt:lpstr>圣经概論 19</vt:lpstr>
      <vt:lpstr>圣经分类合参</vt:lpstr>
      <vt:lpstr>智慧书(诗歌书)</vt:lpstr>
      <vt:lpstr>PowerPoint Presentation</vt:lpstr>
      <vt:lpstr>诗篇</vt:lpstr>
      <vt:lpstr>詩 篇</vt:lpstr>
      <vt:lpstr>詩 篇</vt:lpstr>
      <vt:lpstr>詩篇大綱</vt:lpstr>
      <vt:lpstr>诗篇分为五卷</vt:lpstr>
      <vt:lpstr>詩篇大綱</vt:lpstr>
      <vt:lpstr>詩歌的格式</vt:lpstr>
      <vt:lpstr>詩歌的格式</vt:lpstr>
      <vt:lpstr> 詩篇之分類</vt:lpstr>
      <vt:lpstr>詩篇樂器或樂譜的註釋</vt:lpstr>
      <vt:lpstr>詩篇樂器或樂譜的註釋</vt:lpstr>
      <vt:lpstr>詩篇 103 〔大卫的诗。〕</vt:lpstr>
      <vt:lpstr>詩篇 90 〔神人摩西的祈祷。〕</vt:lpstr>
      <vt:lpstr>詩篇二十三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19</dc:title>
  <dc:creator>Kao, Race L.</dc:creator>
  <cp:lastModifiedBy>Ning Shunbin</cp:lastModifiedBy>
  <cp:revision>2</cp:revision>
  <cp:lastPrinted>2018-07-03T17:30:50Z</cp:lastPrinted>
  <dcterms:created xsi:type="dcterms:W3CDTF">2018-07-03T17:29:04Z</dcterms:created>
  <dcterms:modified xsi:type="dcterms:W3CDTF">2018-07-03T22:35:04Z</dcterms:modified>
</cp:coreProperties>
</file>