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handoutMasterIdLst>
    <p:handoutMasterId r:id="rId28"/>
  </p:handoutMasterIdLst>
  <p:sldIdLst>
    <p:sldId id="256" r:id="rId2"/>
    <p:sldId id="257" r:id="rId3"/>
    <p:sldId id="318" r:id="rId4"/>
    <p:sldId id="317" r:id="rId5"/>
    <p:sldId id="258" r:id="rId6"/>
    <p:sldId id="374" r:id="rId7"/>
    <p:sldId id="261" r:id="rId8"/>
    <p:sldId id="262" r:id="rId9"/>
    <p:sldId id="364" r:id="rId10"/>
    <p:sldId id="259" r:id="rId11"/>
    <p:sldId id="269" r:id="rId12"/>
    <p:sldId id="270" r:id="rId13"/>
    <p:sldId id="297" r:id="rId14"/>
    <p:sldId id="380" r:id="rId15"/>
    <p:sldId id="260" r:id="rId16"/>
    <p:sldId id="265" r:id="rId17"/>
    <p:sldId id="268" r:id="rId18"/>
    <p:sldId id="263" r:id="rId19"/>
    <p:sldId id="378" r:id="rId20"/>
    <p:sldId id="382" r:id="rId21"/>
    <p:sldId id="384" r:id="rId22"/>
    <p:sldId id="315" r:id="rId23"/>
    <p:sldId id="316" r:id="rId24"/>
    <p:sldId id="308" r:id="rId25"/>
    <p:sldId id="375" r:id="rId26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2" d="100"/>
          <a:sy n="82" d="100"/>
        </p:scale>
        <p:origin x="418" y="7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48" d="100"/>
        <a:sy n="48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79258762-27AF-4A7D-92D4-E2550DC8D5A7}" type="datetimeFigureOut">
              <a:rPr lang="en-US" smtClean="0"/>
              <a:t>01/03/2019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C70673A-D47E-41FB-9AE8-29B907B4F6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1239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55654C5-5A27-41BB-A51C-E5F4D5FF6F9F}" type="datetimeFigureOut">
              <a:rPr lang="en-US" smtClean="0"/>
              <a:t>01/03/2019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CBC8319-F6FC-4F8A-84BD-F7AB06CDDE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7070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2370E7D-EF58-4775-8553-294AFD14852D}" type="slidenum">
              <a:rPr lang="en-US" altLang="zh-TW"/>
              <a:pPr/>
              <a:t>3</a:t>
            </a:fld>
            <a:endParaRPr lang="en-US" altLang="zh-TW"/>
          </a:p>
        </p:txBody>
      </p:sp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92020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27B6F83F-D08E-4A1F-B33D-C064C3570A2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04E56F0-5856-4613-AD40-AEBCBAAC4C1C}" type="slidenum">
              <a:rPr lang="zh-TW" altLang="en-US"/>
              <a:pPr/>
              <a:t>9</a:t>
            </a:fld>
            <a:endParaRPr lang="en-US" altLang="zh-TW"/>
          </a:p>
        </p:txBody>
      </p:sp>
      <p:sp>
        <p:nvSpPr>
          <p:cNvPr id="186370" name="Rectangle 2">
            <a:extLst>
              <a:ext uri="{FF2B5EF4-FFF2-40B4-BE49-F238E27FC236}">
                <a16:creationId xmlns:a16="http://schemas.microsoft.com/office/drawing/2014/main" id="{BAE4C983-74D5-4BD2-BC51-FF444E4AD68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1" name="Rectangle 3">
            <a:extLst>
              <a:ext uri="{FF2B5EF4-FFF2-40B4-BE49-F238E27FC236}">
                <a16:creationId xmlns:a16="http://schemas.microsoft.com/office/drawing/2014/main" id="{9988B958-DE82-403E-A33A-4CE1C02A94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85913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88654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08911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9D621-EEBC-43DE-A400-3603E853BC56}" type="datetimeFigureOut">
              <a:rPr lang="en-US" smtClean="0"/>
              <a:t>01/03/2019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C501D-4F99-47FA-8D07-03ACFA28A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726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9D621-EEBC-43DE-A400-3603E853BC56}" type="datetimeFigureOut">
              <a:rPr lang="en-US" smtClean="0"/>
              <a:t>01/03/2019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C501D-4F99-47FA-8D07-03ACFA28A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424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9D621-EEBC-43DE-A400-3603E853BC56}" type="datetimeFigureOut">
              <a:rPr lang="en-US" smtClean="0"/>
              <a:t>01/03/2019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C501D-4F99-47FA-8D07-03ACFA28A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461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9D621-EEBC-43DE-A400-3603E853BC56}" type="datetimeFigureOut">
              <a:rPr lang="en-US" smtClean="0"/>
              <a:t>01/03/2019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C501D-4F99-47FA-8D07-03ACFA28A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307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9D621-EEBC-43DE-A400-3603E853BC56}" type="datetimeFigureOut">
              <a:rPr lang="en-US" smtClean="0"/>
              <a:t>01/03/2019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C501D-4F99-47FA-8D07-03ACFA28A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593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9D621-EEBC-43DE-A400-3603E853BC56}" type="datetimeFigureOut">
              <a:rPr lang="en-US" smtClean="0"/>
              <a:t>01/03/2019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C501D-4F99-47FA-8D07-03ACFA28A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07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9D621-EEBC-43DE-A400-3603E853BC56}" type="datetimeFigureOut">
              <a:rPr lang="en-US" smtClean="0"/>
              <a:t>01/03/2019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C501D-4F99-47FA-8D07-03ACFA28A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993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9D621-EEBC-43DE-A400-3603E853BC56}" type="datetimeFigureOut">
              <a:rPr lang="en-US" smtClean="0"/>
              <a:t>01/03/2019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C501D-4F99-47FA-8D07-03ACFA28A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677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9D621-EEBC-43DE-A400-3603E853BC56}" type="datetimeFigureOut">
              <a:rPr lang="en-US" smtClean="0"/>
              <a:t>01/03/2019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C501D-4F99-47FA-8D07-03ACFA28A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50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9D621-EEBC-43DE-A400-3603E853BC56}" type="datetimeFigureOut">
              <a:rPr lang="en-US" smtClean="0"/>
              <a:t>01/03/2019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C501D-4F99-47FA-8D07-03ACFA28A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132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9D621-EEBC-43DE-A400-3603E853BC56}" type="datetimeFigureOut">
              <a:rPr lang="en-US" smtClean="0"/>
              <a:t>01/03/2019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C501D-4F99-47FA-8D07-03ACFA28A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343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B9D621-EEBC-43DE-A400-3603E853BC56}" type="datetimeFigureOut">
              <a:rPr lang="en-US" smtClean="0"/>
              <a:t>01/03/2019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9C501D-4F99-47FA-8D07-03ACFA28A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86424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zh.wikipedia.org/wiki/%E9%98%BF%E5%A5%91%E7%BE%8E%E5%B0%BC%E5%BE%B7%E5%AE%B6%E6%97%8F" TargetMode="External"/><Relationship Id="rId3" Type="http://schemas.openxmlformats.org/officeDocument/2006/relationships/hyperlink" Target="https://zh.wikipedia.org/wiki/%E8%BF%AA%E5%A5%A5%E5%A1%9E%E6%96%AF" TargetMode="External"/><Relationship Id="rId7" Type="http://schemas.openxmlformats.org/officeDocument/2006/relationships/hyperlink" Target="https://zh.wikipedia.org/wiki/%E9%98%BF%E6%96%AF%E6%8F%90%E9%98%BF%E6%A0%BC%E6%96%AF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zh.wikipedia.org/wiki/%E5%9F%BA%E4%BA%9E%E5%85%8B%E8%96%A9%E9%9B%B7%E6%96%AF" TargetMode="External"/><Relationship Id="rId5" Type="http://schemas.openxmlformats.org/officeDocument/2006/relationships/hyperlink" Target="https://zh.wikipedia.org/wiki/%E9%A9%AC%E5%9C%B0%E5%A5%A5%E6%96%AF" TargetMode="External"/><Relationship Id="rId4" Type="http://schemas.openxmlformats.org/officeDocument/2006/relationships/hyperlink" Target="https://zh.wikipedia.org/wiki/%E5%BC%97%E6%8B%89%E6%AD%90%E7%88%BE%E7%89%B9%E6%96%AF" TargetMode="External"/><Relationship Id="rId9" Type="http://schemas.openxmlformats.org/officeDocument/2006/relationships/hyperlink" Target="https://zh.wikipedia.org/wiki/%E5%86%88%E6%AF%94%E8%A5%BF%E6%96%AF%E4%B8%80%E4%B8%96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zh.wikipedia.org/wiki/%E4%BA%9E%E9%87%8C%E6%96%AF%E5%A4%9A%E5%BE%B7" TargetMode="External"/><Relationship Id="rId7" Type="http://schemas.openxmlformats.org/officeDocument/2006/relationships/image" Target="../media/image15.jpg"/><Relationship Id="rId2" Type="http://schemas.openxmlformats.org/officeDocument/2006/relationships/hyperlink" Target="https://zh.wikipedia.org/w/index.php?title=%E4%BC%8A%E5%BA%87%E9%AD%AF%E6%96%AF%E7%9A%84%E5%88%97%E5%A5%A7%E5%B0%BC%E9%81%94&amp;action=edit&amp;redlink=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zh.wikipedia.org/wiki/%E5%B7%B4%E6%AF%94%E5%80%AB" TargetMode="External"/><Relationship Id="rId5" Type="http://schemas.openxmlformats.org/officeDocument/2006/relationships/hyperlink" Target="https://zh.wikipedia.org/wiki/%E6%9C%80%E5%A4%A7%E5%B8%9D%E5%9C%8B%E5%88%97%E8%A1%A8" TargetMode="External"/><Relationship Id="rId4" Type="http://schemas.openxmlformats.org/officeDocument/2006/relationships/hyperlink" Target="https://zh.wikipedia.org/wiki/%E8%85%93%E5%8A%9B%E4%BA%8C%E4%B8%96_(%E9%A6%AC%E5%85%B6%E9%A0%93)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13" Type="http://schemas.openxmlformats.org/officeDocument/2006/relationships/image" Target="../media/image32.jpeg"/><Relationship Id="rId18" Type="http://schemas.openxmlformats.org/officeDocument/2006/relationships/image" Target="../media/image2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12" Type="http://schemas.openxmlformats.org/officeDocument/2006/relationships/image" Target="../media/image31.png"/><Relationship Id="rId17" Type="http://schemas.openxmlformats.org/officeDocument/2006/relationships/image" Target="../media/image36.jpeg"/><Relationship Id="rId2" Type="http://schemas.openxmlformats.org/officeDocument/2006/relationships/image" Target="../media/image21.jpeg"/><Relationship Id="rId16" Type="http://schemas.openxmlformats.org/officeDocument/2006/relationships/image" Target="../media/image3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11" Type="http://schemas.openxmlformats.org/officeDocument/2006/relationships/image" Target="../media/image30.jpeg"/><Relationship Id="rId5" Type="http://schemas.openxmlformats.org/officeDocument/2006/relationships/image" Target="../media/image24.jpeg"/><Relationship Id="rId15" Type="http://schemas.openxmlformats.org/officeDocument/2006/relationships/image" Target="../media/image34.jpeg"/><Relationship Id="rId10" Type="http://schemas.openxmlformats.org/officeDocument/2006/relationships/image" Target="../media/image29.jpeg"/><Relationship Id="rId4" Type="http://schemas.openxmlformats.org/officeDocument/2006/relationships/image" Target="../media/image23.jpeg"/><Relationship Id="rId9" Type="http://schemas.openxmlformats.org/officeDocument/2006/relationships/image" Target="../media/image28.jpeg"/><Relationship Id="rId14" Type="http://schemas.openxmlformats.org/officeDocument/2006/relationships/image" Target="../media/image3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hyperlink" Target="https://www.google.com/url?sa=i&amp;rct=j&amp;q=&amp;esrc=s&amp;source=images&amp;cd=&amp;cad=rja&amp;uact=8&amp;ved=2ahUKEwjFkp-i6MrfAhUST98KHYlBD9oQjRx6BAgBEAU&amp;url=http://www.kenneth-chen.com/acts/2013-06-25-23-59-35.php&amp;psig=AOvVaw21NlP0l8aY8JUIjMcEsp6m&amp;ust=1546371153434383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7245" y="862717"/>
            <a:ext cx="9144000" cy="2387600"/>
          </a:xfrm>
        </p:spPr>
        <p:txBody>
          <a:bodyPr>
            <a:normAutofit/>
          </a:bodyPr>
          <a:lstStyle/>
          <a:p>
            <a:r>
              <a:rPr lang="ja-JP" altLang="en-US" sz="8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新约概论</a:t>
            </a:r>
            <a:r>
              <a:rPr lang="en-US" altLang="ja-JP" sz="8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ja-JP" altLang="en-US" sz="8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一</a:t>
            </a:r>
            <a:r>
              <a:rPr lang="en-US" altLang="ja-JP" sz="8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endParaRPr lang="en-US" sz="80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25689" y="4064883"/>
            <a:ext cx="9144000" cy="1655762"/>
          </a:xfrm>
        </p:spPr>
        <p:txBody>
          <a:bodyPr>
            <a:normAutofit/>
          </a:bodyPr>
          <a:lstStyle/>
          <a:p>
            <a:r>
              <a:rPr lang="ja-JP" altLang="en-US" sz="7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兩約之間</a:t>
            </a:r>
            <a:endParaRPr lang="en-US" sz="7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676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727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圣经分类合参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" y="1874520"/>
            <a:ext cx="11883736" cy="4904970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zh-CN" altLang="en-US" sz="6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旧约（卅九卷）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历史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训诲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预言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摩西的 其他的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  </a:t>
            </a:r>
            <a:r>
              <a:rPr lang="zh-CN" altLang="en-US" sz="6600" b="1" dirty="0">
                <a:solidFill>
                  <a:srgbClr val="FFFF00"/>
                </a:solidFill>
                <a:ea typeface="宋体" panose="02010600030101010101" pitchFamily="2" charset="-122"/>
              </a:rPr>
              <a:t>智慧书 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  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大先知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小先知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 algn="ctr">
              <a:buNone/>
            </a:pPr>
            <a:r>
              <a:rPr lang="zh-CN" altLang="en-US" sz="6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新约（廿七卷）</a:t>
            </a:r>
          </a:p>
          <a:p>
            <a:pPr marL="0" indent="0">
              <a:buNone/>
            </a:pP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历史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  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训诲 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6600" b="1" dirty="0">
                <a:solidFill>
                  <a:srgbClr val="FFFF00"/>
                </a:solidFill>
                <a:ea typeface="宋体" panose="02010600030101010101" pitchFamily="2" charset="-122"/>
              </a:rPr>
              <a:t>书信</a:t>
            </a:r>
            <a:r>
              <a:rPr lang="en-US" altLang="zh-CN" sz="6600" b="1" dirty="0">
                <a:solidFill>
                  <a:srgbClr val="FFFF00"/>
                </a:solidFill>
                <a:ea typeface="宋体" panose="02010600030101010101" pitchFamily="2" charset="-122"/>
              </a:rPr>
              <a:t>)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预言</a:t>
            </a:r>
          </a:p>
          <a:p>
            <a:pPr marL="0" indent="0">
              <a:buNone/>
            </a:pP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福音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教会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 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保罗的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其他的</a:t>
            </a:r>
          </a:p>
          <a:p>
            <a:pPr marL="0" indent="0">
              <a:buNone/>
            </a:pPr>
            <a:r>
              <a:rPr lang="zh-CN" altLang="en-US" sz="4300" b="1" dirty="0">
                <a:latin typeface="SimSun" panose="02010600030101010101" pitchFamily="2" charset="-122"/>
                <a:ea typeface="SimSun" panose="02010600030101010101" pitchFamily="2" charset="-122"/>
              </a:rPr>
              <a:t>											</a:t>
            </a:r>
            <a:r>
              <a:rPr lang="zh-CN" altLang="en-US" dirty="0">
                <a:latin typeface="SimSun" panose="02010600030101010101" pitchFamily="2" charset="-122"/>
                <a:ea typeface="SimSun" panose="02010600030101010101" pitchFamily="2" charset="-122"/>
              </a:rPr>
              <a:t>							</a:t>
            </a:r>
          </a:p>
        </p:txBody>
      </p:sp>
      <p:sp>
        <p:nvSpPr>
          <p:cNvPr id="4" name="Line 5">
            <a:extLst>
              <a:ext uri="{FF2B5EF4-FFF2-40B4-BE49-F238E27FC236}">
                <a16:creationId xmlns:a16="http://schemas.microsoft.com/office/drawing/2014/main" id="{BFFF6FC3-F407-4BA5-B34D-B69AFF6643E7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3823853"/>
            <a:ext cx="12192000" cy="9237"/>
          </a:xfrm>
          <a:prstGeom prst="line">
            <a:avLst/>
          </a:prstGeom>
          <a:noFill/>
          <a:ln w="57150">
            <a:solidFill>
              <a:srgbClr val="00B0F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4">
            <a:extLst>
              <a:ext uri="{FF2B5EF4-FFF2-40B4-BE49-F238E27FC236}">
                <a16:creationId xmlns:a16="http://schemas.microsoft.com/office/drawing/2014/main" id="{5EE713C4-1A02-48EB-9462-88D8F62C6CD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530327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Line 4">
            <a:extLst>
              <a:ext uri="{FF2B5EF4-FFF2-40B4-BE49-F238E27FC236}">
                <a16:creationId xmlns:a16="http://schemas.microsoft.com/office/drawing/2014/main" id="{3E948ADA-E6E0-4BB7-BD19-1D03941CC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9450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4601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Bible timeline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27"/>
          <a:stretch>
            <a:fillRect/>
          </a:stretch>
        </p:blipFill>
        <p:spPr bwMode="auto">
          <a:xfrm>
            <a:off x="445529" y="1943954"/>
            <a:ext cx="11567160" cy="1128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3187" name="Text Box 3"/>
          <p:cNvSpPr txBox="1">
            <a:spLocks noChangeArrowheads="1"/>
          </p:cNvSpPr>
          <p:nvPr/>
        </p:nvSpPr>
        <p:spPr bwMode="auto">
          <a:xfrm>
            <a:off x="912552" y="3424151"/>
            <a:ext cx="578620" cy="1228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zh-TW" altLang="en-US" sz="3200" b="1" dirty="0">
                <a:latin typeface="SimHei" panose="02010609060101010101" pitchFamily="49" charset="-122"/>
                <a:ea typeface="SimHei" panose="02010609060101010101" pitchFamily="49" charset="-122"/>
              </a:rPr>
              <a:t>洪水</a:t>
            </a:r>
          </a:p>
        </p:txBody>
      </p:sp>
      <p:sp>
        <p:nvSpPr>
          <p:cNvPr id="93188" name="Text Box 4"/>
          <p:cNvSpPr txBox="1">
            <a:spLocks noChangeArrowheads="1"/>
          </p:cNvSpPr>
          <p:nvPr/>
        </p:nvSpPr>
        <p:spPr bwMode="auto">
          <a:xfrm>
            <a:off x="3053328" y="3359270"/>
            <a:ext cx="578620" cy="332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>
            <a:spAutoFit/>
          </a:bodyPr>
          <a:lstStyle/>
          <a:p>
            <a:pPr algn="ctr">
              <a:lnSpc>
                <a:spcPct val="80000"/>
              </a:lnSpc>
            </a:pPr>
            <a:r>
              <a:rPr lang="zh-CN" altLang="en-US" sz="3200" b="1" dirty="0">
                <a:latin typeface="SimHei" panose="02010609060101010101" pitchFamily="49" charset="-122"/>
                <a:ea typeface="SimHei" panose="02010609060101010101" pitchFamily="49" charset="-122"/>
              </a:rPr>
              <a:t>亚伯拉罕、以撒、</a:t>
            </a:r>
            <a:endParaRPr lang="zh-TW" altLang="en-US" sz="32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93189" name="Text Box 5"/>
          <p:cNvSpPr txBox="1">
            <a:spLocks noChangeArrowheads="1"/>
          </p:cNvSpPr>
          <p:nvPr/>
        </p:nvSpPr>
        <p:spPr bwMode="auto">
          <a:xfrm>
            <a:off x="4197188" y="3424151"/>
            <a:ext cx="578620" cy="2343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zh-TW" altLang="en-US" sz="3200" b="1" dirty="0">
                <a:latin typeface="SimHei" panose="02010609060101010101" pitchFamily="49" charset="-122"/>
                <a:ea typeface="SimHei" panose="02010609060101010101" pitchFamily="49" charset="-122"/>
              </a:rPr>
              <a:t>寄居埃及</a:t>
            </a:r>
          </a:p>
        </p:txBody>
      </p:sp>
      <p:sp>
        <p:nvSpPr>
          <p:cNvPr id="93190" name="Text Box 6"/>
          <p:cNvSpPr txBox="1">
            <a:spLocks noChangeArrowheads="1"/>
          </p:cNvSpPr>
          <p:nvPr/>
        </p:nvSpPr>
        <p:spPr bwMode="auto">
          <a:xfrm>
            <a:off x="5193530" y="3593836"/>
            <a:ext cx="578620" cy="13042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>
            <a:spAutoFit/>
          </a:bodyPr>
          <a:lstStyle/>
          <a:p>
            <a:pPr>
              <a:lnSpc>
                <a:spcPct val="80000"/>
              </a:lnSpc>
            </a:pPr>
            <a:r>
              <a:rPr lang="zh-TW" altLang="en-US" sz="3200" b="1" dirty="0">
                <a:latin typeface="SimHei" panose="02010609060101010101" pitchFamily="49" charset="-122"/>
                <a:ea typeface="SimHei" panose="02010609060101010101" pitchFamily="49" charset="-122"/>
              </a:rPr>
              <a:t>出埃及</a:t>
            </a:r>
          </a:p>
        </p:txBody>
      </p:sp>
      <p:sp>
        <p:nvSpPr>
          <p:cNvPr id="93191" name="Text Box 7"/>
          <p:cNvSpPr txBox="1">
            <a:spLocks noChangeArrowheads="1"/>
          </p:cNvSpPr>
          <p:nvPr/>
        </p:nvSpPr>
        <p:spPr bwMode="auto">
          <a:xfrm>
            <a:off x="5939799" y="3295841"/>
            <a:ext cx="578620" cy="1982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zh-TW" altLang="en-US" sz="3200" b="1" dirty="0">
                <a:latin typeface="SimHei" panose="02010609060101010101" pitchFamily="49" charset="-122"/>
                <a:ea typeface="SimHei" panose="02010609060101010101" pitchFamily="49" charset="-122"/>
              </a:rPr>
              <a:t>士师时代</a:t>
            </a:r>
          </a:p>
        </p:txBody>
      </p:sp>
      <p:sp>
        <p:nvSpPr>
          <p:cNvPr id="93192" name="Text Box 8"/>
          <p:cNvSpPr txBox="1">
            <a:spLocks noChangeArrowheads="1"/>
          </p:cNvSpPr>
          <p:nvPr/>
        </p:nvSpPr>
        <p:spPr bwMode="auto">
          <a:xfrm>
            <a:off x="6919408" y="3118098"/>
            <a:ext cx="578620" cy="3727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>
            <a:spAutoFit/>
          </a:bodyPr>
          <a:lstStyle/>
          <a:p>
            <a:pPr algn="ctr">
              <a:lnSpc>
                <a:spcPct val="80000"/>
              </a:lnSpc>
            </a:pPr>
            <a:r>
              <a:rPr lang="zh-CN" altLang="en-US" sz="3200" b="1" dirty="0">
                <a:latin typeface="SimHei" panose="02010609060101010101" pitchFamily="49" charset="-122"/>
                <a:ea typeface="SimHei" panose="02010609060101010101" pitchFamily="49" charset="-122"/>
              </a:rPr>
              <a:t>扫罗、大卫、所罗门</a:t>
            </a:r>
            <a:endParaRPr lang="zh-TW" altLang="en-US" sz="32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93193" name="Text Box 9"/>
          <p:cNvSpPr txBox="1">
            <a:spLocks noChangeArrowheads="1"/>
          </p:cNvSpPr>
          <p:nvPr/>
        </p:nvSpPr>
        <p:spPr bwMode="auto">
          <a:xfrm>
            <a:off x="8380981" y="3045357"/>
            <a:ext cx="578620" cy="1708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>
            <a:spAutoFit/>
          </a:bodyPr>
          <a:lstStyle/>
          <a:p>
            <a:pPr algn="ctr">
              <a:lnSpc>
                <a:spcPct val="80000"/>
              </a:lnSpc>
            </a:pPr>
            <a:r>
              <a:rPr lang="zh-TW" altLang="en-US" sz="3200" b="1" dirty="0">
                <a:latin typeface="SimHei" panose="02010609060101010101" pitchFamily="49" charset="-122"/>
                <a:ea typeface="SimHei" panose="02010609060101010101" pitchFamily="49" charset="-122"/>
              </a:rPr>
              <a:t>南国犹大</a:t>
            </a:r>
          </a:p>
        </p:txBody>
      </p:sp>
      <p:sp>
        <p:nvSpPr>
          <p:cNvPr id="93194" name="Line 10"/>
          <p:cNvSpPr>
            <a:spLocks noChangeShapeType="1"/>
          </p:cNvSpPr>
          <p:nvPr/>
        </p:nvSpPr>
        <p:spPr bwMode="auto">
          <a:xfrm flipV="1">
            <a:off x="1262507" y="3176588"/>
            <a:ext cx="0" cy="33337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3195" name="Line 11"/>
          <p:cNvSpPr>
            <a:spLocks noChangeShapeType="1"/>
          </p:cNvSpPr>
          <p:nvPr/>
        </p:nvSpPr>
        <p:spPr bwMode="auto">
          <a:xfrm flipV="1">
            <a:off x="3631948" y="3132957"/>
            <a:ext cx="0" cy="33337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3196" name="Line 12"/>
          <p:cNvSpPr>
            <a:spLocks noChangeShapeType="1"/>
          </p:cNvSpPr>
          <p:nvPr/>
        </p:nvSpPr>
        <p:spPr bwMode="auto">
          <a:xfrm flipV="1">
            <a:off x="4506501" y="3206872"/>
            <a:ext cx="0" cy="33337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3197" name="Line 13"/>
          <p:cNvSpPr>
            <a:spLocks noChangeShapeType="1"/>
          </p:cNvSpPr>
          <p:nvPr/>
        </p:nvSpPr>
        <p:spPr bwMode="auto">
          <a:xfrm flipV="1">
            <a:off x="5525210" y="3132956"/>
            <a:ext cx="0" cy="33337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3198" name="Line 14"/>
          <p:cNvSpPr>
            <a:spLocks noChangeShapeType="1"/>
          </p:cNvSpPr>
          <p:nvPr/>
        </p:nvSpPr>
        <p:spPr bwMode="auto">
          <a:xfrm flipV="1">
            <a:off x="6240780" y="3118098"/>
            <a:ext cx="0" cy="33337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3199" name="Line 15"/>
          <p:cNvSpPr>
            <a:spLocks noChangeShapeType="1"/>
          </p:cNvSpPr>
          <p:nvPr/>
        </p:nvSpPr>
        <p:spPr bwMode="auto">
          <a:xfrm flipV="1">
            <a:off x="7242048" y="3047833"/>
            <a:ext cx="7651" cy="15903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3202" name="Line 18"/>
          <p:cNvSpPr>
            <a:spLocks noChangeShapeType="1"/>
          </p:cNvSpPr>
          <p:nvPr/>
        </p:nvSpPr>
        <p:spPr bwMode="auto">
          <a:xfrm flipV="1">
            <a:off x="8112124" y="3071813"/>
            <a:ext cx="316085" cy="430873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3203" name="Text Box 19"/>
          <p:cNvSpPr txBox="1">
            <a:spLocks noChangeArrowheads="1"/>
          </p:cNvSpPr>
          <p:nvPr/>
        </p:nvSpPr>
        <p:spPr bwMode="auto">
          <a:xfrm>
            <a:off x="7849590" y="3449315"/>
            <a:ext cx="578620" cy="900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>
            <a:spAutoFit/>
          </a:bodyPr>
          <a:lstStyle/>
          <a:p>
            <a:pPr algn="ctr">
              <a:lnSpc>
                <a:spcPct val="80000"/>
              </a:lnSpc>
            </a:pPr>
            <a:r>
              <a:rPr lang="zh-TW" altLang="en-US" sz="3200" b="1" dirty="0">
                <a:latin typeface="SimHei" panose="02010609060101010101" pitchFamily="49" charset="-122"/>
                <a:ea typeface="SimHei" panose="02010609060101010101" pitchFamily="49" charset="-122"/>
              </a:rPr>
              <a:t>被掳</a:t>
            </a:r>
          </a:p>
        </p:txBody>
      </p:sp>
      <p:sp>
        <p:nvSpPr>
          <p:cNvPr id="93204" name="Text Box 20"/>
          <p:cNvSpPr txBox="1">
            <a:spLocks noChangeArrowheads="1"/>
          </p:cNvSpPr>
          <p:nvPr/>
        </p:nvSpPr>
        <p:spPr bwMode="auto">
          <a:xfrm>
            <a:off x="9017847" y="3479599"/>
            <a:ext cx="578620" cy="900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>
            <a:spAutoFit/>
          </a:bodyPr>
          <a:lstStyle/>
          <a:p>
            <a:pPr algn="ctr">
              <a:lnSpc>
                <a:spcPct val="80000"/>
              </a:lnSpc>
            </a:pPr>
            <a:r>
              <a:rPr lang="zh-TW" altLang="en-US" sz="3200" b="1" dirty="0">
                <a:latin typeface="SimHei" panose="02010609060101010101" pitchFamily="49" charset="-122"/>
                <a:ea typeface="SimHei" panose="02010609060101010101" pitchFamily="49" charset="-122"/>
              </a:rPr>
              <a:t>归回</a:t>
            </a:r>
          </a:p>
        </p:txBody>
      </p:sp>
      <p:sp>
        <p:nvSpPr>
          <p:cNvPr id="93205" name="Text Box 21"/>
          <p:cNvSpPr txBox="1">
            <a:spLocks noChangeArrowheads="1"/>
          </p:cNvSpPr>
          <p:nvPr/>
        </p:nvSpPr>
        <p:spPr bwMode="auto">
          <a:xfrm>
            <a:off x="5916898" y="1152152"/>
            <a:ext cx="26503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</a:rPr>
              <a:t>北国以色列</a:t>
            </a:r>
            <a:endParaRPr lang="zh-TW" altLang="en-US" sz="32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93206" name="Text Box 22"/>
          <p:cNvSpPr txBox="1">
            <a:spLocks noChangeArrowheads="1"/>
          </p:cNvSpPr>
          <p:nvPr/>
        </p:nvSpPr>
        <p:spPr bwMode="auto">
          <a:xfrm>
            <a:off x="0" y="1576389"/>
            <a:ext cx="78638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zh-TW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BC</a:t>
            </a:r>
          </a:p>
        </p:txBody>
      </p:sp>
      <p:sp>
        <p:nvSpPr>
          <p:cNvPr id="93208" name="Text Box 24"/>
          <p:cNvSpPr txBox="1">
            <a:spLocks noChangeArrowheads="1"/>
          </p:cNvSpPr>
          <p:nvPr/>
        </p:nvSpPr>
        <p:spPr bwMode="auto">
          <a:xfrm>
            <a:off x="8188325" y="1167642"/>
            <a:ext cx="182614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3200" b="1" dirty="0">
                <a:solidFill>
                  <a:srgbClr val="CC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亡于亚述</a:t>
            </a:r>
          </a:p>
        </p:txBody>
      </p:sp>
      <p:sp>
        <p:nvSpPr>
          <p:cNvPr id="93210" name="Text Box 26"/>
          <p:cNvSpPr txBox="1">
            <a:spLocks noChangeArrowheads="1"/>
          </p:cNvSpPr>
          <p:nvPr/>
        </p:nvSpPr>
        <p:spPr bwMode="auto">
          <a:xfrm>
            <a:off x="8432975" y="4595929"/>
            <a:ext cx="595035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zh-CN" altLang="en-US" sz="3200" dirty="0">
                <a:solidFill>
                  <a:srgbClr val="CC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亡</a:t>
            </a:r>
          </a:p>
          <a:p>
            <a:pPr>
              <a:lnSpc>
                <a:spcPct val="90000"/>
              </a:lnSpc>
            </a:pPr>
            <a:r>
              <a:rPr lang="zh-CN" altLang="en-US" sz="3200" dirty="0">
                <a:solidFill>
                  <a:srgbClr val="CC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于</a:t>
            </a:r>
          </a:p>
          <a:p>
            <a:pPr>
              <a:lnSpc>
                <a:spcPct val="90000"/>
              </a:lnSpc>
            </a:pPr>
            <a:r>
              <a:rPr lang="zh-CN" altLang="en-US" sz="3200" dirty="0">
                <a:solidFill>
                  <a:srgbClr val="CC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巴</a:t>
            </a:r>
          </a:p>
          <a:p>
            <a:pPr>
              <a:lnSpc>
                <a:spcPct val="90000"/>
              </a:lnSpc>
            </a:pPr>
            <a:r>
              <a:rPr lang="zh-CN" altLang="en-US" sz="3200" dirty="0">
                <a:solidFill>
                  <a:srgbClr val="CC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比</a:t>
            </a:r>
          </a:p>
          <a:p>
            <a:pPr>
              <a:lnSpc>
                <a:spcPct val="90000"/>
              </a:lnSpc>
            </a:pPr>
            <a:r>
              <a:rPr lang="zh-CN" altLang="en-US" sz="3200" dirty="0">
                <a:solidFill>
                  <a:srgbClr val="CC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伦</a:t>
            </a:r>
            <a:endParaRPr lang="zh-TW" altLang="en-US" sz="3200" dirty="0">
              <a:solidFill>
                <a:srgbClr val="CC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93211" name="Oval 27"/>
          <p:cNvSpPr>
            <a:spLocks noChangeArrowheads="1"/>
          </p:cNvSpPr>
          <p:nvPr/>
        </p:nvSpPr>
        <p:spPr bwMode="auto">
          <a:xfrm>
            <a:off x="5215681" y="3580006"/>
            <a:ext cx="629629" cy="1441257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3212" name="Text Box 28"/>
          <p:cNvSpPr txBox="1">
            <a:spLocks noChangeArrowheads="1"/>
          </p:cNvSpPr>
          <p:nvPr/>
        </p:nvSpPr>
        <p:spPr bwMode="auto">
          <a:xfrm>
            <a:off x="9019997" y="4439604"/>
            <a:ext cx="589740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3200" b="1" dirty="0">
                <a:latin typeface="SimHei" panose="02010609060101010101" pitchFamily="49" charset="-122"/>
                <a:ea typeface="SimHei" panose="02010609060101010101" pitchFamily="49" charset="-122"/>
              </a:rPr>
              <a:t>出</a:t>
            </a:r>
          </a:p>
          <a:p>
            <a:r>
              <a:rPr lang="zh-TW" altLang="en-US" sz="3200" b="1" dirty="0">
                <a:latin typeface="SimHei" panose="02010609060101010101" pitchFamily="49" charset="-122"/>
                <a:ea typeface="SimHei" panose="02010609060101010101" pitchFamily="49" charset="-122"/>
              </a:rPr>
              <a:t>巴</a:t>
            </a:r>
          </a:p>
          <a:p>
            <a:r>
              <a:rPr lang="zh-TW" altLang="en-US" sz="3200" b="1" dirty="0">
                <a:latin typeface="SimHei" panose="02010609060101010101" pitchFamily="49" charset="-122"/>
                <a:ea typeface="SimHei" panose="02010609060101010101" pitchFamily="49" charset="-122"/>
              </a:rPr>
              <a:t>比</a:t>
            </a:r>
          </a:p>
          <a:p>
            <a:r>
              <a:rPr lang="zh-TW" altLang="en-US" sz="3200" b="1" dirty="0">
                <a:latin typeface="SimHei" panose="02010609060101010101" pitchFamily="49" charset="-122"/>
                <a:ea typeface="SimHei" panose="02010609060101010101" pitchFamily="49" charset="-122"/>
              </a:rPr>
              <a:t>伦</a:t>
            </a:r>
          </a:p>
        </p:txBody>
      </p:sp>
      <p:sp>
        <p:nvSpPr>
          <p:cNvPr id="93213" name="Oval 29"/>
          <p:cNvSpPr>
            <a:spLocks noChangeArrowheads="1"/>
          </p:cNvSpPr>
          <p:nvPr/>
        </p:nvSpPr>
        <p:spPr bwMode="auto">
          <a:xfrm>
            <a:off x="8975707" y="4412309"/>
            <a:ext cx="678320" cy="2270948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3214" name="Rectangle 30"/>
          <p:cNvSpPr>
            <a:spLocks noChangeArrowheads="1"/>
          </p:cNvSpPr>
          <p:nvPr/>
        </p:nvSpPr>
        <p:spPr bwMode="auto">
          <a:xfrm>
            <a:off x="8035925" y="2714625"/>
            <a:ext cx="152400" cy="17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93215" name="AutoShape 31"/>
          <p:cNvCxnSpPr>
            <a:cxnSpLocks noChangeShapeType="1"/>
          </p:cNvCxnSpPr>
          <p:nvPr/>
        </p:nvCxnSpPr>
        <p:spPr bwMode="auto">
          <a:xfrm rot="16200000" flipV="1">
            <a:off x="8911667" y="3093291"/>
            <a:ext cx="451135" cy="355267"/>
          </a:xfrm>
          <a:prstGeom prst="bentConnector3">
            <a:avLst>
              <a:gd name="adj1" fmla="val 50000"/>
            </a:avLst>
          </a:prstGeom>
          <a:noFill/>
          <a:ln w="57150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3216" name="AutoShape 32" descr="Pink tissue paper"/>
          <p:cNvSpPr>
            <a:spLocks noChangeArrowheads="1"/>
          </p:cNvSpPr>
          <p:nvPr/>
        </p:nvSpPr>
        <p:spPr bwMode="auto">
          <a:xfrm>
            <a:off x="4519512" y="5689527"/>
            <a:ext cx="2048333" cy="590920"/>
          </a:xfrm>
          <a:prstGeom prst="wedgeRectCallout">
            <a:avLst>
              <a:gd name="adj1" fmla="val -1604"/>
              <a:gd name="adj2" fmla="val -161505"/>
            </a:avLst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lnSpc>
                <a:spcPct val="120000"/>
              </a:lnSpc>
            </a:pPr>
            <a:r>
              <a:rPr lang="zh-TW" altLang="en-US" sz="3200" b="1" dirty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约</a:t>
            </a:r>
            <a:r>
              <a:rPr lang="en-US" altLang="zh-TW" sz="3200" b="1" dirty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200</a:t>
            </a:r>
            <a:r>
              <a:rPr lang="zh-TW" altLang="en-US" sz="3200" b="1" dirty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万人</a:t>
            </a:r>
          </a:p>
        </p:txBody>
      </p:sp>
      <p:sp>
        <p:nvSpPr>
          <p:cNvPr id="93217" name="AutoShape 33" descr="Pink tissue paper"/>
          <p:cNvSpPr>
            <a:spLocks noChangeArrowheads="1"/>
          </p:cNvSpPr>
          <p:nvPr/>
        </p:nvSpPr>
        <p:spPr bwMode="auto">
          <a:xfrm>
            <a:off x="10104187" y="6069837"/>
            <a:ext cx="2001673" cy="613420"/>
          </a:xfrm>
          <a:prstGeom prst="wedgeRectCallout">
            <a:avLst>
              <a:gd name="adj1" fmla="val -75001"/>
              <a:gd name="adj2" fmla="val -148760"/>
            </a:avLst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lnSpc>
                <a:spcPct val="120000"/>
              </a:lnSpc>
            </a:pPr>
            <a:r>
              <a:rPr lang="zh-TW" altLang="en-US" sz="3200" b="1" dirty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约</a:t>
            </a:r>
            <a:r>
              <a:rPr lang="en-US" altLang="zh-TW" sz="3200" b="1" dirty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5</a:t>
            </a:r>
            <a:r>
              <a:rPr lang="zh-TW" altLang="en-US" sz="3200" b="1" dirty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万人</a:t>
            </a:r>
          </a:p>
        </p:txBody>
      </p:sp>
      <p:sp>
        <p:nvSpPr>
          <p:cNvPr id="93218" name="Rectangle 34" descr="Bouquet"/>
          <p:cNvSpPr>
            <a:spLocks noChangeArrowheads="1"/>
          </p:cNvSpPr>
          <p:nvPr/>
        </p:nvSpPr>
        <p:spPr bwMode="auto">
          <a:xfrm>
            <a:off x="9842554" y="4187952"/>
            <a:ext cx="2181806" cy="1043814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Aft>
                <a:spcPct val="10000"/>
              </a:spcAft>
            </a:pPr>
            <a:r>
              <a:rPr lang="zh-TW" altLang="en-US" sz="3200" dirty="0">
                <a:solidFill>
                  <a:srgbClr val="002060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余民</a:t>
            </a:r>
          </a:p>
          <a:p>
            <a:pPr algn="ctr">
              <a:spcAft>
                <a:spcPct val="10000"/>
              </a:spcAft>
            </a:pPr>
            <a:r>
              <a:rPr lang="en-US" altLang="zh-TW" sz="3200" dirty="0">
                <a:solidFill>
                  <a:srgbClr val="FF0000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the remnant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520144" y="3745191"/>
            <a:ext cx="555231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SimHei" panose="02010609060101010101" pitchFamily="49" charset="-122"/>
                <a:ea typeface="SimHei" panose="02010609060101010101" pitchFamily="49" charset="-122"/>
              </a:rPr>
              <a:t>雅各、约瑟</a:t>
            </a:r>
            <a:endParaRPr lang="zh-TW" altLang="en-US" sz="32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60477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Group 2"/>
          <p:cNvGrpSpPr>
            <a:grpSpLocks/>
          </p:cNvGrpSpPr>
          <p:nvPr/>
        </p:nvGrpSpPr>
        <p:grpSpPr bwMode="auto">
          <a:xfrm>
            <a:off x="177006" y="2870200"/>
            <a:ext cx="11362324" cy="1016000"/>
            <a:chOff x="288" y="1680"/>
            <a:chExt cx="4896" cy="640"/>
          </a:xfrm>
        </p:grpSpPr>
        <p:pic>
          <p:nvPicPr>
            <p:cNvPr id="10243" name="Picture 3" descr="kings1b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" y="1680"/>
              <a:ext cx="4896" cy="6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244" name="Text Box 4"/>
            <p:cNvSpPr txBox="1">
              <a:spLocks noChangeArrowheads="1"/>
            </p:cNvSpPr>
            <p:nvPr/>
          </p:nvSpPr>
          <p:spPr bwMode="auto">
            <a:xfrm>
              <a:off x="797" y="1877"/>
              <a:ext cx="234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400" dirty="0">
                  <a:solidFill>
                    <a:schemeClr val="bg1"/>
                  </a:solidFill>
                  <a:ea typeface="SimHei" panose="02010609060101010101" pitchFamily="49" charset="-122"/>
                </a:rPr>
                <a:t>亞撒</a:t>
              </a:r>
            </a:p>
          </p:txBody>
        </p:sp>
        <p:sp>
          <p:nvSpPr>
            <p:cNvPr id="10245" name="Text Box 5"/>
            <p:cNvSpPr txBox="1">
              <a:spLocks noChangeArrowheads="1"/>
            </p:cNvSpPr>
            <p:nvPr/>
          </p:nvSpPr>
          <p:spPr bwMode="auto">
            <a:xfrm>
              <a:off x="382" y="1880"/>
              <a:ext cx="321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1400" dirty="0">
                  <a:solidFill>
                    <a:schemeClr val="bg1"/>
                  </a:solidFill>
                  <a:ea typeface="SimHei" panose="02010609060101010101" pitchFamily="49" charset="-122"/>
                </a:rPr>
                <a:t>羅波安</a:t>
              </a:r>
            </a:p>
          </p:txBody>
        </p:sp>
        <p:sp>
          <p:nvSpPr>
            <p:cNvPr id="10246" name="Text Box 6"/>
            <p:cNvSpPr txBox="1">
              <a:spLocks noChangeArrowheads="1"/>
            </p:cNvSpPr>
            <p:nvPr/>
          </p:nvSpPr>
          <p:spPr bwMode="auto">
            <a:xfrm>
              <a:off x="1192" y="1861"/>
              <a:ext cx="312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400" dirty="0">
                  <a:solidFill>
                    <a:schemeClr val="bg1"/>
                  </a:solidFill>
                  <a:ea typeface="SimHei" panose="02010609060101010101" pitchFamily="49" charset="-122"/>
                </a:rPr>
                <a:t>約沙法</a:t>
              </a:r>
            </a:p>
          </p:txBody>
        </p:sp>
        <p:sp>
          <p:nvSpPr>
            <p:cNvPr id="10247" name="Text Box 7"/>
            <p:cNvSpPr txBox="1">
              <a:spLocks noChangeArrowheads="1"/>
            </p:cNvSpPr>
            <p:nvPr/>
          </p:nvSpPr>
          <p:spPr bwMode="auto">
            <a:xfrm>
              <a:off x="1834" y="1855"/>
              <a:ext cx="312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400" dirty="0">
                  <a:solidFill>
                    <a:schemeClr val="bg1"/>
                  </a:solidFill>
                  <a:ea typeface="SimHei" panose="02010609060101010101" pitchFamily="49" charset="-122"/>
                </a:rPr>
                <a:t>約阿施</a:t>
              </a:r>
            </a:p>
          </p:txBody>
        </p:sp>
        <p:sp>
          <p:nvSpPr>
            <p:cNvPr id="10248" name="Text Box 8"/>
            <p:cNvSpPr txBox="1">
              <a:spLocks noChangeArrowheads="1"/>
            </p:cNvSpPr>
            <p:nvPr/>
          </p:nvSpPr>
          <p:spPr bwMode="auto">
            <a:xfrm>
              <a:off x="2613" y="1861"/>
              <a:ext cx="312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400" dirty="0">
                  <a:solidFill>
                    <a:schemeClr val="bg1"/>
                  </a:solidFill>
                  <a:ea typeface="SimHei" panose="02010609060101010101" pitchFamily="49" charset="-122"/>
                </a:rPr>
                <a:t>烏西雅</a:t>
              </a:r>
            </a:p>
          </p:txBody>
        </p:sp>
        <p:sp>
          <p:nvSpPr>
            <p:cNvPr id="10249" name="Text Box 9"/>
            <p:cNvSpPr txBox="1">
              <a:spLocks noChangeArrowheads="1"/>
            </p:cNvSpPr>
            <p:nvPr/>
          </p:nvSpPr>
          <p:spPr bwMode="auto">
            <a:xfrm>
              <a:off x="3347" y="1862"/>
              <a:ext cx="312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400" dirty="0">
                  <a:solidFill>
                    <a:schemeClr val="bg1"/>
                  </a:solidFill>
                  <a:ea typeface="SimHei" panose="02010609060101010101" pitchFamily="49" charset="-122"/>
                </a:rPr>
                <a:t>希西家</a:t>
              </a:r>
            </a:p>
          </p:txBody>
        </p:sp>
        <p:sp>
          <p:nvSpPr>
            <p:cNvPr id="10250" name="Text Box 10"/>
            <p:cNvSpPr txBox="1">
              <a:spLocks noChangeArrowheads="1"/>
            </p:cNvSpPr>
            <p:nvPr/>
          </p:nvSpPr>
          <p:spPr bwMode="auto">
            <a:xfrm>
              <a:off x="3872" y="1861"/>
              <a:ext cx="312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400" dirty="0">
                  <a:solidFill>
                    <a:schemeClr val="bg1"/>
                  </a:solidFill>
                  <a:ea typeface="SimHei" panose="02010609060101010101" pitchFamily="49" charset="-122"/>
                </a:rPr>
                <a:t>瑪拿西</a:t>
              </a:r>
            </a:p>
          </p:txBody>
        </p:sp>
        <p:sp>
          <p:nvSpPr>
            <p:cNvPr id="10251" name="Text Box 11"/>
            <p:cNvSpPr txBox="1">
              <a:spLocks noChangeArrowheads="1"/>
            </p:cNvSpPr>
            <p:nvPr/>
          </p:nvSpPr>
          <p:spPr bwMode="auto">
            <a:xfrm>
              <a:off x="4423" y="1855"/>
              <a:ext cx="312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400" dirty="0">
                  <a:solidFill>
                    <a:schemeClr val="bg1"/>
                  </a:solidFill>
                  <a:ea typeface="SimHei" panose="02010609060101010101" pitchFamily="49" charset="-122"/>
                </a:rPr>
                <a:t>約西亞</a:t>
              </a:r>
            </a:p>
          </p:txBody>
        </p:sp>
      </p:grpSp>
      <p:sp>
        <p:nvSpPr>
          <p:cNvPr id="10253" name="Text Box 13"/>
          <p:cNvSpPr txBox="1">
            <a:spLocks noChangeArrowheads="1"/>
          </p:cNvSpPr>
          <p:nvPr/>
        </p:nvSpPr>
        <p:spPr bwMode="auto">
          <a:xfrm>
            <a:off x="175036" y="3489058"/>
            <a:ext cx="704194" cy="40011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/>
            <a:r>
              <a:rPr lang="zh-TW" altLang="en-US" sz="2000" dirty="0">
                <a:solidFill>
                  <a:srgbClr val="CC0000"/>
                </a:solidFill>
                <a:ea typeface="SimHei" panose="02010609060101010101" pitchFamily="49" charset="-122"/>
              </a:rPr>
              <a:t>南国</a:t>
            </a:r>
          </a:p>
        </p:txBody>
      </p:sp>
      <p:sp>
        <p:nvSpPr>
          <p:cNvPr id="10254" name="Text Box 14"/>
          <p:cNvSpPr txBox="1">
            <a:spLocks noChangeArrowheads="1"/>
          </p:cNvSpPr>
          <p:nvPr/>
        </p:nvSpPr>
        <p:spPr bwMode="auto">
          <a:xfrm>
            <a:off x="11415802" y="3126547"/>
            <a:ext cx="869950" cy="36671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 algn="ctr"/>
            <a:r>
              <a:rPr lang="zh-TW" altLang="en-US" dirty="0">
                <a:solidFill>
                  <a:schemeClr val="bg1"/>
                </a:solidFill>
                <a:ea typeface="SimHei" panose="02010609060101010101" pitchFamily="49" charset="-122"/>
              </a:rPr>
              <a:t>巴比伦</a:t>
            </a:r>
          </a:p>
        </p:txBody>
      </p:sp>
      <p:sp>
        <p:nvSpPr>
          <p:cNvPr id="10259" name="Line 19"/>
          <p:cNvSpPr>
            <a:spLocks noChangeShapeType="1"/>
          </p:cNvSpPr>
          <p:nvPr/>
        </p:nvSpPr>
        <p:spPr bwMode="auto">
          <a:xfrm flipH="1" flipV="1">
            <a:off x="3370036" y="3406741"/>
            <a:ext cx="23813" cy="18732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62" name="Text Box 22"/>
          <p:cNvSpPr txBox="1">
            <a:spLocks noChangeArrowheads="1"/>
          </p:cNvSpPr>
          <p:nvPr/>
        </p:nvSpPr>
        <p:spPr bwMode="auto">
          <a:xfrm>
            <a:off x="3075885" y="3577879"/>
            <a:ext cx="5397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1400" dirty="0">
                <a:solidFill>
                  <a:schemeClr val="bg2"/>
                </a:solidFill>
                <a:ea typeface="SimHei" panose="02010609060101010101" pitchFamily="49" charset="-122"/>
              </a:rPr>
              <a:t>篡位</a:t>
            </a:r>
          </a:p>
        </p:txBody>
      </p:sp>
      <p:grpSp>
        <p:nvGrpSpPr>
          <p:cNvPr id="10263" name="Group 23"/>
          <p:cNvGrpSpPr>
            <a:grpSpLocks/>
          </p:cNvGrpSpPr>
          <p:nvPr/>
        </p:nvGrpSpPr>
        <p:grpSpPr bwMode="auto">
          <a:xfrm>
            <a:off x="177006" y="1571625"/>
            <a:ext cx="11606522" cy="1397000"/>
            <a:chOff x="288" y="968"/>
            <a:chExt cx="4896" cy="880"/>
          </a:xfrm>
        </p:grpSpPr>
        <p:pic>
          <p:nvPicPr>
            <p:cNvPr id="10264" name="Picture 24" descr="kings1a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" y="968"/>
              <a:ext cx="4896" cy="8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265" name="Text Box 25"/>
            <p:cNvSpPr txBox="1">
              <a:spLocks noChangeArrowheads="1"/>
            </p:cNvSpPr>
            <p:nvPr/>
          </p:nvSpPr>
          <p:spPr bwMode="auto">
            <a:xfrm>
              <a:off x="389" y="1505"/>
              <a:ext cx="330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200" dirty="0">
                  <a:solidFill>
                    <a:schemeClr val="bg1"/>
                  </a:solidFill>
                  <a:ea typeface="SimHei" panose="02010609060101010101" pitchFamily="49" charset="-122"/>
                </a:rPr>
                <a:t>耶羅波安</a:t>
              </a:r>
            </a:p>
          </p:txBody>
        </p:sp>
        <p:sp>
          <p:nvSpPr>
            <p:cNvPr id="10266" name="Text Box 26"/>
            <p:cNvSpPr txBox="1">
              <a:spLocks noChangeArrowheads="1"/>
            </p:cNvSpPr>
            <p:nvPr/>
          </p:nvSpPr>
          <p:spPr bwMode="auto">
            <a:xfrm>
              <a:off x="760" y="1505"/>
              <a:ext cx="203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200" dirty="0">
                  <a:solidFill>
                    <a:schemeClr val="bg1"/>
                  </a:solidFill>
                  <a:ea typeface="SimHei" panose="02010609060101010101" pitchFamily="49" charset="-122"/>
                </a:rPr>
                <a:t>巴沙</a:t>
              </a:r>
            </a:p>
          </p:txBody>
        </p:sp>
        <p:sp>
          <p:nvSpPr>
            <p:cNvPr id="10267" name="Text Box 27"/>
            <p:cNvSpPr txBox="1">
              <a:spLocks noChangeArrowheads="1"/>
            </p:cNvSpPr>
            <p:nvPr/>
          </p:nvSpPr>
          <p:spPr bwMode="auto">
            <a:xfrm>
              <a:off x="1224" y="1505"/>
              <a:ext cx="203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200" dirty="0">
                  <a:solidFill>
                    <a:schemeClr val="bg1"/>
                  </a:solidFill>
                  <a:ea typeface="SimHei" panose="02010609060101010101" pitchFamily="49" charset="-122"/>
                </a:rPr>
                <a:t>亞哈</a:t>
              </a:r>
            </a:p>
          </p:txBody>
        </p:sp>
        <p:sp>
          <p:nvSpPr>
            <p:cNvPr id="10268" name="Text Box 28"/>
            <p:cNvSpPr txBox="1">
              <a:spLocks noChangeArrowheads="1"/>
            </p:cNvSpPr>
            <p:nvPr/>
          </p:nvSpPr>
          <p:spPr bwMode="auto">
            <a:xfrm>
              <a:off x="1717" y="1505"/>
              <a:ext cx="203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200" dirty="0">
                  <a:solidFill>
                    <a:schemeClr val="bg1"/>
                  </a:solidFill>
                  <a:ea typeface="SimHei" panose="02010609060101010101" pitchFamily="49" charset="-122"/>
                </a:rPr>
                <a:t>耶戶</a:t>
              </a:r>
            </a:p>
          </p:txBody>
        </p:sp>
        <p:sp>
          <p:nvSpPr>
            <p:cNvPr id="10269" name="Text Box 29"/>
            <p:cNvSpPr txBox="1">
              <a:spLocks noChangeArrowheads="1"/>
            </p:cNvSpPr>
            <p:nvPr/>
          </p:nvSpPr>
          <p:spPr bwMode="auto">
            <a:xfrm>
              <a:off x="2407" y="1505"/>
              <a:ext cx="456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200" dirty="0">
                  <a:solidFill>
                    <a:schemeClr val="bg1"/>
                  </a:solidFill>
                  <a:ea typeface="SimHei" panose="02010609060101010101" pitchFamily="49" charset="-122"/>
                </a:rPr>
                <a:t>耶羅波安二世</a:t>
              </a:r>
            </a:p>
          </p:txBody>
        </p:sp>
      </p:grpSp>
      <p:sp>
        <p:nvSpPr>
          <p:cNvPr id="10270" name="Rectangle 30"/>
          <p:cNvSpPr>
            <a:spLocks noChangeArrowheads="1"/>
          </p:cNvSpPr>
          <p:nvPr/>
        </p:nvSpPr>
        <p:spPr bwMode="auto">
          <a:xfrm>
            <a:off x="230817" y="6216091"/>
            <a:ext cx="5536408" cy="198475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71" name="Rectangle 31"/>
          <p:cNvSpPr>
            <a:spLocks noChangeArrowheads="1"/>
          </p:cNvSpPr>
          <p:nvPr/>
        </p:nvSpPr>
        <p:spPr bwMode="auto">
          <a:xfrm>
            <a:off x="5767225" y="6216091"/>
            <a:ext cx="6301580" cy="204411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72" name="Text Box 32"/>
          <p:cNvSpPr txBox="1">
            <a:spLocks noChangeArrowheads="1"/>
          </p:cNvSpPr>
          <p:nvPr/>
        </p:nvSpPr>
        <p:spPr bwMode="auto">
          <a:xfrm>
            <a:off x="7587081" y="5788234"/>
            <a:ext cx="204575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 dirty="0">
                <a:solidFill>
                  <a:srgbClr val="FFFF00"/>
                </a:solidFill>
                <a:ea typeface="SimHei" panose="02010609060101010101" pitchFamily="49" charset="-122"/>
              </a:rPr>
              <a:t>东周</a:t>
            </a:r>
            <a:r>
              <a:rPr lang="en-US" altLang="zh-TW" sz="2000" dirty="0">
                <a:solidFill>
                  <a:srgbClr val="FFFF00"/>
                </a:solidFill>
                <a:ea typeface="SimHei" panose="02010609060101010101" pitchFamily="49" charset="-122"/>
              </a:rPr>
              <a:t>(770-221 BC)</a:t>
            </a:r>
          </a:p>
        </p:txBody>
      </p:sp>
      <p:sp>
        <p:nvSpPr>
          <p:cNvPr id="10273" name="Text Box 33"/>
          <p:cNvSpPr txBox="1">
            <a:spLocks noChangeArrowheads="1"/>
          </p:cNvSpPr>
          <p:nvPr/>
        </p:nvSpPr>
        <p:spPr bwMode="auto">
          <a:xfrm>
            <a:off x="1660697" y="5810045"/>
            <a:ext cx="217559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 dirty="0">
                <a:solidFill>
                  <a:srgbClr val="FFFF00"/>
                </a:solidFill>
                <a:ea typeface="SimHei" panose="02010609060101010101" pitchFamily="49" charset="-122"/>
              </a:rPr>
              <a:t>西周</a:t>
            </a:r>
            <a:r>
              <a:rPr lang="en-US" altLang="zh-TW" sz="2000" dirty="0">
                <a:solidFill>
                  <a:srgbClr val="FFFF00"/>
                </a:solidFill>
                <a:ea typeface="SimHei" panose="02010609060101010101" pitchFamily="49" charset="-122"/>
              </a:rPr>
              <a:t>(1046-771 BC)</a:t>
            </a:r>
          </a:p>
        </p:txBody>
      </p:sp>
      <p:sp>
        <p:nvSpPr>
          <p:cNvPr id="10274" name="Text Box 34"/>
          <p:cNvSpPr txBox="1">
            <a:spLocks noChangeArrowheads="1"/>
          </p:cNvSpPr>
          <p:nvPr/>
        </p:nvSpPr>
        <p:spPr bwMode="auto">
          <a:xfrm>
            <a:off x="23344" y="5747247"/>
            <a:ext cx="69762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 dirty="0">
                <a:solidFill>
                  <a:srgbClr val="CC0000"/>
                </a:solidFill>
                <a:ea typeface="SimHei" panose="02010609060101010101" pitchFamily="49" charset="-122"/>
              </a:rPr>
              <a:t>中国</a:t>
            </a:r>
          </a:p>
        </p:txBody>
      </p:sp>
      <p:sp>
        <p:nvSpPr>
          <p:cNvPr id="10275" name="Text Box 35"/>
          <p:cNvSpPr txBox="1">
            <a:spLocks noChangeArrowheads="1"/>
          </p:cNvSpPr>
          <p:nvPr/>
        </p:nvSpPr>
        <p:spPr bwMode="auto">
          <a:xfrm>
            <a:off x="97241" y="2019645"/>
            <a:ext cx="69762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 dirty="0">
                <a:solidFill>
                  <a:srgbClr val="CC0000"/>
                </a:solidFill>
                <a:ea typeface="SimHei" panose="02010609060101010101" pitchFamily="49" charset="-122"/>
              </a:rPr>
              <a:t>北国</a:t>
            </a:r>
          </a:p>
        </p:txBody>
      </p:sp>
      <p:sp>
        <p:nvSpPr>
          <p:cNvPr id="10276" name="Text Box 36"/>
          <p:cNvSpPr txBox="1">
            <a:spLocks noChangeArrowheads="1"/>
          </p:cNvSpPr>
          <p:nvPr/>
        </p:nvSpPr>
        <p:spPr bwMode="auto">
          <a:xfrm>
            <a:off x="8137378" y="2297669"/>
            <a:ext cx="140322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TW" altLang="en-US" sz="2000" dirty="0">
                <a:solidFill>
                  <a:schemeClr val="bg1"/>
                </a:solidFill>
                <a:ea typeface="SimHei" panose="02010609060101010101" pitchFamily="49" charset="-122"/>
              </a:rPr>
              <a:t>亚述 </a:t>
            </a:r>
            <a:r>
              <a:rPr lang="en-US" altLang="zh-TW" sz="2000" dirty="0">
                <a:solidFill>
                  <a:schemeClr val="bg1"/>
                </a:solidFill>
                <a:ea typeface="SimHei" panose="02010609060101010101" pitchFamily="49" charset="-122"/>
              </a:rPr>
              <a:t>612</a:t>
            </a:r>
            <a:r>
              <a:rPr lang="zh-CN" altLang="en-US" sz="2000" dirty="0">
                <a:solidFill>
                  <a:schemeClr val="bg1"/>
                </a:solidFill>
                <a:ea typeface="SimHei" panose="02010609060101010101" pitchFamily="49" charset="-122"/>
              </a:rPr>
              <a:t>亡</a:t>
            </a:r>
            <a:endParaRPr lang="zh-TW" altLang="en-US" sz="2000" dirty="0">
              <a:solidFill>
                <a:schemeClr val="bg1"/>
              </a:solidFill>
              <a:ea typeface="SimHei" panose="02010609060101010101" pitchFamily="49" charset="-122"/>
            </a:endParaRPr>
          </a:p>
        </p:txBody>
      </p:sp>
      <p:sp>
        <p:nvSpPr>
          <p:cNvPr id="10286" name="Text Box 46"/>
          <p:cNvSpPr txBox="1">
            <a:spLocks noChangeArrowheads="1"/>
          </p:cNvSpPr>
          <p:nvPr/>
        </p:nvSpPr>
        <p:spPr bwMode="auto">
          <a:xfrm>
            <a:off x="1878012" y="1612901"/>
            <a:ext cx="37941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1400">
                <a:ea typeface="SimHei" panose="02010609060101010101" pitchFamily="49" charset="-122"/>
              </a:rPr>
              <a:t>BC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D0AB7B67-AF26-4650-BE61-D0C366305E1D}"/>
              </a:ext>
            </a:extLst>
          </p:cNvPr>
          <p:cNvCxnSpPr>
            <a:cxnSpLocks/>
            <a:endCxn id="10276" idx="1"/>
          </p:cNvCxnSpPr>
          <p:nvPr/>
        </p:nvCxnSpPr>
        <p:spPr>
          <a:xfrm flipV="1">
            <a:off x="7587081" y="2497724"/>
            <a:ext cx="550297" cy="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13A2FAD6-09D7-40F1-8E3D-85F0546D2D4A}"/>
              </a:ext>
            </a:extLst>
          </p:cNvPr>
          <p:cNvCxnSpPr>
            <a:cxnSpLocks/>
          </p:cNvCxnSpPr>
          <p:nvPr/>
        </p:nvCxnSpPr>
        <p:spPr>
          <a:xfrm>
            <a:off x="11354038" y="3275184"/>
            <a:ext cx="185292" cy="2046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729128" y="3917949"/>
            <a:ext cx="11144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俄巴底亚</a:t>
            </a:r>
            <a:endParaRPr lang="en-US" altLang="zh-CN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altLang="zh-CN" b="1" dirty="0">
                <a:latin typeface="SimSun" panose="02010600030101010101" pitchFamily="2" charset="-122"/>
                <a:ea typeface="SimSun" panose="02010600030101010101" pitchFamily="2" charset="-122"/>
              </a:rPr>
              <a:t>855</a:t>
            </a:r>
            <a:r>
              <a:rPr lang="en-US" altLang="zh-CN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altLang="zh-CN" b="1" dirty="0">
                <a:latin typeface="SimSun" panose="02010600030101010101" pitchFamily="2" charset="-122"/>
                <a:ea typeface="SimSun" panose="02010600030101010101" pitchFamily="2" charset="-122"/>
              </a:rPr>
              <a:t>845</a:t>
            </a:r>
            <a:endParaRPr lang="zh-CN" altLang="en-US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5463" y="1609757"/>
            <a:ext cx="544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B.C.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98189" y="4190885"/>
            <a:ext cx="1021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约   珥</a:t>
            </a:r>
          </a:p>
          <a:p>
            <a:r>
              <a:rPr lang="en-US" dirty="0"/>
              <a:t>840</a:t>
            </a:r>
            <a:r>
              <a:rPr lang="en-US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dirty="0"/>
              <a:t>830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978070" y="862453"/>
            <a:ext cx="1021433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約 拿</a:t>
            </a:r>
          </a:p>
          <a:p>
            <a:r>
              <a:rPr lang="en-US" dirty="0"/>
              <a:t>790</a:t>
            </a:r>
            <a:r>
              <a:rPr lang="en-US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dirty="0"/>
              <a:t>770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858168" y="862453"/>
            <a:ext cx="1021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阿摩司</a:t>
            </a:r>
            <a:endParaRPr lang="en-US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782</a:t>
            </a:r>
            <a:r>
              <a:rPr lang="en-US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755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761381" y="540309"/>
            <a:ext cx="1021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何西阿</a:t>
            </a:r>
            <a:endParaRPr lang="en-US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760</a:t>
            </a:r>
            <a:r>
              <a:rPr lang="en-US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720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390124" y="3917949"/>
            <a:ext cx="10550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以賽亞</a:t>
            </a:r>
            <a:endParaRPr lang="en-US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745</a:t>
            </a:r>
            <a:r>
              <a:rPr lang="en-US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~685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432436" y="4472580"/>
            <a:ext cx="1021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彌 迦</a:t>
            </a:r>
          </a:p>
          <a:p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737</a:t>
            </a:r>
            <a:r>
              <a:rPr lang="en-US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690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9459214" y="3913947"/>
            <a:ext cx="1021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那 鴻</a:t>
            </a:r>
          </a:p>
          <a:p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650</a:t>
            </a:r>
            <a:r>
              <a:rPr lang="en-US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630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9995419" y="4418688"/>
            <a:ext cx="1021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西番雅</a:t>
            </a:r>
            <a:endParaRPr lang="en-US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630</a:t>
            </a:r>
            <a:r>
              <a:rPr lang="en-US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609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10999560" y="4476722"/>
            <a:ext cx="1021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耶利米</a:t>
            </a:r>
            <a:endParaRPr lang="en-US" b="1" dirty="0">
              <a:solidFill>
                <a:schemeClr val="accent5">
                  <a:lumMod val="40000"/>
                  <a:lumOff val="6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626</a:t>
            </a:r>
            <a:r>
              <a:rPr lang="en-US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560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0961307" y="3826249"/>
            <a:ext cx="1021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哈巴谷</a:t>
            </a:r>
            <a:endParaRPr lang="en-US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609</a:t>
            </a:r>
            <a:r>
              <a:rPr lang="en-US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606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11033524" y="4947461"/>
            <a:ext cx="1021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但以理</a:t>
            </a:r>
            <a:endParaRPr lang="en-US" b="1" dirty="0">
              <a:solidFill>
                <a:schemeClr val="accent5">
                  <a:lumMod val="40000"/>
                  <a:lumOff val="6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606</a:t>
            </a:r>
            <a:r>
              <a:rPr lang="en-US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536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11037320" y="5499985"/>
            <a:ext cx="1021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以西結</a:t>
            </a:r>
            <a:endParaRPr lang="en-US" b="1" dirty="0">
              <a:solidFill>
                <a:schemeClr val="accent5">
                  <a:lumMod val="40000"/>
                  <a:lumOff val="6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593</a:t>
            </a:r>
            <a:r>
              <a:rPr lang="en-US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560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9995419" y="669805"/>
            <a:ext cx="22749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撒迦利亞</a:t>
            </a:r>
            <a:r>
              <a:rPr lang="en-US" sz="2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520</a:t>
            </a:r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sz="2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488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0079334" y="294382"/>
            <a:ext cx="24555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哈  该  </a:t>
            </a:r>
            <a:r>
              <a:rPr lang="en-US" altLang="zh-CN" sz="2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520</a:t>
            </a:r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altLang="zh-CN" sz="2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505</a:t>
            </a:r>
            <a:endParaRPr lang="zh-CN" altLang="en-US" sz="20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079334" y="1000193"/>
            <a:ext cx="21467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瑪拉基</a:t>
            </a:r>
            <a:r>
              <a:rPr lang="en-US" sz="2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439</a:t>
            </a:r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sz="2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400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CABDB1-D00B-4B86-BE51-0F0F9B49A49A}"/>
              </a:ext>
            </a:extLst>
          </p:cNvPr>
          <p:cNvSpPr txBox="1"/>
          <p:nvPr/>
        </p:nvSpPr>
        <p:spPr>
          <a:xfrm>
            <a:off x="6976058" y="2029870"/>
            <a:ext cx="766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722</a:t>
            </a:r>
            <a:r>
              <a:rPr lang="zh-CN" altLang="en-US" dirty="0">
                <a:solidFill>
                  <a:schemeClr val="bg1"/>
                </a:solidFill>
                <a:ea typeface="SimHei" panose="02010609060101010101" pitchFamily="49" charset="-122"/>
              </a:rPr>
              <a:t>亡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7F4BC5E-7674-4D72-86F2-4B7D73DBC307}"/>
              </a:ext>
            </a:extLst>
          </p:cNvPr>
          <p:cNvSpPr txBox="1"/>
          <p:nvPr/>
        </p:nvSpPr>
        <p:spPr>
          <a:xfrm>
            <a:off x="10931386" y="2790191"/>
            <a:ext cx="766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586</a:t>
            </a:r>
            <a:r>
              <a:rPr lang="zh-CN" altLang="en-US" dirty="0">
                <a:solidFill>
                  <a:schemeClr val="bg1"/>
                </a:solidFill>
                <a:ea typeface="SimHei" panose="02010609060101010101" pitchFamily="49" charset="-122"/>
              </a:rPr>
              <a:t>亡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44585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 descr="Stationery">
            <a:extLst>
              <a:ext uri="{FF2B5EF4-FFF2-40B4-BE49-F238E27FC236}">
                <a16:creationId xmlns:a16="http://schemas.microsoft.com/office/drawing/2014/main" id="{F27E7732-66F6-48DD-A4EF-750D495FA1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5516" y="609600"/>
            <a:ext cx="2933362" cy="11430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尼布甲尼撒</a:t>
            </a:r>
          </a:p>
          <a:p>
            <a:pPr algn="ctr"/>
            <a:r>
              <a:rPr lang="en-US" altLang="zh-TW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(43</a:t>
            </a:r>
            <a:r>
              <a:rPr lang="zh-TW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年</a:t>
            </a:r>
            <a:r>
              <a:rPr lang="en-US" altLang="zh-TW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)605</a:t>
            </a:r>
            <a:r>
              <a:rPr lang="en-US" altLang="zh-TW" sz="3200" b="1" dirty="0">
                <a:solidFill>
                  <a:schemeClr val="bg1"/>
                </a:solidFill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~</a:t>
            </a:r>
            <a:r>
              <a:rPr lang="en-US" altLang="zh-TW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562</a:t>
            </a:r>
          </a:p>
        </p:txBody>
      </p:sp>
      <p:sp>
        <p:nvSpPr>
          <p:cNvPr id="5126" name="Rectangle 6" descr="Stationery">
            <a:extLst>
              <a:ext uri="{FF2B5EF4-FFF2-40B4-BE49-F238E27FC236}">
                <a16:creationId xmlns:a16="http://schemas.microsoft.com/office/drawing/2014/main" id="{70DEBDFB-3377-4F81-A8A3-E11666D60A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742" y="2971800"/>
            <a:ext cx="2583374" cy="11430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以未米罗达</a:t>
            </a:r>
          </a:p>
          <a:p>
            <a:pPr algn="ctr"/>
            <a:r>
              <a:rPr lang="en-US" altLang="zh-CN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(2</a:t>
            </a:r>
            <a:r>
              <a:rPr lang="zh-CN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年</a:t>
            </a:r>
            <a:r>
              <a:rPr lang="en-US" altLang="zh-CN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)562</a:t>
            </a:r>
            <a:r>
              <a:rPr lang="en-US" altLang="zh-TW" sz="3200" b="1" dirty="0">
                <a:solidFill>
                  <a:schemeClr val="bg1"/>
                </a:solidFill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~</a:t>
            </a:r>
            <a:r>
              <a:rPr lang="en-US" altLang="zh-CN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560</a:t>
            </a:r>
            <a:endParaRPr lang="en-US" altLang="zh-TW" sz="3200" b="1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5127" name="Rectangle 7">
            <a:extLst>
              <a:ext uri="{FF2B5EF4-FFF2-40B4-BE49-F238E27FC236}">
                <a16:creationId xmlns:a16="http://schemas.microsoft.com/office/drawing/2014/main" id="{1E59CD16-2494-476D-BF4B-93AF3F34C4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4492" y="2971800"/>
            <a:ext cx="1263011" cy="1143000"/>
          </a:xfrm>
          <a:prstGeom prst="rect">
            <a:avLst/>
          </a:prstGeom>
          <a:solidFill>
            <a:srgbClr val="FFDDD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女儿</a:t>
            </a:r>
          </a:p>
        </p:txBody>
      </p:sp>
      <p:sp>
        <p:nvSpPr>
          <p:cNvPr id="5128" name="Rectangle 8" descr="Newsprint">
            <a:extLst>
              <a:ext uri="{FF2B5EF4-FFF2-40B4-BE49-F238E27FC236}">
                <a16:creationId xmlns:a16="http://schemas.microsoft.com/office/drawing/2014/main" id="{6853B002-879A-4EF8-B962-E71AA55623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8878" y="2950535"/>
            <a:ext cx="2569451" cy="11430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尼甲沙利薛</a:t>
            </a:r>
          </a:p>
          <a:p>
            <a:pPr algn="ctr"/>
            <a:r>
              <a:rPr lang="en-US" altLang="zh-TW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(4</a:t>
            </a:r>
            <a:r>
              <a:rPr lang="zh-TW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年</a:t>
            </a:r>
            <a:r>
              <a:rPr lang="en-US" altLang="zh-TW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)560</a:t>
            </a:r>
            <a:r>
              <a:rPr lang="en-US" altLang="zh-TW" sz="3200" b="1" dirty="0">
                <a:solidFill>
                  <a:schemeClr val="bg1"/>
                </a:solidFill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~</a:t>
            </a:r>
            <a:r>
              <a:rPr lang="en-US" altLang="zh-TW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556</a:t>
            </a:r>
          </a:p>
        </p:txBody>
      </p:sp>
      <p:sp>
        <p:nvSpPr>
          <p:cNvPr id="5129" name="Rectangle 9">
            <a:extLst>
              <a:ext uri="{FF2B5EF4-FFF2-40B4-BE49-F238E27FC236}">
                <a16:creationId xmlns:a16="http://schemas.microsoft.com/office/drawing/2014/main" id="{27D47C3B-A027-4BC6-81FF-D6DB6B8FD5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84318" y="2917610"/>
            <a:ext cx="1904818" cy="1143000"/>
          </a:xfrm>
          <a:prstGeom prst="rect">
            <a:avLst/>
          </a:prstGeom>
          <a:solidFill>
            <a:srgbClr val="FFDDDD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女儿</a:t>
            </a:r>
          </a:p>
          <a:p>
            <a:pPr algn="ctr"/>
            <a:r>
              <a:rPr lang="en-US" altLang="zh-TW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TW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李道葵斯</a:t>
            </a:r>
            <a:r>
              <a:rPr lang="en-US" altLang="zh-TW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</a:p>
        </p:txBody>
      </p:sp>
      <p:sp>
        <p:nvSpPr>
          <p:cNvPr id="5130" name="Rectangle 10" descr="Bouquet">
            <a:extLst>
              <a:ext uri="{FF2B5EF4-FFF2-40B4-BE49-F238E27FC236}">
                <a16:creationId xmlns:a16="http://schemas.microsoft.com/office/drawing/2014/main" id="{57BBE625-7DFE-4C56-95AF-2350E896E8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78662" y="2895599"/>
            <a:ext cx="2845698" cy="11430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拿波尼度</a:t>
            </a:r>
          </a:p>
          <a:p>
            <a:pPr algn="ctr"/>
            <a:r>
              <a:rPr lang="en-US" altLang="zh-TW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(17</a:t>
            </a:r>
            <a:r>
              <a:rPr lang="zh-TW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年</a:t>
            </a:r>
            <a:r>
              <a:rPr lang="en-US" altLang="zh-TW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)556</a:t>
            </a:r>
            <a:r>
              <a:rPr lang="en-US" altLang="zh-TW" sz="3200" b="1" dirty="0">
                <a:solidFill>
                  <a:schemeClr val="bg1"/>
                </a:solidFill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~</a:t>
            </a:r>
            <a:r>
              <a:rPr lang="en-US" altLang="zh-TW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539</a:t>
            </a:r>
          </a:p>
        </p:txBody>
      </p:sp>
      <p:sp>
        <p:nvSpPr>
          <p:cNvPr id="5131" name="Rectangle 11" descr="Newsprint">
            <a:extLst>
              <a:ext uri="{FF2B5EF4-FFF2-40B4-BE49-F238E27FC236}">
                <a16:creationId xmlns:a16="http://schemas.microsoft.com/office/drawing/2014/main" id="{FD581F4F-1EEE-4D49-A171-575D0B1135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0009" y="5105400"/>
            <a:ext cx="2668772" cy="11430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拉巴西米罗达</a:t>
            </a:r>
          </a:p>
          <a:p>
            <a:pPr algn="ctr"/>
            <a:r>
              <a:rPr lang="en-US" altLang="zh-CN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(&lt;1</a:t>
            </a:r>
            <a:r>
              <a:rPr lang="zh-CN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年</a:t>
            </a:r>
            <a:r>
              <a:rPr lang="en-US" altLang="zh-CN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)556</a:t>
            </a:r>
            <a:endParaRPr lang="en-US" altLang="zh-TW" sz="3200" b="1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5132" name="Rectangle 12" descr="Bouquet">
            <a:extLst>
              <a:ext uri="{FF2B5EF4-FFF2-40B4-BE49-F238E27FC236}">
                <a16:creationId xmlns:a16="http://schemas.microsoft.com/office/drawing/2014/main" id="{76541D0C-D841-486A-960F-C974A57784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80376" y="5323352"/>
            <a:ext cx="2724912" cy="11430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伯沙撒</a:t>
            </a:r>
          </a:p>
          <a:p>
            <a:pPr algn="ctr"/>
            <a:r>
              <a:rPr lang="en-US" altLang="zh-TW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(14</a:t>
            </a:r>
            <a:r>
              <a:rPr lang="zh-TW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年</a:t>
            </a:r>
            <a:r>
              <a:rPr lang="en-US" altLang="zh-TW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)553</a:t>
            </a:r>
            <a:r>
              <a:rPr lang="en-US" altLang="zh-TW" sz="3200" b="1" dirty="0">
                <a:solidFill>
                  <a:schemeClr val="bg1"/>
                </a:solidFill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~</a:t>
            </a:r>
            <a:r>
              <a:rPr lang="en-US" altLang="zh-TW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539</a:t>
            </a:r>
          </a:p>
        </p:txBody>
      </p:sp>
      <p:cxnSp>
        <p:nvCxnSpPr>
          <p:cNvPr id="5133" name="AutoShape 13" descr="Stationery">
            <a:extLst>
              <a:ext uri="{FF2B5EF4-FFF2-40B4-BE49-F238E27FC236}">
                <a16:creationId xmlns:a16="http://schemas.microsoft.com/office/drawing/2014/main" id="{465F26DD-2CEC-4255-87E0-6C43D04124AE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2060175" y="1828800"/>
            <a:ext cx="10466" cy="1162051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134" name="AutoShape 14">
            <a:extLst>
              <a:ext uri="{FF2B5EF4-FFF2-40B4-BE49-F238E27FC236}">
                <a16:creationId xmlns:a16="http://schemas.microsoft.com/office/drawing/2014/main" id="{17298480-A4B9-4B79-AEEF-614F4544CC8F}"/>
              </a:ext>
            </a:extLst>
          </p:cNvPr>
          <p:cNvCxnSpPr>
            <a:cxnSpLocks noChangeShapeType="1"/>
            <a:endCxn id="5127" idx="0"/>
          </p:cNvCxnSpPr>
          <p:nvPr/>
        </p:nvCxnSpPr>
        <p:spPr bwMode="auto">
          <a:xfrm>
            <a:off x="2070641" y="2091475"/>
            <a:ext cx="1765357" cy="880325"/>
          </a:xfrm>
          <a:prstGeom prst="bentConnector2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135" name="AutoShape 15">
            <a:extLst>
              <a:ext uri="{FF2B5EF4-FFF2-40B4-BE49-F238E27FC236}">
                <a16:creationId xmlns:a16="http://schemas.microsoft.com/office/drawing/2014/main" id="{E21C8438-E4F8-49B0-B165-EC1D98131787}"/>
              </a:ext>
            </a:extLst>
          </p:cNvPr>
          <p:cNvCxnSpPr>
            <a:cxnSpLocks noChangeShapeType="1"/>
            <a:endCxn id="5129" idx="0"/>
          </p:cNvCxnSpPr>
          <p:nvPr/>
        </p:nvCxnSpPr>
        <p:spPr bwMode="auto">
          <a:xfrm>
            <a:off x="2081107" y="2368296"/>
            <a:ext cx="6055620" cy="549314"/>
          </a:xfrm>
          <a:prstGeom prst="bentConnector2">
            <a:avLst/>
          </a:prstGeom>
          <a:noFill/>
          <a:ln w="38100">
            <a:solidFill>
              <a:schemeClr val="tx1"/>
            </a:solidFill>
            <a:prstDash val="dash"/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136" name="AutoShape 16" descr="Newsprint">
            <a:extLst>
              <a:ext uri="{FF2B5EF4-FFF2-40B4-BE49-F238E27FC236}">
                <a16:creationId xmlns:a16="http://schemas.microsoft.com/office/drawing/2014/main" id="{340CA691-3FB3-4B62-8A4B-AE6B054071DF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3956715" y="4179920"/>
            <a:ext cx="990600" cy="824760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137" name="AutoShape 17" descr="Newsprint">
            <a:extLst>
              <a:ext uri="{FF2B5EF4-FFF2-40B4-BE49-F238E27FC236}">
                <a16:creationId xmlns:a16="http://schemas.microsoft.com/office/drawing/2014/main" id="{352185E6-1513-4B04-8455-987CC41F7C5C}"/>
              </a:ext>
            </a:extLst>
          </p:cNvPr>
          <p:cNvCxnSpPr>
            <a:cxnSpLocks noChangeShapeType="1"/>
            <a:stCxn id="5128" idx="2"/>
            <a:endCxn id="5131" idx="0"/>
          </p:cNvCxnSpPr>
          <p:nvPr/>
        </p:nvCxnSpPr>
        <p:spPr bwMode="auto">
          <a:xfrm rot="5400000">
            <a:off x="4838068" y="4119863"/>
            <a:ext cx="1011865" cy="959209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138" name="AutoShape 18">
            <a:extLst>
              <a:ext uri="{FF2B5EF4-FFF2-40B4-BE49-F238E27FC236}">
                <a16:creationId xmlns:a16="http://schemas.microsoft.com/office/drawing/2014/main" id="{F612C978-A201-46E8-8E9F-DB900D724C22}"/>
              </a:ext>
            </a:extLst>
          </p:cNvPr>
          <p:cNvCxnSpPr>
            <a:cxnSpLocks noChangeShapeType="1"/>
            <a:stCxn id="5129" idx="2"/>
            <a:endCxn id="5132" idx="0"/>
          </p:cNvCxnSpPr>
          <p:nvPr/>
        </p:nvCxnSpPr>
        <p:spPr bwMode="auto">
          <a:xfrm rot="16200000" flipH="1">
            <a:off x="7908408" y="4288928"/>
            <a:ext cx="1262742" cy="806105"/>
          </a:xfrm>
          <a:prstGeom prst="bentConnector3">
            <a:avLst>
              <a:gd name="adj1" fmla="val 39862"/>
            </a:avLst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139" name="AutoShape 19" descr="Bouquet">
            <a:extLst>
              <a:ext uri="{FF2B5EF4-FFF2-40B4-BE49-F238E27FC236}">
                <a16:creationId xmlns:a16="http://schemas.microsoft.com/office/drawing/2014/main" id="{358F9C69-E467-4619-BB16-50C6C3374882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8791013" y="4105971"/>
            <a:ext cx="1284752" cy="954023"/>
          </a:xfrm>
          <a:prstGeom prst="bentConnector3">
            <a:avLst>
              <a:gd name="adj1" fmla="val 48591"/>
            </a:avLst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140" name="Oval 20">
            <a:extLst>
              <a:ext uri="{FF2B5EF4-FFF2-40B4-BE49-F238E27FC236}">
                <a16:creationId xmlns:a16="http://schemas.microsoft.com/office/drawing/2014/main" id="{6F2B2630-DE96-434C-A911-629ECD46D9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5100" y="228600"/>
            <a:ext cx="457200" cy="4572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24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</a:t>
            </a:r>
          </a:p>
        </p:txBody>
      </p:sp>
      <p:sp>
        <p:nvSpPr>
          <p:cNvPr id="5141" name="Oval 21">
            <a:extLst>
              <a:ext uri="{FF2B5EF4-FFF2-40B4-BE49-F238E27FC236}">
                <a16:creationId xmlns:a16="http://schemas.microsoft.com/office/drawing/2014/main" id="{C4EE883E-E4BC-4E43-A6EA-426D23CF5C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2017" y="2533651"/>
            <a:ext cx="457200" cy="4572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</a:t>
            </a:r>
          </a:p>
        </p:txBody>
      </p:sp>
      <p:sp>
        <p:nvSpPr>
          <p:cNvPr id="5142" name="Oval 22">
            <a:extLst>
              <a:ext uri="{FF2B5EF4-FFF2-40B4-BE49-F238E27FC236}">
                <a16:creationId xmlns:a16="http://schemas.microsoft.com/office/drawing/2014/main" id="{B1224F40-A1A4-427D-A37C-FFE7DC4A26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25447" y="2514600"/>
            <a:ext cx="457200" cy="4572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3</a:t>
            </a:r>
          </a:p>
        </p:txBody>
      </p:sp>
      <p:sp>
        <p:nvSpPr>
          <p:cNvPr id="5143" name="Oval 23">
            <a:extLst>
              <a:ext uri="{FF2B5EF4-FFF2-40B4-BE49-F238E27FC236}">
                <a16:creationId xmlns:a16="http://schemas.microsoft.com/office/drawing/2014/main" id="{B69D7F3C-B468-4AD2-A638-0294CDB852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8100" y="4724400"/>
            <a:ext cx="457200" cy="4572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4</a:t>
            </a:r>
          </a:p>
        </p:txBody>
      </p:sp>
      <p:sp>
        <p:nvSpPr>
          <p:cNvPr id="5144" name="Oval 24">
            <a:extLst>
              <a:ext uri="{FF2B5EF4-FFF2-40B4-BE49-F238E27FC236}">
                <a16:creationId xmlns:a16="http://schemas.microsoft.com/office/drawing/2014/main" id="{82252CCD-4248-4300-8579-032FC94000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61524" y="2438399"/>
            <a:ext cx="457200" cy="4572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5</a:t>
            </a:r>
          </a:p>
        </p:txBody>
      </p:sp>
      <p:sp>
        <p:nvSpPr>
          <p:cNvPr id="5147" name="Text Box 27">
            <a:extLst>
              <a:ext uri="{FF2B5EF4-FFF2-40B4-BE49-F238E27FC236}">
                <a16:creationId xmlns:a16="http://schemas.microsoft.com/office/drawing/2014/main" id="{512635CF-B3B1-478C-9EB8-0C30213C49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42697" y="4738577"/>
            <a:ext cx="1008609" cy="584775"/>
          </a:xfrm>
          <a:prstGeom prst="rect">
            <a:avLst/>
          </a:prstGeom>
          <a:solidFill>
            <a:srgbClr val="CC0000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副王</a:t>
            </a:r>
          </a:p>
        </p:txBody>
      </p:sp>
    </p:spTree>
    <p:extLst>
      <p:ext uri="{BB962C8B-B14F-4D97-AF65-F5344CB8AC3E}">
        <p14:creationId xmlns:p14="http://schemas.microsoft.com/office/powerpoint/2010/main" val="22470160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8" name="Picture 6" descr="Beast-3">
            <a:extLst>
              <a:ext uri="{FF2B5EF4-FFF2-40B4-BE49-F238E27FC236}">
                <a16:creationId xmlns:a16="http://schemas.microsoft.com/office/drawing/2014/main" id="{1B7BB96F-DEFC-4407-AB02-5CDED54057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35" r="14497"/>
          <a:stretch>
            <a:fillRect/>
          </a:stretch>
        </p:blipFill>
        <p:spPr bwMode="auto">
          <a:xfrm>
            <a:off x="1524000" y="3429000"/>
            <a:ext cx="4572000" cy="3429000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9" name="Picture 7" descr="Beast-4">
            <a:extLst>
              <a:ext uri="{FF2B5EF4-FFF2-40B4-BE49-F238E27FC236}">
                <a16:creationId xmlns:a16="http://schemas.microsoft.com/office/drawing/2014/main" id="{39A11211-1D0C-4681-BE06-A28A77B2E5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66" t="185" r="21312"/>
          <a:stretch>
            <a:fillRect/>
          </a:stretch>
        </p:blipFill>
        <p:spPr bwMode="auto">
          <a:xfrm>
            <a:off x="6096001" y="3429000"/>
            <a:ext cx="4570413" cy="3429000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Beast-1">
            <a:extLst>
              <a:ext uri="{FF2B5EF4-FFF2-40B4-BE49-F238E27FC236}">
                <a16:creationId xmlns:a16="http://schemas.microsoft.com/office/drawing/2014/main" id="{12C47249-DFD7-45C3-B08F-2CE554A816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97" b="22292"/>
          <a:stretch>
            <a:fillRect/>
          </a:stretch>
        </p:blipFill>
        <p:spPr bwMode="auto">
          <a:xfrm>
            <a:off x="1524000" y="0"/>
            <a:ext cx="4572000" cy="3429000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7" name="Picture 5" descr="Beast-2">
            <a:extLst>
              <a:ext uri="{FF2B5EF4-FFF2-40B4-BE49-F238E27FC236}">
                <a16:creationId xmlns:a16="http://schemas.microsoft.com/office/drawing/2014/main" id="{8C22C496-F529-4E94-8016-C944B6E74A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87" b="23819"/>
          <a:stretch>
            <a:fillRect/>
          </a:stretch>
        </p:blipFill>
        <p:spPr bwMode="auto">
          <a:xfrm>
            <a:off x="6096000" y="0"/>
            <a:ext cx="4572000" cy="3429000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20" name="Rectangle 8">
            <a:extLst>
              <a:ext uri="{FF2B5EF4-FFF2-40B4-BE49-F238E27FC236}">
                <a16:creationId xmlns:a16="http://schemas.microsoft.com/office/drawing/2014/main" id="{C9DFD034-F284-4CE0-AE3A-D343B57BA3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9804" y="2808287"/>
            <a:ext cx="1196196" cy="620713"/>
          </a:xfrm>
          <a:prstGeom prst="rect">
            <a:avLst/>
          </a:prstGeom>
          <a:solidFill>
            <a:srgbClr val="000000">
              <a:alpha val="8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 dirty="0">
                <a:solidFill>
                  <a:srgbClr val="FFFF00"/>
                </a:solidFill>
                <a:ea typeface="SimHei" panose="02010609060101010101" pitchFamily="49" charset="-122"/>
              </a:rPr>
              <a:t>巴比伦</a:t>
            </a:r>
          </a:p>
        </p:txBody>
      </p:sp>
      <p:sp>
        <p:nvSpPr>
          <p:cNvPr id="13321" name="Rectangle 9">
            <a:extLst>
              <a:ext uri="{FF2B5EF4-FFF2-40B4-BE49-F238E27FC236}">
                <a16:creationId xmlns:a16="http://schemas.microsoft.com/office/drawing/2014/main" id="{703499E3-9489-44F6-B3FD-98C87D28BA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1" y="2808287"/>
            <a:ext cx="1753353" cy="620713"/>
          </a:xfrm>
          <a:prstGeom prst="rect">
            <a:avLst/>
          </a:prstGeom>
          <a:solidFill>
            <a:srgbClr val="000000">
              <a:alpha val="8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3200" b="1" dirty="0" err="1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Times New Roman" panose="02020603050405020304" pitchFamily="18" charset="0"/>
              </a:rPr>
              <a:t>瑪代</a:t>
            </a:r>
            <a:r>
              <a:rPr lang="zh-TW" altLang="en-US" sz="3200" b="1" dirty="0">
                <a:solidFill>
                  <a:srgbClr val="FFFF00"/>
                </a:solidFill>
                <a:ea typeface="SimHei" panose="02010609060101010101" pitchFamily="49" charset="-122"/>
              </a:rPr>
              <a:t>波斯</a:t>
            </a:r>
          </a:p>
        </p:txBody>
      </p:sp>
      <p:sp>
        <p:nvSpPr>
          <p:cNvPr id="13322" name="Rectangle 10">
            <a:extLst>
              <a:ext uri="{FF2B5EF4-FFF2-40B4-BE49-F238E27FC236}">
                <a16:creationId xmlns:a16="http://schemas.microsoft.com/office/drawing/2014/main" id="{C1C9CF25-96C5-4917-909A-AB633F462D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8218" y="3429001"/>
            <a:ext cx="1197782" cy="620711"/>
          </a:xfrm>
          <a:prstGeom prst="rect">
            <a:avLst/>
          </a:prstGeom>
          <a:solidFill>
            <a:srgbClr val="000000">
              <a:alpha val="8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 dirty="0">
                <a:solidFill>
                  <a:srgbClr val="FFFF00"/>
                </a:solidFill>
                <a:ea typeface="SimHei" panose="02010609060101010101" pitchFamily="49" charset="-122"/>
              </a:rPr>
              <a:t>希腊</a:t>
            </a:r>
          </a:p>
        </p:txBody>
      </p:sp>
      <p:sp>
        <p:nvSpPr>
          <p:cNvPr id="13323" name="Rectangle 11">
            <a:extLst>
              <a:ext uri="{FF2B5EF4-FFF2-40B4-BE49-F238E27FC236}">
                <a16:creationId xmlns:a16="http://schemas.microsoft.com/office/drawing/2014/main" id="{D516FF33-36D8-44C0-BE03-5CEDA06DB1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1" y="3429001"/>
            <a:ext cx="1109663" cy="620713"/>
          </a:xfrm>
          <a:prstGeom prst="rect">
            <a:avLst/>
          </a:prstGeom>
          <a:solidFill>
            <a:srgbClr val="000000">
              <a:alpha val="8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3200" b="1" dirty="0">
                <a:solidFill>
                  <a:srgbClr val="FFFF00"/>
                </a:solidFill>
                <a:ea typeface="SimHei" panose="02010609060101010101" pitchFamily="49" charset="-122"/>
              </a:rPr>
              <a:t>罗马</a:t>
            </a:r>
          </a:p>
        </p:txBody>
      </p:sp>
    </p:spTree>
    <p:extLst>
      <p:ext uri="{BB962C8B-B14F-4D97-AF65-F5344CB8AC3E}">
        <p14:creationId xmlns:p14="http://schemas.microsoft.com/office/powerpoint/2010/main" val="16102278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C520112D-74CA-44CB-9343-0706679189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441" y="1"/>
            <a:ext cx="11560339" cy="1539875"/>
          </a:xfrm>
          <a:prstGeom prst="rect">
            <a:avLst/>
          </a:prstGeom>
          <a:solidFill>
            <a:srgbClr val="00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kumimoji="1" lang="en-US" altLang="en-US" dirty="0">
              <a:ea typeface="SimHei" panose="02010609060101010101" pitchFamily="49" charset="-122"/>
            </a:endParaRPr>
          </a:p>
        </p:txBody>
      </p:sp>
      <p:sp>
        <p:nvSpPr>
          <p:cNvPr id="28676" name="Rectangle 4">
            <a:extLst>
              <a:ext uri="{FF2B5EF4-FFF2-40B4-BE49-F238E27FC236}">
                <a16:creationId xmlns:a16="http://schemas.microsoft.com/office/drawing/2014/main" id="{019FED08-A6CF-4E3B-80AB-1D701389A5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442" y="43829"/>
            <a:ext cx="1156033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kumimoji="1" lang="zh-CN" altLang="en-US" sz="3600" b="1" dirty="0">
                <a:solidFill>
                  <a:srgbClr val="FFC000"/>
                </a:solidFill>
                <a:ea typeface="SimHei" panose="02010609060101010101" pitchFamily="49" charset="-122"/>
              </a:rPr>
              <a:t>但</a:t>
            </a:r>
            <a:r>
              <a:rPr kumimoji="1" lang="en-US" altLang="zh-CN" sz="3600" b="1" dirty="0">
                <a:solidFill>
                  <a:srgbClr val="FFC000"/>
                </a:solidFill>
                <a:ea typeface="SimHei" panose="02010609060101010101" pitchFamily="49" charset="-122"/>
              </a:rPr>
              <a:t>9:25</a:t>
            </a:r>
            <a:r>
              <a:rPr kumimoji="1" lang="zh-CN" altLang="en-US" sz="3600" b="1" dirty="0">
                <a:solidFill>
                  <a:srgbClr val="FFFF00"/>
                </a:solidFill>
                <a:ea typeface="SimHei" panose="02010609060101010101" pitchFamily="49" charset="-122"/>
              </a:rPr>
              <a:t>你当知道，当明白，从出令重新建造耶路撒冷， 直到有受膏君的时候，必有</a:t>
            </a:r>
            <a:r>
              <a:rPr kumimoji="1" lang="zh-CN" altLang="en-US" sz="3600" b="1" dirty="0">
                <a:solidFill>
                  <a:srgbClr val="FF0000"/>
                </a:solidFill>
                <a:ea typeface="SimHei" panose="02010609060101010101" pitchFamily="49" charset="-122"/>
              </a:rPr>
              <a:t>七个七</a:t>
            </a:r>
            <a:r>
              <a:rPr kumimoji="1" lang="zh-CN" altLang="en-US" sz="3600" b="1" dirty="0">
                <a:solidFill>
                  <a:srgbClr val="FFFF00"/>
                </a:solidFill>
                <a:ea typeface="SimHei" panose="02010609060101010101" pitchFamily="49" charset="-122"/>
              </a:rPr>
              <a:t>和</a:t>
            </a:r>
            <a:r>
              <a:rPr kumimoji="1" lang="zh-CN" altLang="en-US" sz="3600" b="1" dirty="0">
                <a:solidFill>
                  <a:srgbClr val="FF0000"/>
                </a:solidFill>
                <a:ea typeface="SimHei" panose="02010609060101010101" pitchFamily="49" charset="-122"/>
              </a:rPr>
              <a:t>六十二个七</a:t>
            </a:r>
            <a:r>
              <a:rPr kumimoji="1" lang="zh-CN" altLang="en-US" sz="3600" b="1" dirty="0">
                <a:solidFill>
                  <a:srgbClr val="FFFF00"/>
                </a:solidFill>
                <a:ea typeface="SimHei" panose="02010609060101010101" pitchFamily="49" charset="-122"/>
              </a:rPr>
              <a:t>。</a:t>
            </a:r>
            <a:endParaRPr kumimoji="1" lang="zh-TW" altLang="en-US" sz="3600" b="1" dirty="0">
              <a:solidFill>
                <a:srgbClr val="FFFF00"/>
              </a:solidFill>
              <a:ea typeface="SimHei" panose="02010609060101010101" pitchFamily="49" charset="-122"/>
            </a:endParaRPr>
          </a:p>
        </p:txBody>
      </p:sp>
      <p:sp>
        <p:nvSpPr>
          <p:cNvPr id="40964" name="Rectangle 18">
            <a:extLst>
              <a:ext uri="{FF2B5EF4-FFF2-40B4-BE49-F238E27FC236}">
                <a16:creationId xmlns:a16="http://schemas.microsoft.com/office/drawing/2014/main" id="{D8E2E0CD-DABD-495F-8547-E311BD997B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788" y="2493850"/>
            <a:ext cx="3062057" cy="477714"/>
          </a:xfrm>
          <a:prstGeom prst="rect">
            <a:avLst/>
          </a:prstGeom>
          <a:solidFill>
            <a:srgbClr val="0070C0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kumimoji="1" lang="en-US" altLang="en-US" sz="2800" b="1">
              <a:ea typeface="SimHei" panose="02010609060101010101" pitchFamily="49" charset="-122"/>
            </a:endParaRPr>
          </a:p>
        </p:txBody>
      </p:sp>
      <p:sp>
        <p:nvSpPr>
          <p:cNvPr id="29706" name="Text Box 10">
            <a:extLst>
              <a:ext uri="{FF2B5EF4-FFF2-40B4-BE49-F238E27FC236}">
                <a16:creationId xmlns:a16="http://schemas.microsoft.com/office/drawing/2014/main" id="{0A3E924F-5247-4A42-BC75-584FB191FA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232" y="5028087"/>
            <a:ext cx="106490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kumimoji="1" lang="zh-CN" altLang="en-US" sz="3200" b="1" dirty="0">
                <a:ea typeface="SimHei" panose="02010609060101010101" pitchFamily="49" charset="-122"/>
              </a:rPr>
              <a:t>犹太历法：</a:t>
            </a:r>
            <a:r>
              <a:rPr kumimoji="1" lang="en-US" altLang="zh-CN" sz="3200" b="1" dirty="0">
                <a:ea typeface="SimHei" panose="02010609060101010101" pitchFamily="49" charset="-122"/>
              </a:rPr>
              <a:t>69</a:t>
            </a:r>
            <a:r>
              <a:rPr kumimoji="1" lang="zh-CN" altLang="en-US" sz="3200" b="1" dirty="0">
                <a:ea typeface="SimHei" panose="02010609060101010101" pitchFamily="49" charset="-122"/>
              </a:rPr>
              <a:t>个 </a:t>
            </a:r>
            <a:r>
              <a:rPr kumimoji="1" lang="en-US" altLang="zh-CN" sz="3200" b="1" dirty="0">
                <a:ea typeface="SimHei" panose="02010609060101010101" pitchFamily="49" charset="-122"/>
              </a:rPr>
              <a:t>7</a:t>
            </a:r>
            <a:r>
              <a:rPr kumimoji="1" lang="zh-CN" altLang="en-US" sz="3200" b="1" dirty="0">
                <a:ea typeface="SimHei" panose="02010609060101010101" pitchFamily="49" charset="-122"/>
              </a:rPr>
              <a:t>年 </a:t>
            </a:r>
            <a:r>
              <a:rPr kumimoji="1" lang="en-US" altLang="zh-CN" sz="3200" b="1" dirty="0">
                <a:ea typeface="SimHei" panose="02010609060101010101" pitchFamily="49" charset="-122"/>
              </a:rPr>
              <a:t>= 483</a:t>
            </a:r>
            <a:r>
              <a:rPr kumimoji="1" lang="zh-CN" altLang="en-US" sz="3200" b="1" dirty="0">
                <a:ea typeface="SimHei" panose="02010609060101010101" pitchFamily="49" charset="-122"/>
              </a:rPr>
              <a:t>年 </a:t>
            </a:r>
            <a:r>
              <a:rPr kumimoji="1" lang="en-US" altLang="zh-CN" sz="3200" b="1" dirty="0">
                <a:ea typeface="SimHei" panose="02010609060101010101" pitchFamily="49" charset="-122"/>
              </a:rPr>
              <a:t>= 483 </a:t>
            </a:r>
            <a:r>
              <a:rPr kumimoji="1" lang="en-US" altLang="zh-CN" sz="3200" b="1" dirty="0">
                <a:solidFill>
                  <a:srgbClr val="FFFF00"/>
                </a:solidFill>
                <a:ea typeface="SimHei" panose="02010609060101010101" pitchFamily="49" charset="-122"/>
              </a:rPr>
              <a:t>X</a:t>
            </a:r>
            <a:r>
              <a:rPr kumimoji="1" lang="en-US" altLang="zh-CN" sz="3200" b="1" dirty="0">
                <a:ea typeface="SimHei" panose="02010609060101010101" pitchFamily="49" charset="-122"/>
              </a:rPr>
              <a:t> 360</a:t>
            </a:r>
            <a:r>
              <a:rPr kumimoji="1" lang="zh-CN" altLang="en-US" sz="3200" b="1" dirty="0">
                <a:ea typeface="SimHei" panose="02010609060101010101" pitchFamily="49" charset="-122"/>
              </a:rPr>
              <a:t>日 </a:t>
            </a:r>
            <a:r>
              <a:rPr kumimoji="1" lang="en-US" altLang="zh-CN" sz="3200" b="1" dirty="0">
                <a:ea typeface="SimHei" panose="02010609060101010101" pitchFamily="49" charset="-122"/>
              </a:rPr>
              <a:t>= 173, 880</a:t>
            </a:r>
            <a:r>
              <a:rPr kumimoji="1" lang="zh-CN" altLang="en-US" sz="3200" b="1" dirty="0">
                <a:ea typeface="SimHei" panose="02010609060101010101" pitchFamily="49" charset="-122"/>
              </a:rPr>
              <a:t>日</a:t>
            </a:r>
            <a:endParaRPr kumimoji="1" lang="zh-TW" altLang="en-US" sz="3200" b="1" dirty="0">
              <a:ea typeface="SimHei" panose="02010609060101010101" pitchFamily="49" charset="-122"/>
            </a:endParaRPr>
          </a:p>
        </p:txBody>
      </p:sp>
      <p:sp>
        <p:nvSpPr>
          <p:cNvPr id="40966" name="Rectangle 11">
            <a:extLst>
              <a:ext uri="{FF2B5EF4-FFF2-40B4-BE49-F238E27FC236}">
                <a16:creationId xmlns:a16="http://schemas.microsoft.com/office/drawing/2014/main" id="{86F1E12B-93E3-4F37-A96D-EAE186D771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69932" y="3226561"/>
            <a:ext cx="183255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kumimoji="1" lang="zh-TW" altLang="en-US" sz="3200" b="1" dirty="0">
                <a:solidFill>
                  <a:srgbClr val="FF0000"/>
                </a:solidFill>
                <a:ea typeface="SimHei" panose="02010609060101010101" pitchFamily="49" charset="-122"/>
              </a:rPr>
              <a:t>有受膏君</a:t>
            </a:r>
          </a:p>
        </p:txBody>
      </p:sp>
      <p:sp>
        <p:nvSpPr>
          <p:cNvPr id="29708" name="Text Box 12">
            <a:extLst>
              <a:ext uri="{FF2B5EF4-FFF2-40B4-BE49-F238E27FC236}">
                <a16:creationId xmlns:a16="http://schemas.microsoft.com/office/drawing/2014/main" id="{5C50D9E7-261F-4F17-945A-7D44FCD5DB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232" y="5536340"/>
            <a:ext cx="112711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kumimoji="1" lang="zh-CN" altLang="en-US" sz="3200" b="1" dirty="0">
                <a:ea typeface="SimHei" panose="02010609060101010101" pitchFamily="49" charset="-122"/>
              </a:rPr>
              <a:t>西历：</a:t>
            </a:r>
            <a:r>
              <a:rPr kumimoji="1" lang="en-US" altLang="zh-CN" sz="3200" b="1" dirty="0">
                <a:ea typeface="SimHei" panose="02010609060101010101" pitchFamily="49" charset="-122"/>
              </a:rPr>
              <a:t>476</a:t>
            </a:r>
            <a:r>
              <a:rPr kumimoji="1" lang="zh-CN" altLang="en-US" sz="3200" b="1" dirty="0">
                <a:ea typeface="SimHei" panose="02010609060101010101" pitchFamily="49" charset="-122"/>
              </a:rPr>
              <a:t>年 </a:t>
            </a:r>
            <a:r>
              <a:rPr kumimoji="1" lang="en-US" altLang="zh-CN" sz="3200" b="1" dirty="0">
                <a:solidFill>
                  <a:srgbClr val="FFFF00"/>
                </a:solidFill>
                <a:ea typeface="SimHei" panose="02010609060101010101" pitchFamily="49" charset="-122"/>
              </a:rPr>
              <a:t>X</a:t>
            </a:r>
            <a:r>
              <a:rPr kumimoji="1" lang="en-US" altLang="zh-CN" sz="3200" b="1" dirty="0">
                <a:ea typeface="SimHei" panose="02010609060101010101" pitchFamily="49" charset="-122"/>
              </a:rPr>
              <a:t> 365</a:t>
            </a:r>
            <a:r>
              <a:rPr kumimoji="1" lang="zh-CN" altLang="en-US" sz="3200" b="1" dirty="0">
                <a:ea typeface="SimHei" panose="02010609060101010101" pitchFamily="49" charset="-122"/>
              </a:rPr>
              <a:t> </a:t>
            </a:r>
            <a:r>
              <a:rPr kumimoji="1" lang="en-US" altLang="zh-CN" sz="3200" b="1" dirty="0">
                <a:solidFill>
                  <a:srgbClr val="FFFF00"/>
                </a:solidFill>
                <a:ea typeface="SimHei" panose="02010609060101010101" pitchFamily="49" charset="-122"/>
              </a:rPr>
              <a:t>+</a:t>
            </a:r>
            <a:r>
              <a:rPr kumimoji="1" lang="en-US" altLang="zh-CN" sz="3200" b="1" dirty="0">
                <a:ea typeface="SimHei" panose="02010609060101010101" pitchFamily="49" charset="-122"/>
              </a:rPr>
              <a:t> 116</a:t>
            </a:r>
            <a:r>
              <a:rPr kumimoji="1" lang="zh-CN" altLang="en-US" sz="3200" b="1" dirty="0">
                <a:ea typeface="SimHei" panose="02010609060101010101" pitchFamily="49" charset="-122"/>
              </a:rPr>
              <a:t>日 </a:t>
            </a:r>
            <a:r>
              <a:rPr kumimoji="1" lang="en-US" altLang="zh-CN" sz="3200" b="1" dirty="0">
                <a:ea typeface="SimHei" panose="02010609060101010101" pitchFamily="49" charset="-122"/>
              </a:rPr>
              <a:t>(</a:t>
            </a:r>
            <a:r>
              <a:rPr kumimoji="1" lang="zh-CN" altLang="en-US" sz="3200" b="1" dirty="0">
                <a:ea typeface="SimHei" panose="02010609060101010101" pitchFamily="49" charset="-122"/>
              </a:rPr>
              <a:t>闰年</a:t>
            </a:r>
            <a:r>
              <a:rPr kumimoji="1" lang="en-US" altLang="zh-CN" sz="3200" b="1" dirty="0">
                <a:ea typeface="SimHei" panose="02010609060101010101" pitchFamily="49" charset="-122"/>
              </a:rPr>
              <a:t>) </a:t>
            </a:r>
            <a:r>
              <a:rPr kumimoji="1" lang="en-US" altLang="zh-CN" sz="3200" b="1" dirty="0">
                <a:solidFill>
                  <a:srgbClr val="FFFF00"/>
                </a:solidFill>
                <a:ea typeface="SimHei" panose="02010609060101010101" pitchFamily="49" charset="-122"/>
              </a:rPr>
              <a:t>+</a:t>
            </a:r>
            <a:r>
              <a:rPr kumimoji="1" lang="en-US" altLang="zh-CN" sz="3200" b="1" dirty="0">
                <a:ea typeface="SimHei" panose="02010609060101010101" pitchFamily="49" charset="-122"/>
              </a:rPr>
              <a:t> 24</a:t>
            </a:r>
            <a:r>
              <a:rPr kumimoji="1" lang="zh-CN" altLang="en-US" sz="3200" b="1" dirty="0">
                <a:ea typeface="SimHei" panose="02010609060101010101" pitchFamily="49" charset="-122"/>
              </a:rPr>
              <a:t>日 </a:t>
            </a:r>
            <a:r>
              <a:rPr kumimoji="1" lang="en-US" altLang="zh-CN" sz="3200" b="1" dirty="0">
                <a:ea typeface="SimHei" panose="02010609060101010101" pitchFamily="49" charset="-122"/>
              </a:rPr>
              <a:t>= 173, 880</a:t>
            </a:r>
            <a:r>
              <a:rPr kumimoji="1" lang="zh-CN" altLang="en-US" sz="3200" b="1" dirty="0">
                <a:ea typeface="SimHei" panose="02010609060101010101" pitchFamily="49" charset="-122"/>
              </a:rPr>
              <a:t>日 </a:t>
            </a:r>
            <a:endParaRPr kumimoji="1" lang="zh-TW" altLang="en-US" sz="3200" b="1" dirty="0">
              <a:ea typeface="SimHei" panose="02010609060101010101" pitchFamily="49" charset="-122"/>
            </a:endParaRPr>
          </a:p>
        </p:txBody>
      </p:sp>
      <p:sp>
        <p:nvSpPr>
          <p:cNvPr id="40968" name="Rectangle 24">
            <a:extLst>
              <a:ext uri="{FF2B5EF4-FFF2-40B4-BE49-F238E27FC236}">
                <a16:creationId xmlns:a16="http://schemas.microsoft.com/office/drawing/2014/main" id="{156C6C74-B6F9-4C5E-8CA3-E643716FD1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440" y="1483382"/>
            <a:ext cx="51139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kumimoji="1" lang="zh-CN" altLang="en-US" sz="2800" b="1" dirty="0">
                <a:ea typeface="SimHei" panose="02010609060101010101" pitchFamily="49" charset="-122"/>
              </a:rPr>
              <a:t>亚达薛西王</a:t>
            </a:r>
            <a:r>
              <a:rPr kumimoji="1" lang="en-US" altLang="zh-CN" sz="2800" b="1" dirty="0">
                <a:ea typeface="SimHei" panose="02010609060101010101" pitchFamily="49" charset="-122"/>
              </a:rPr>
              <a:t>465 BC</a:t>
            </a:r>
            <a:r>
              <a:rPr kumimoji="1" lang="zh-CN" altLang="en-US" sz="2800" b="1" dirty="0">
                <a:ea typeface="SimHei" panose="02010609060101010101" pitchFamily="49" charset="-122"/>
              </a:rPr>
              <a:t>登基</a:t>
            </a:r>
          </a:p>
          <a:p>
            <a:r>
              <a:rPr kumimoji="1" lang="zh-CN" altLang="en-US" sz="2800" b="1" dirty="0">
                <a:ea typeface="SimHei" panose="02010609060101010101" pitchFamily="49" charset="-122"/>
              </a:rPr>
              <a:t>亚达薛西王</a:t>
            </a:r>
            <a:r>
              <a:rPr kumimoji="1" lang="en-US" altLang="zh-CN" sz="2800" b="1" dirty="0">
                <a:ea typeface="SimHei" panose="02010609060101010101" pitchFamily="49" charset="-122"/>
              </a:rPr>
              <a:t>20</a:t>
            </a:r>
            <a:r>
              <a:rPr kumimoji="1" lang="zh-CN" altLang="en-US" sz="2800" b="1" dirty="0">
                <a:ea typeface="SimHei" panose="02010609060101010101" pitchFamily="49" charset="-122"/>
              </a:rPr>
              <a:t>年尼散月</a:t>
            </a:r>
            <a:r>
              <a:rPr kumimoji="1" lang="en-US" altLang="zh-CN" sz="2800" b="1" dirty="0">
                <a:ea typeface="SimHei" panose="02010609060101010101" pitchFamily="49" charset="-122"/>
              </a:rPr>
              <a:t>1</a:t>
            </a:r>
            <a:r>
              <a:rPr kumimoji="1" lang="zh-CN" altLang="en-US" sz="2800" b="1" dirty="0">
                <a:ea typeface="SimHei" panose="02010609060101010101" pitchFamily="49" charset="-122"/>
              </a:rPr>
              <a:t>日出令</a:t>
            </a:r>
            <a:endParaRPr kumimoji="1" lang="zh-TW" altLang="en-US" sz="2800" b="1" dirty="0">
              <a:ea typeface="SimHei" panose="02010609060101010101" pitchFamily="49" charset="-122"/>
            </a:endParaRPr>
          </a:p>
        </p:txBody>
      </p:sp>
      <p:sp>
        <p:nvSpPr>
          <p:cNvPr id="40969" name="Rectangle 25">
            <a:extLst>
              <a:ext uri="{FF2B5EF4-FFF2-40B4-BE49-F238E27FC236}">
                <a16:creationId xmlns:a16="http://schemas.microsoft.com/office/drawing/2014/main" id="{89E0CEAB-6275-40A3-873C-89B2868B2F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5744" y="2927062"/>
            <a:ext cx="1627369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kumimoji="1" lang="zh-TW" altLang="en-US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出令重建</a:t>
            </a:r>
          </a:p>
          <a:p>
            <a:r>
              <a:rPr kumimoji="1" lang="zh-TW" altLang="en-US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耶路撒冷</a:t>
            </a:r>
          </a:p>
        </p:txBody>
      </p:sp>
      <p:sp>
        <p:nvSpPr>
          <p:cNvPr id="40974" name="Rectangle 14">
            <a:extLst>
              <a:ext uri="{FF2B5EF4-FFF2-40B4-BE49-F238E27FC236}">
                <a16:creationId xmlns:a16="http://schemas.microsoft.com/office/drawing/2014/main" id="{611A0C46-3A12-4FBA-8F55-781938FE7E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788" y="2434057"/>
            <a:ext cx="306205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TW" sz="2800" dirty="0"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445</a:t>
            </a:r>
            <a:r>
              <a:rPr kumimoji="1" lang="zh-CN" altLang="en-US" sz="2800" dirty="0"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年</a:t>
            </a:r>
            <a:r>
              <a:rPr kumimoji="1" lang="en-US" altLang="zh-TW" sz="2800" dirty="0"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3</a:t>
            </a:r>
            <a:r>
              <a:rPr kumimoji="1" lang="zh-CN" altLang="en-US" sz="2800" dirty="0"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月</a:t>
            </a:r>
            <a:r>
              <a:rPr kumimoji="1" lang="en-US" altLang="zh-TW" sz="2800" dirty="0"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14</a:t>
            </a:r>
            <a:r>
              <a:rPr kumimoji="1" lang="zh-CN" altLang="en-US" sz="2800" dirty="0"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日 </a:t>
            </a:r>
            <a:r>
              <a:rPr kumimoji="1" lang="en-US" altLang="zh-TW" sz="2800" dirty="0"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BC</a:t>
            </a:r>
          </a:p>
        </p:txBody>
      </p:sp>
      <p:sp>
        <p:nvSpPr>
          <p:cNvPr id="28689" name="Rectangle 17">
            <a:extLst>
              <a:ext uri="{FF2B5EF4-FFF2-40B4-BE49-F238E27FC236}">
                <a16:creationId xmlns:a16="http://schemas.microsoft.com/office/drawing/2014/main" id="{A291E291-C9AB-44EA-9ABC-CF95116CA4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159" y="3891573"/>
            <a:ext cx="7931528" cy="102552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kumimoji="1" lang="en-US" altLang="en-US">
              <a:ea typeface="SimHei" panose="02010609060101010101" pitchFamily="49" charset="-122"/>
            </a:endParaRPr>
          </a:p>
        </p:txBody>
      </p:sp>
      <p:sp>
        <p:nvSpPr>
          <p:cNvPr id="28677" name="Line 5">
            <a:extLst>
              <a:ext uri="{FF2B5EF4-FFF2-40B4-BE49-F238E27FC236}">
                <a16:creationId xmlns:a16="http://schemas.microsoft.com/office/drawing/2014/main" id="{12D77EE3-87C9-4B24-A3E2-813D4FD0C06A}"/>
              </a:ext>
            </a:extLst>
          </p:cNvPr>
          <p:cNvSpPr>
            <a:spLocks noChangeShapeType="1"/>
          </p:cNvSpPr>
          <p:nvPr/>
        </p:nvSpPr>
        <p:spPr bwMode="auto">
          <a:xfrm>
            <a:off x="872639" y="4904173"/>
            <a:ext cx="795813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78" name="Line 6">
            <a:extLst>
              <a:ext uri="{FF2B5EF4-FFF2-40B4-BE49-F238E27FC236}">
                <a16:creationId xmlns:a16="http://schemas.microsoft.com/office/drawing/2014/main" id="{3A1427A9-23DD-4AAE-94B5-A536055059B5}"/>
              </a:ext>
            </a:extLst>
          </p:cNvPr>
          <p:cNvSpPr>
            <a:spLocks noChangeShapeType="1"/>
          </p:cNvSpPr>
          <p:nvPr/>
        </p:nvSpPr>
        <p:spPr bwMode="auto">
          <a:xfrm>
            <a:off x="872638" y="3823086"/>
            <a:ext cx="0" cy="10763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2" name="Line 10">
            <a:extLst>
              <a:ext uri="{FF2B5EF4-FFF2-40B4-BE49-F238E27FC236}">
                <a16:creationId xmlns:a16="http://schemas.microsoft.com/office/drawing/2014/main" id="{C3E09DD7-39C2-4888-ACF1-000DFD44F2D0}"/>
              </a:ext>
            </a:extLst>
          </p:cNvPr>
          <p:cNvSpPr>
            <a:spLocks noChangeShapeType="1"/>
          </p:cNvSpPr>
          <p:nvPr/>
        </p:nvSpPr>
        <p:spPr bwMode="auto">
          <a:xfrm>
            <a:off x="8825731" y="3840773"/>
            <a:ext cx="0" cy="10763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5" name="Line 13">
            <a:extLst>
              <a:ext uri="{FF2B5EF4-FFF2-40B4-BE49-F238E27FC236}">
                <a16:creationId xmlns:a16="http://schemas.microsoft.com/office/drawing/2014/main" id="{FD869E91-D6BE-4EEC-8C24-2F284F6C26BD}"/>
              </a:ext>
            </a:extLst>
          </p:cNvPr>
          <p:cNvSpPr>
            <a:spLocks noChangeShapeType="1"/>
          </p:cNvSpPr>
          <p:nvPr/>
        </p:nvSpPr>
        <p:spPr bwMode="auto">
          <a:xfrm>
            <a:off x="872638" y="4260613"/>
            <a:ext cx="7847669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800" b="1"/>
          </a:p>
        </p:txBody>
      </p:sp>
      <p:sp>
        <p:nvSpPr>
          <p:cNvPr id="28686" name="Text Box 14">
            <a:extLst>
              <a:ext uri="{FF2B5EF4-FFF2-40B4-BE49-F238E27FC236}">
                <a16:creationId xmlns:a16="http://schemas.microsoft.com/office/drawing/2014/main" id="{22D64C30-4BAA-416C-9CC7-3F85507884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7446" y="3991160"/>
            <a:ext cx="5809937" cy="52322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kumimoji="1"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七个七 </a:t>
            </a:r>
            <a:r>
              <a:rPr kumimoji="1" lang="en-US" altLang="zh-CN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+ </a:t>
            </a:r>
            <a:r>
              <a:rPr kumimoji="1"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六十二个七 </a:t>
            </a:r>
            <a:r>
              <a:rPr kumimoji="1" lang="en-US" altLang="zh-CN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= </a:t>
            </a:r>
            <a:r>
              <a:rPr kumimoji="1"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六十九个七</a:t>
            </a:r>
            <a:endParaRPr kumimoji="1" lang="zh-TW" altLang="en-US" sz="2800" b="1" dirty="0">
              <a:solidFill>
                <a:srgbClr val="FFFF00"/>
              </a:solidFill>
              <a:ea typeface="SimHei" panose="02010609060101010101" pitchFamily="49" charset="-122"/>
            </a:endParaRPr>
          </a:p>
        </p:txBody>
      </p:sp>
      <p:sp>
        <p:nvSpPr>
          <p:cNvPr id="22" name="Rectangle 18">
            <a:extLst>
              <a:ext uri="{FF2B5EF4-FFF2-40B4-BE49-F238E27FC236}">
                <a16:creationId xmlns:a16="http://schemas.microsoft.com/office/drawing/2014/main" id="{D8E2E0CD-DABD-495F-8547-E311BD997B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95126" y="2495979"/>
            <a:ext cx="2676137" cy="477714"/>
          </a:xfrm>
          <a:prstGeom prst="rect">
            <a:avLst/>
          </a:prstGeom>
          <a:solidFill>
            <a:srgbClr val="0070C0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kumimoji="1" lang="en-US" altLang="zh-TW" sz="2800" dirty="0">
                <a:ea typeface="SimHei" panose="02010609060101010101" pitchFamily="49" charset="-122"/>
              </a:rPr>
              <a:t>32</a:t>
            </a:r>
            <a:r>
              <a:rPr kumimoji="1" lang="zh-CN" altLang="en-US" sz="2800" dirty="0">
                <a:ea typeface="SimHei" panose="02010609060101010101" pitchFamily="49" charset="-122"/>
              </a:rPr>
              <a:t>年</a:t>
            </a:r>
            <a:r>
              <a:rPr kumimoji="1" lang="en-US" altLang="zh-TW" sz="2800" dirty="0">
                <a:ea typeface="SimHei" panose="02010609060101010101" pitchFamily="49" charset="-122"/>
              </a:rPr>
              <a:t>4</a:t>
            </a:r>
            <a:r>
              <a:rPr kumimoji="1" lang="zh-CN" altLang="en-US" sz="2800" dirty="0">
                <a:ea typeface="SimHei" panose="02010609060101010101" pitchFamily="49" charset="-122"/>
              </a:rPr>
              <a:t>月</a:t>
            </a:r>
            <a:r>
              <a:rPr kumimoji="1" lang="en-US" altLang="zh-TW" sz="2800" dirty="0">
                <a:ea typeface="SimHei" panose="02010609060101010101" pitchFamily="49" charset="-122"/>
              </a:rPr>
              <a:t>6</a:t>
            </a:r>
            <a:r>
              <a:rPr kumimoji="1" lang="zh-CN" altLang="en-US" sz="2800" dirty="0">
                <a:ea typeface="SimHei" panose="02010609060101010101" pitchFamily="49" charset="-122"/>
              </a:rPr>
              <a:t>日 </a:t>
            </a:r>
            <a:r>
              <a:rPr kumimoji="1" lang="en-US" altLang="zh-TW" sz="2800" dirty="0">
                <a:ea typeface="SimHei" panose="02010609060101010101" pitchFamily="49" charset="-122"/>
              </a:rPr>
              <a:t>AD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3653126" y="2714910"/>
            <a:ext cx="2661719" cy="3091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103486" y="2714910"/>
            <a:ext cx="18165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b="1" dirty="0">
                <a:ea typeface="SimHei" panose="02010609060101010101" pitchFamily="49" charset="-122"/>
              </a:rPr>
              <a:t>173, 880</a:t>
            </a:r>
            <a:r>
              <a:rPr kumimoji="1" lang="zh-CN" altLang="en-US" sz="2800" b="1" dirty="0">
                <a:ea typeface="SimHei" panose="02010609060101010101" pitchFamily="49" charset="-122"/>
              </a:rPr>
              <a:t>日</a:t>
            </a:r>
            <a:endParaRPr kumimoji="1" lang="zh-TW" altLang="en-US" sz="2800" b="1" dirty="0">
              <a:ea typeface="SimHei" panose="02010609060101010101" pitchFamily="49" charset="-122"/>
            </a:endParaRPr>
          </a:p>
        </p:txBody>
      </p:sp>
      <p:sp>
        <p:nvSpPr>
          <p:cNvPr id="32" name="AutoShape 15">
            <a:extLst>
              <a:ext uri="{FF2B5EF4-FFF2-40B4-BE49-F238E27FC236}">
                <a16:creationId xmlns:a16="http://schemas.microsoft.com/office/drawing/2014/main" id="{598B4F56-7CE5-46A3-B952-21B6E3985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13657" y="2493850"/>
            <a:ext cx="3168650" cy="2254575"/>
          </a:xfrm>
          <a:prstGeom prst="wedgeRectCallout">
            <a:avLst>
              <a:gd name="adj1" fmla="val -170857"/>
              <a:gd name="adj2" fmla="val 89961"/>
            </a:avLst>
          </a:prstGeom>
          <a:solidFill>
            <a:srgbClr val="FF99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140000"/>
              </a:lnSpc>
            </a:pPr>
            <a:endParaRPr kumimoji="1" lang="en-US" altLang="en-US">
              <a:ea typeface="SimHei" panose="02010609060101010101" pitchFamily="49" charset="-122"/>
            </a:endParaRPr>
          </a:p>
        </p:txBody>
      </p:sp>
      <p:sp>
        <p:nvSpPr>
          <p:cNvPr id="33" name="Text Box 16">
            <a:extLst>
              <a:ext uri="{FF2B5EF4-FFF2-40B4-BE49-F238E27FC236}">
                <a16:creationId xmlns:a16="http://schemas.microsoft.com/office/drawing/2014/main" id="{25FCB0D8-7B4A-4F71-984E-0597653506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16291" y="2471365"/>
            <a:ext cx="3073277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CN" altLang="en-CA" sz="2400" b="1" dirty="0">
                <a:solidFill>
                  <a:srgbClr val="7030A0"/>
                </a:solidFill>
                <a:ea typeface="SimHei" panose="02010609060101010101" pitchFamily="49" charset="-122"/>
              </a:rPr>
              <a:t>每</a:t>
            </a:r>
            <a:r>
              <a:rPr kumimoji="1" lang="en-CA" altLang="zh-CN" sz="2400" b="1" dirty="0">
                <a:solidFill>
                  <a:srgbClr val="7030A0"/>
                </a:solidFill>
                <a:ea typeface="SimHei" panose="02010609060101010101" pitchFamily="49" charset="-122"/>
              </a:rPr>
              <a:t>4</a:t>
            </a:r>
            <a:r>
              <a:rPr kumimoji="1" lang="zh-CN" altLang="en-CA" sz="2400" b="1" dirty="0">
                <a:solidFill>
                  <a:srgbClr val="7030A0"/>
                </a:solidFill>
                <a:ea typeface="SimHei" panose="02010609060101010101" pitchFamily="49" charset="-122"/>
              </a:rPr>
              <a:t>年一闰，</a:t>
            </a:r>
          </a:p>
          <a:p>
            <a:r>
              <a:rPr kumimoji="1" lang="zh-CN" altLang="en-CA" sz="2400" b="1" dirty="0">
                <a:solidFill>
                  <a:srgbClr val="7030A0"/>
                </a:solidFill>
                <a:ea typeface="SimHei" panose="02010609060101010101" pitchFamily="49" charset="-122"/>
              </a:rPr>
              <a:t>每</a:t>
            </a:r>
            <a:r>
              <a:rPr kumimoji="1" lang="en-CA" altLang="zh-CN" sz="2400" b="1" dirty="0">
                <a:solidFill>
                  <a:srgbClr val="7030A0"/>
                </a:solidFill>
                <a:ea typeface="SimHei" panose="02010609060101010101" pitchFamily="49" charset="-122"/>
              </a:rPr>
              <a:t>100</a:t>
            </a:r>
            <a:r>
              <a:rPr kumimoji="1" lang="zh-CN" altLang="en-CA" sz="2400" b="1" dirty="0">
                <a:solidFill>
                  <a:srgbClr val="7030A0"/>
                </a:solidFill>
                <a:ea typeface="SimHei" panose="02010609060101010101" pitchFamily="49" charset="-122"/>
              </a:rPr>
              <a:t>年不闰，</a:t>
            </a:r>
          </a:p>
          <a:p>
            <a:r>
              <a:rPr kumimoji="1" lang="zh-CN" altLang="en-CA" sz="2400" b="1" dirty="0">
                <a:solidFill>
                  <a:srgbClr val="7030A0"/>
                </a:solidFill>
                <a:ea typeface="SimHei" panose="02010609060101010101" pitchFamily="49" charset="-122"/>
              </a:rPr>
              <a:t>每</a:t>
            </a:r>
            <a:r>
              <a:rPr kumimoji="1" lang="en-CA" altLang="zh-CN" sz="2400" b="1" dirty="0">
                <a:solidFill>
                  <a:srgbClr val="7030A0"/>
                </a:solidFill>
                <a:ea typeface="SimHei" panose="02010609060101010101" pitchFamily="49" charset="-122"/>
              </a:rPr>
              <a:t>400</a:t>
            </a:r>
            <a:r>
              <a:rPr kumimoji="1" lang="zh-CN" altLang="en-CA" sz="2400" b="1" dirty="0">
                <a:solidFill>
                  <a:srgbClr val="7030A0"/>
                </a:solidFill>
                <a:ea typeface="SimHei" panose="02010609060101010101" pitchFamily="49" charset="-122"/>
              </a:rPr>
              <a:t>年要闰。</a:t>
            </a:r>
          </a:p>
          <a:p>
            <a:r>
              <a:rPr kumimoji="1" lang="en-CA" altLang="zh-CN" sz="2400" b="1" dirty="0">
                <a:solidFill>
                  <a:srgbClr val="7030A0"/>
                </a:solidFill>
                <a:ea typeface="SimHei" panose="02010609060101010101" pitchFamily="49" charset="-122"/>
              </a:rPr>
              <a:t>476 / 4 = 119</a:t>
            </a:r>
          </a:p>
          <a:p>
            <a:r>
              <a:rPr kumimoji="1" lang="en-CA" altLang="zh-CN" sz="2400" b="1" dirty="0">
                <a:solidFill>
                  <a:srgbClr val="7030A0"/>
                </a:solidFill>
                <a:ea typeface="SimHei" panose="02010609060101010101" pitchFamily="49" charset="-122"/>
              </a:rPr>
              <a:t>119 - 3 (</a:t>
            </a:r>
            <a:r>
              <a:rPr kumimoji="1" lang="zh-CN" altLang="en-CA" sz="2400" b="1" dirty="0">
                <a:solidFill>
                  <a:srgbClr val="7030A0"/>
                </a:solidFill>
                <a:ea typeface="SimHei" panose="02010609060101010101" pitchFamily="49" charset="-122"/>
              </a:rPr>
              <a:t>每</a:t>
            </a:r>
            <a:r>
              <a:rPr kumimoji="1" lang="en-CA" altLang="zh-CN" sz="2400" b="1" dirty="0">
                <a:solidFill>
                  <a:srgbClr val="7030A0"/>
                </a:solidFill>
                <a:ea typeface="SimHei" panose="02010609060101010101" pitchFamily="49" charset="-122"/>
              </a:rPr>
              <a:t>100</a:t>
            </a:r>
            <a:r>
              <a:rPr kumimoji="1" lang="zh-CN" altLang="en-CA" sz="2400" b="1" dirty="0">
                <a:solidFill>
                  <a:srgbClr val="7030A0"/>
                </a:solidFill>
                <a:ea typeface="SimHei" panose="02010609060101010101" pitchFamily="49" charset="-122"/>
              </a:rPr>
              <a:t>年不闰</a:t>
            </a:r>
            <a:r>
              <a:rPr kumimoji="1" lang="en-CA" altLang="zh-CN" sz="2400" b="1" dirty="0">
                <a:solidFill>
                  <a:srgbClr val="7030A0"/>
                </a:solidFill>
                <a:ea typeface="SimHei" panose="02010609060101010101" pitchFamily="49" charset="-122"/>
              </a:rPr>
              <a:t>) </a:t>
            </a:r>
          </a:p>
          <a:p>
            <a:r>
              <a:rPr kumimoji="1" lang="en-CA" altLang="zh-CN" sz="2400" b="1" dirty="0">
                <a:solidFill>
                  <a:srgbClr val="7030A0"/>
                </a:solidFill>
                <a:ea typeface="SimHei" panose="02010609060101010101" pitchFamily="49" charset="-122"/>
              </a:rPr>
              <a:t>= 116</a:t>
            </a:r>
            <a:endParaRPr kumimoji="1" lang="en-US" altLang="zh-TW" sz="2400" b="1" dirty="0">
              <a:solidFill>
                <a:srgbClr val="7030A0"/>
              </a:solidFill>
              <a:ea typeface="SimHei" panose="02010609060101010101" pitchFamily="49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920009" y="6023090"/>
            <a:ext cx="45720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sz="3200" dirty="0">
                <a:solidFill>
                  <a:srgbClr val="FFFF00"/>
                </a:solidFill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3</a:t>
            </a:r>
            <a:r>
              <a:rPr kumimoji="1" lang="zh-CN" altLang="en-US" sz="3200" dirty="0">
                <a:solidFill>
                  <a:srgbClr val="FFFF00"/>
                </a:solidFill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月</a:t>
            </a:r>
            <a:r>
              <a:rPr kumimoji="1" lang="en-US" altLang="zh-TW" sz="3200" dirty="0">
                <a:solidFill>
                  <a:srgbClr val="FFFF00"/>
                </a:solidFill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14</a:t>
            </a:r>
            <a:r>
              <a:rPr kumimoji="1" lang="zh-CN" altLang="en-US" sz="3200" dirty="0">
                <a:solidFill>
                  <a:srgbClr val="FFFF00"/>
                </a:solidFill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日</a:t>
            </a:r>
            <a:r>
              <a:rPr kumimoji="1" lang="en-US" altLang="zh-CN" sz="3200" dirty="0">
                <a:solidFill>
                  <a:srgbClr val="FFFF00"/>
                </a:solidFill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~</a:t>
            </a:r>
            <a:r>
              <a:rPr kumimoji="1" lang="en-US" altLang="zh-TW" sz="3200" dirty="0">
                <a:solidFill>
                  <a:srgbClr val="FFFF00"/>
                </a:solidFill>
                <a:ea typeface="SimHei" panose="02010609060101010101" pitchFamily="49" charset="-122"/>
              </a:rPr>
              <a:t> 4</a:t>
            </a:r>
            <a:r>
              <a:rPr kumimoji="1" lang="zh-CN" altLang="en-US" sz="3200" dirty="0">
                <a:solidFill>
                  <a:srgbClr val="FFFF00"/>
                </a:solidFill>
                <a:ea typeface="SimHei" panose="02010609060101010101" pitchFamily="49" charset="-122"/>
              </a:rPr>
              <a:t>月</a:t>
            </a:r>
            <a:r>
              <a:rPr kumimoji="1" lang="en-US" altLang="zh-TW" sz="3200" dirty="0">
                <a:solidFill>
                  <a:srgbClr val="FFFF00"/>
                </a:solidFill>
                <a:ea typeface="SimHei" panose="02010609060101010101" pitchFamily="49" charset="-122"/>
              </a:rPr>
              <a:t>6</a:t>
            </a:r>
            <a:r>
              <a:rPr kumimoji="1" lang="zh-CN" altLang="en-US" sz="3200" dirty="0">
                <a:solidFill>
                  <a:srgbClr val="FFFF00"/>
                </a:solidFill>
                <a:ea typeface="SimHei" panose="02010609060101010101" pitchFamily="49" charset="-122"/>
              </a:rPr>
              <a:t>日 </a:t>
            </a:r>
            <a:r>
              <a:rPr kumimoji="1" lang="en-US" altLang="zh-CN" sz="3200" dirty="0">
                <a:solidFill>
                  <a:srgbClr val="FFFF00"/>
                </a:solidFill>
                <a:ea typeface="SimHei" panose="02010609060101010101" pitchFamily="49" charset="-122"/>
              </a:rPr>
              <a:t>=</a:t>
            </a:r>
            <a:r>
              <a:rPr kumimoji="1" lang="en-US" altLang="zh-CN" sz="3200" b="1" dirty="0">
                <a:solidFill>
                  <a:srgbClr val="FFFF00"/>
                </a:solidFill>
                <a:ea typeface="SimHei" panose="02010609060101010101" pitchFamily="49" charset="-122"/>
              </a:rPr>
              <a:t> 24</a:t>
            </a:r>
            <a:r>
              <a:rPr kumimoji="1" lang="zh-CN" altLang="en-US" sz="3200" b="1" dirty="0">
                <a:solidFill>
                  <a:srgbClr val="FFFF00"/>
                </a:solidFill>
                <a:ea typeface="SimHei" panose="02010609060101010101" pitchFamily="49" charset="-122"/>
              </a:rPr>
              <a:t>日</a:t>
            </a:r>
            <a:r>
              <a:rPr kumimoji="1" lang="en-US" altLang="zh-CN" sz="3200" dirty="0">
                <a:solidFill>
                  <a:srgbClr val="FFFF00"/>
                </a:solidFill>
                <a:ea typeface="SimHei" panose="02010609060101010101" pitchFamily="49" charset="-122"/>
              </a:rPr>
              <a:t> </a:t>
            </a:r>
            <a:endParaRPr lang="en-US" sz="3200" dirty="0">
              <a:solidFill>
                <a:srgbClr val="FFFF00"/>
              </a:solidFill>
            </a:endParaRPr>
          </a:p>
        </p:txBody>
      </p:sp>
      <p:sp>
        <p:nvSpPr>
          <p:cNvPr id="36" name="Text Box 20">
            <a:extLst>
              <a:ext uri="{FF2B5EF4-FFF2-40B4-BE49-F238E27FC236}">
                <a16:creationId xmlns:a16="http://schemas.microsoft.com/office/drawing/2014/main" id="{A4EDCC6F-2ED7-430B-B3DF-5153847A9B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60503" y="1558890"/>
            <a:ext cx="198804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kumimoji="1" lang="zh-CN" altLang="en-US" sz="2800" b="1" dirty="0">
                <a:ea typeface="SimHei" panose="02010609060101010101" pitchFamily="49" charset="-122"/>
              </a:rPr>
              <a:t>耶稣骑驴</a:t>
            </a:r>
          </a:p>
          <a:p>
            <a:pPr algn="ctr"/>
            <a:r>
              <a:rPr kumimoji="1" lang="zh-CN" altLang="en-US" sz="2800" b="1" dirty="0">
                <a:ea typeface="SimHei" panose="02010609060101010101" pitchFamily="49" charset="-122"/>
              </a:rPr>
              <a:t>进耶路撒冷</a:t>
            </a:r>
            <a:endParaRPr kumimoji="1" lang="zh-TW" altLang="en-US" sz="2800" b="1" dirty="0"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563166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31">
            <a:extLst>
              <a:ext uri="{FF2B5EF4-FFF2-40B4-BE49-F238E27FC236}">
                <a16:creationId xmlns:a16="http://schemas.microsoft.com/office/drawing/2014/main" id="{8A1D57EF-CE64-438A-AF93-00AA94C579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26579" y="5440364"/>
            <a:ext cx="1223459" cy="473074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kumimoji="1" lang="en-US" altLang="en-US">
              <a:ea typeface="SimHei" panose="02010609060101010101" pitchFamily="49" charset="-122"/>
            </a:endParaRPr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DAE99F9D-0B08-451C-AB4D-8E3A214C96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08024" y="3836987"/>
            <a:ext cx="2511073" cy="107632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kumimoji="1" lang="en-US" altLang="en-US">
              <a:ea typeface="SimHei" panose="02010609060101010101" pitchFamily="49" charset="-122"/>
            </a:endParaRPr>
          </a:p>
        </p:txBody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62987483-F762-4E94-A39C-5E2936B7A6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624" y="3902075"/>
            <a:ext cx="5719875" cy="102552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kumimoji="1" lang="en-US" altLang="en-US">
              <a:ea typeface="SimHei" panose="02010609060101010101" pitchFamily="49" charset="-122"/>
            </a:endParaRPr>
          </a:p>
        </p:txBody>
      </p:sp>
      <p:sp>
        <p:nvSpPr>
          <p:cNvPr id="49157" name="Rectangle 4">
            <a:extLst>
              <a:ext uri="{FF2B5EF4-FFF2-40B4-BE49-F238E27FC236}">
                <a16:creationId xmlns:a16="http://schemas.microsoft.com/office/drawing/2014/main" id="{B611B5F5-1BF4-4688-BEA4-9C04D96B31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2" y="1"/>
            <a:ext cx="12192000" cy="1789447"/>
          </a:xfrm>
          <a:prstGeom prst="rect">
            <a:avLst/>
          </a:prstGeom>
          <a:solidFill>
            <a:srgbClr val="00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kumimoji="1" lang="en-US" altLang="en-US">
              <a:ea typeface="SimHei" panose="02010609060101010101" pitchFamily="49" charset="-122"/>
            </a:endParaRPr>
          </a:p>
        </p:txBody>
      </p:sp>
      <p:sp>
        <p:nvSpPr>
          <p:cNvPr id="32773" name="Rectangle 5">
            <a:extLst>
              <a:ext uri="{FF2B5EF4-FFF2-40B4-BE49-F238E27FC236}">
                <a16:creationId xmlns:a16="http://schemas.microsoft.com/office/drawing/2014/main" id="{9BF16DE7-6F03-40C5-98B4-4A6EEDCA6F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1275" y="35122"/>
            <a:ext cx="12191999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kumimoji="1" lang="zh-CN" altLang="en-US" sz="3600" b="1" dirty="0">
                <a:solidFill>
                  <a:srgbClr val="FFC000"/>
                </a:solidFill>
                <a:ea typeface="SimHei" panose="02010609060101010101" pitchFamily="49" charset="-122"/>
              </a:rPr>
              <a:t>但</a:t>
            </a:r>
            <a:r>
              <a:rPr kumimoji="1" lang="en-US" altLang="zh-CN" sz="3600" b="1" dirty="0">
                <a:solidFill>
                  <a:srgbClr val="FFC000"/>
                </a:solidFill>
                <a:ea typeface="SimHei" panose="02010609060101010101" pitchFamily="49" charset="-122"/>
              </a:rPr>
              <a:t>9:27</a:t>
            </a:r>
            <a:r>
              <a:rPr lang="zh-CN" altLang="en-US" sz="3600" b="1" dirty="0">
                <a:solidFill>
                  <a:srgbClr val="FFFF00"/>
                </a:solidFill>
              </a:rPr>
              <a:t>一七之内、他必与许多人坚定盟约、一七之半、他必使祭祀与供献止息．那行毁坏可憎的如飞而来、并且有忿怒倾在那行毁坏的身上、直到所定的结局。</a:t>
            </a:r>
            <a:endParaRPr kumimoji="1" lang="en-US" altLang="zh-CN" sz="3600" b="1" dirty="0">
              <a:solidFill>
                <a:srgbClr val="FFFF00"/>
              </a:solidFill>
              <a:ea typeface="SimHei" panose="02010609060101010101" pitchFamily="49" charset="-122"/>
            </a:endParaRPr>
          </a:p>
        </p:txBody>
      </p:sp>
      <p:sp>
        <p:nvSpPr>
          <p:cNvPr id="49159" name="Rectangle 6">
            <a:extLst>
              <a:ext uri="{FF2B5EF4-FFF2-40B4-BE49-F238E27FC236}">
                <a16:creationId xmlns:a16="http://schemas.microsoft.com/office/drawing/2014/main" id="{3B8DB796-1FE3-4BF3-A495-F9213871DC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965" y="2676756"/>
            <a:ext cx="2381722" cy="439507"/>
          </a:xfrm>
          <a:prstGeom prst="rect">
            <a:avLst/>
          </a:prstGeom>
          <a:solidFill>
            <a:schemeClr val="accent2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kumimoji="1" lang="en-US" altLang="en-US">
              <a:ea typeface="SimHei" panose="02010609060101010101" pitchFamily="49" charset="-122"/>
            </a:endParaRPr>
          </a:p>
        </p:txBody>
      </p:sp>
      <p:sp>
        <p:nvSpPr>
          <p:cNvPr id="49160" name="Line 7">
            <a:extLst>
              <a:ext uri="{FF2B5EF4-FFF2-40B4-BE49-F238E27FC236}">
                <a16:creationId xmlns:a16="http://schemas.microsoft.com/office/drawing/2014/main" id="{43599C7F-0D3B-4FF3-884E-33403FD4887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12624" y="4900614"/>
            <a:ext cx="11106470" cy="428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61" name="Line 8">
            <a:extLst>
              <a:ext uri="{FF2B5EF4-FFF2-40B4-BE49-F238E27FC236}">
                <a16:creationId xmlns:a16="http://schemas.microsoft.com/office/drawing/2014/main" id="{068607AE-3219-41E0-AC65-02FE81FA5943}"/>
              </a:ext>
            </a:extLst>
          </p:cNvPr>
          <p:cNvSpPr>
            <a:spLocks noChangeShapeType="1"/>
          </p:cNvSpPr>
          <p:nvPr/>
        </p:nvSpPr>
        <p:spPr bwMode="auto">
          <a:xfrm>
            <a:off x="312625" y="3859214"/>
            <a:ext cx="0" cy="10763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62" name="Line 10">
            <a:extLst>
              <a:ext uri="{FF2B5EF4-FFF2-40B4-BE49-F238E27FC236}">
                <a16:creationId xmlns:a16="http://schemas.microsoft.com/office/drawing/2014/main" id="{9A4EAD4E-44DE-479B-9666-AFEE6703EBF3}"/>
              </a:ext>
            </a:extLst>
          </p:cNvPr>
          <p:cNvSpPr>
            <a:spLocks noChangeShapeType="1"/>
          </p:cNvSpPr>
          <p:nvPr/>
        </p:nvSpPr>
        <p:spPr bwMode="auto">
          <a:xfrm>
            <a:off x="6032500" y="3867151"/>
            <a:ext cx="0" cy="10763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63" name="Line 11">
            <a:extLst>
              <a:ext uri="{FF2B5EF4-FFF2-40B4-BE49-F238E27FC236}">
                <a16:creationId xmlns:a16="http://schemas.microsoft.com/office/drawing/2014/main" id="{9880ED7A-3E32-4278-9017-05D482F290C7}"/>
              </a:ext>
            </a:extLst>
          </p:cNvPr>
          <p:cNvSpPr>
            <a:spLocks noChangeShapeType="1"/>
          </p:cNvSpPr>
          <p:nvPr/>
        </p:nvSpPr>
        <p:spPr bwMode="auto">
          <a:xfrm>
            <a:off x="312624" y="4359501"/>
            <a:ext cx="5666467" cy="15648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64" name="Text Box 12">
            <a:extLst>
              <a:ext uri="{FF2B5EF4-FFF2-40B4-BE49-F238E27FC236}">
                <a16:creationId xmlns:a16="http://schemas.microsoft.com/office/drawing/2014/main" id="{2CE0EE2B-3871-4E9B-9F5D-574456B05F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0359" y="4066614"/>
            <a:ext cx="2234375" cy="5847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kumimoji="1" lang="zh-CN" altLang="en-US" sz="3200" b="1" dirty="0">
                <a:solidFill>
                  <a:srgbClr val="FFFF00"/>
                </a:solidFill>
                <a:ea typeface="SimHei" panose="02010609060101010101" pitchFamily="49" charset="-122"/>
              </a:rPr>
              <a:t>六十九个七</a:t>
            </a:r>
            <a:endParaRPr kumimoji="1" lang="zh-TW" altLang="en-US" sz="3200" b="1" dirty="0">
              <a:solidFill>
                <a:srgbClr val="FFFF00"/>
              </a:solidFill>
              <a:ea typeface="SimHei" panose="02010609060101010101" pitchFamily="49" charset="-122"/>
            </a:endParaRPr>
          </a:p>
        </p:txBody>
      </p:sp>
      <p:sp>
        <p:nvSpPr>
          <p:cNvPr id="49165" name="Line 14">
            <a:extLst>
              <a:ext uri="{FF2B5EF4-FFF2-40B4-BE49-F238E27FC236}">
                <a16:creationId xmlns:a16="http://schemas.microsoft.com/office/drawing/2014/main" id="{3809F7EC-D4CE-4A74-9AD5-2665B59EF396}"/>
              </a:ext>
            </a:extLst>
          </p:cNvPr>
          <p:cNvSpPr>
            <a:spLocks noChangeShapeType="1"/>
          </p:cNvSpPr>
          <p:nvPr/>
        </p:nvSpPr>
        <p:spPr bwMode="auto">
          <a:xfrm>
            <a:off x="8903035" y="3816692"/>
            <a:ext cx="0" cy="10763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66" name="Line 15">
            <a:extLst>
              <a:ext uri="{FF2B5EF4-FFF2-40B4-BE49-F238E27FC236}">
                <a16:creationId xmlns:a16="http://schemas.microsoft.com/office/drawing/2014/main" id="{52319BAE-C46F-4D62-A31F-38FC55A93FD0}"/>
              </a:ext>
            </a:extLst>
          </p:cNvPr>
          <p:cNvSpPr>
            <a:spLocks noChangeShapeType="1"/>
          </p:cNvSpPr>
          <p:nvPr/>
        </p:nvSpPr>
        <p:spPr bwMode="auto">
          <a:xfrm>
            <a:off x="11419094" y="3836987"/>
            <a:ext cx="0" cy="10763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67" name="Rectangle 16">
            <a:extLst>
              <a:ext uri="{FF2B5EF4-FFF2-40B4-BE49-F238E27FC236}">
                <a16:creationId xmlns:a16="http://schemas.microsoft.com/office/drawing/2014/main" id="{724BA516-7537-419F-9163-5699A1FB96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5032" y="2733675"/>
            <a:ext cx="1833026" cy="439506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kumimoji="1" lang="en-US" altLang="en-US">
              <a:ea typeface="SimHei" panose="02010609060101010101" pitchFamily="49" charset="-122"/>
            </a:endParaRPr>
          </a:p>
        </p:txBody>
      </p:sp>
      <p:sp>
        <p:nvSpPr>
          <p:cNvPr id="49168" name="Rectangle 17">
            <a:extLst>
              <a:ext uri="{FF2B5EF4-FFF2-40B4-BE49-F238E27FC236}">
                <a16:creationId xmlns:a16="http://schemas.microsoft.com/office/drawing/2014/main" id="{F3D5F55C-B9E9-48EC-B8A0-89653719E2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2649" y="3323399"/>
            <a:ext cx="17241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kumimoji="1" lang="zh-TW" altLang="en-US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有受膏君</a:t>
            </a:r>
          </a:p>
        </p:txBody>
      </p:sp>
      <p:sp>
        <p:nvSpPr>
          <p:cNvPr id="49169" name="Text Box 18">
            <a:extLst>
              <a:ext uri="{FF2B5EF4-FFF2-40B4-BE49-F238E27FC236}">
                <a16:creationId xmlns:a16="http://schemas.microsoft.com/office/drawing/2014/main" id="{3305A698-8A0B-4C6A-92F7-526D0837C0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6055" y="2701924"/>
            <a:ext cx="1934673" cy="523220"/>
          </a:xfrm>
          <a:prstGeom prst="rect">
            <a:avLst/>
          </a:prstGeom>
          <a:solidFill>
            <a:schemeClr val="accent2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kumimoji="1" lang="en-US" altLang="zh-TW" sz="2800" b="1" dirty="0">
                <a:ea typeface="SimHei" panose="02010609060101010101" pitchFamily="49" charset="-122"/>
              </a:rPr>
              <a:t>32.4.6. AD</a:t>
            </a:r>
          </a:p>
        </p:txBody>
      </p:sp>
      <p:sp>
        <p:nvSpPr>
          <p:cNvPr id="49170" name="AutoShape 19">
            <a:extLst>
              <a:ext uri="{FF2B5EF4-FFF2-40B4-BE49-F238E27FC236}">
                <a16:creationId xmlns:a16="http://schemas.microsoft.com/office/drawing/2014/main" id="{DE2EB0D6-5EFA-4B65-B9F5-0BFCF01D82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6949" y="2807381"/>
            <a:ext cx="2293969" cy="241300"/>
          </a:xfrm>
          <a:prstGeom prst="rightArrow">
            <a:avLst>
              <a:gd name="adj1" fmla="val 50000"/>
              <a:gd name="adj2" fmla="val 216776"/>
            </a:avLst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kumimoji="1" lang="zh-TW" altLang="en-US" dirty="0">
              <a:ea typeface="SimHei" panose="02010609060101010101" pitchFamily="49" charset="-122"/>
            </a:endParaRPr>
          </a:p>
        </p:txBody>
      </p:sp>
      <p:sp>
        <p:nvSpPr>
          <p:cNvPr id="49171" name="Line 20">
            <a:extLst>
              <a:ext uri="{FF2B5EF4-FFF2-40B4-BE49-F238E27FC236}">
                <a16:creationId xmlns:a16="http://schemas.microsoft.com/office/drawing/2014/main" id="{CC9C8059-F08F-4932-9E81-075D27814F41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6813" y="4935539"/>
            <a:ext cx="0" cy="5492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72" name="Text Box 22">
            <a:extLst>
              <a:ext uri="{FF2B5EF4-FFF2-40B4-BE49-F238E27FC236}">
                <a16:creationId xmlns:a16="http://schemas.microsoft.com/office/drawing/2014/main" id="{1D3F4367-1F44-486C-80A1-2DAC508917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4460" y="4178490"/>
            <a:ext cx="171323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kumimoji="1" lang="zh-TW" altLang="en-US" sz="2800" b="1" dirty="0">
                <a:solidFill>
                  <a:schemeClr val="accent2"/>
                </a:solidFill>
                <a:ea typeface="SimHei" panose="02010609060101010101" pitchFamily="49" charset="-122"/>
              </a:rPr>
              <a:t>教会时代</a:t>
            </a:r>
          </a:p>
        </p:txBody>
      </p:sp>
      <p:sp>
        <p:nvSpPr>
          <p:cNvPr id="49173" name="Line 23">
            <a:extLst>
              <a:ext uri="{FF2B5EF4-FFF2-40B4-BE49-F238E27FC236}">
                <a16:creationId xmlns:a16="http://schemas.microsoft.com/office/drawing/2014/main" id="{0BB88B96-9C5F-4AF4-A3C5-2F5F52C7BC7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924926" y="4375149"/>
            <a:ext cx="2489180" cy="17465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74" name="Text Box 24">
            <a:extLst>
              <a:ext uri="{FF2B5EF4-FFF2-40B4-BE49-F238E27FC236}">
                <a16:creationId xmlns:a16="http://schemas.microsoft.com/office/drawing/2014/main" id="{4FA60171-CFD7-4E59-A4D8-3C1CB1E080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26296" y="4116935"/>
            <a:ext cx="1819655" cy="5847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kumimoji="1" lang="zh-TW" altLang="en-US" sz="3200" b="1" dirty="0">
                <a:solidFill>
                  <a:srgbClr val="FFFF00"/>
                </a:solidFill>
                <a:ea typeface="SimHei" panose="02010609060101010101" pitchFamily="49" charset="-122"/>
              </a:rPr>
              <a:t>最后一七</a:t>
            </a:r>
          </a:p>
        </p:txBody>
      </p:sp>
      <p:sp>
        <p:nvSpPr>
          <p:cNvPr id="49175" name="Text Box 25">
            <a:extLst>
              <a:ext uri="{FF2B5EF4-FFF2-40B4-BE49-F238E27FC236}">
                <a16:creationId xmlns:a16="http://schemas.microsoft.com/office/drawing/2014/main" id="{9FE77ABF-EA32-4D19-8D49-A8D8D4850D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5779" y="1783547"/>
            <a:ext cx="198804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kumimoji="1" lang="zh-CN" altLang="en-US" sz="2800" b="1" dirty="0">
                <a:ea typeface="SimHei" panose="02010609060101010101" pitchFamily="49" charset="-122"/>
              </a:rPr>
              <a:t>耶稣骑驴</a:t>
            </a:r>
          </a:p>
          <a:p>
            <a:pPr algn="ctr"/>
            <a:r>
              <a:rPr kumimoji="1" lang="zh-CN" altLang="en-US" sz="2800" b="1" dirty="0">
                <a:ea typeface="SimHei" panose="02010609060101010101" pitchFamily="49" charset="-122"/>
              </a:rPr>
              <a:t>进耶路撒冷</a:t>
            </a:r>
            <a:endParaRPr kumimoji="1" lang="zh-TW" altLang="en-US" sz="2800" b="1" dirty="0">
              <a:ea typeface="SimHei" panose="02010609060101010101" pitchFamily="49" charset="-122"/>
            </a:endParaRPr>
          </a:p>
        </p:txBody>
      </p:sp>
      <p:sp>
        <p:nvSpPr>
          <p:cNvPr id="49176" name="Text Box 26">
            <a:extLst>
              <a:ext uri="{FF2B5EF4-FFF2-40B4-BE49-F238E27FC236}">
                <a16:creationId xmlns:a16="http://schemas.microsoft.com/office/drawing/2014/main" id="{6A074A19-64B2-4D11-BAA6-AAE6F04226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12204" y="1981418"/>
            <a:ext cx="2121581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kumimoji="1" lang="zh-CN" altLang="en-US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敌基督与</a:t>
            </a:r>
          </a:p>
          <a:p>
            <a:pPr algn="ctr"/>
            <a:r>
              <a:rPr kumimoji="1" lang="zh-CN" altLang="en-US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犹太人缔约</a:t>
            </a:r>
          </a:p>
          <a:p>
            <a:pPr algn="ctr"/>
            <a:r>
              <a:rPr kumimoji="1" lang="zh-CN" altLang="en-US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（重建圣殿）</a:t>
            </a:r>
          </a:p>
          <a:p>
            <a:pPr algn="ctr"/>
            <a:r>
              <a:rPr kumimoji="1" lang="zh-CN" altLang="en-US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恢复献祭</a:t>
            </a:r>
            <a:endParaRPr kumimoji="1" lang="zh-TW" altLang="en-US" sz="2800" b="1" dirty="0">
              <a:solidFill>
                <a:srgbClr val="FF0000"/>
              </a:solidFill>
              <a:ea typeface="SimHei" panose="02010609060101010101" pitchFamily="49" charset="-122"/>
            </a:endParaRPr>
          </a:p>
        </p:txBody>
      </p:sp>
      <p:sp>
        <p:nvSpPr>
          <p:cNvPr id="49177" name="Line 27">
            <a:extLst>
              <a:ext uri="{FF2B5EF4-FFF2-40B4-BE49-F238E27FC236}">
                <a16:creationId xmlns:a16="http://schemas.microsoft.com/office/drawing/2014/main" id="{F88CCF37-ABC3-447A-8158-B452B885449B}"/>
              </a:ext>
            </a:extLst>
          </p:cNvPr>
          <p:cNvSpPr>
            <a:spLocks noChangeShapeType="1"/>
          </p:cNvSpPr>
          <p:nvPr/>
        </p:nvSpPr>
        <p:spPr bwMode="auto">
          <a:xfrm>
            <a:off x="10268955" y="4983163"/>
            <a:ext cx="0" cy="5492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78" name="Text Box 28">
            <a:extLst>
              <a:ext uri="{FF2B5EF4-FFF2-40B4-BE49-F238E27FC236}">
                <a16:creationId xmlns:a16="http://schemas.microsoft.com/office/drawing/2014/main" id="{96C5FDC5-B05B-4269-A341-2EF14F08E9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08024" y="5360989"/>
            <a:ext cx="2743195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kumimoji="1" lang="zh-CN" altLang="en-US" sz="2800" b="1" dirty="0">
                <a:solidFill>
                  <a:schemeClr val="accent2"/>
                </a:solidFill>
                <a:ea typeface="SimHei" panose="02010609060101010101" pitchFamily="49" charset="-122"/>
              </a:rPr>
              <a:t>一七之半</a:t>
            </a:r>
          </a:p>
          <a:p>
            <a:pPr algn="ctr"/>
            <a:r>
              <a:rPr kumimoji="1" lang="zh-CN" altLang="en-US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祭祀与供献止息</a:t>
            </a:r>
            <a:endParaRPr kumimoji="1" lang="en-US" altLang="zh-CN" sz="2800" b="1" dirty="0">
              <a:solidFill>
                <a:srgbClr val="FF0000"/>
              </a:solidFill>
              <a:ea typeface="SimHei" panose="02010609060101010101" pitchFamily="49" charset="-122"/>
            </a:endParaRPr>
          </a:p>
          <a:p>
            <a:pPr algn="ctr"/>
            <a:r>
              <a:rPr kumimoji="1" lang="zh-CN" altLang="en-US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在圣殿设立偶像</a:t>
            </a:r>
            <a:endParaRPr kumimoji="1" lang="zh-TW" altLang="en-US" sz="2800" b="1" dirty="0">
              <a:solidFill>
                <a:srgbClr val="FF0000"/>
              </a:solidFill>
              <a:ea typeface="SimHei" panose="02010609060101010101" pitchFamily="49" charset="-122"/>
            </a:endParaRPr>
          </a:p>
        </p:txBody>
      </p:sp>
      <p:sp>
        <p:nvSpPr>
          <p:cNvPr id="32797" name="Text Box 29">
            <a:extLst>
              <a:ext uri="{FF2B5EF4-FFF2-40B4-BE49-F238E27FC236}">
                <a16:creationId xmlns:a16="http://schemas.microsoft.com/office/drawing/2014/main" id="{95E0AF91-1DA8-4F85-920D-3497BEB4C3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77931" y="3260701"/>
            <a:ext cx="112747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kumimoji="1" lang="zh-TW" altLang="en-US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结局</a:t>
            </a:r>
          </a:p>
        </p:txBody>
      </p:sp>
      <p:sp>
        <p:nvSpPr>
          <p:cNvPr id="49180" name="Rectangle 30">
            <a:extLst>
              <a:ext uri="{FF2B5EF4-FFF2-40B4-BE49-F238E27FC236}">
                <a16:creationId xmlns:a16="http://schemas.microsoft.com/office/drawing/2014/main" id="{5801DEB3-857C-458B-9B6B-DF179B58E1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965" y="3016938"/>
            <a:ext cx="1934674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kumimoji="1" lang="zh-TW" altLang="en-US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出令重建</a:t>
            </a:r>
          </a:p>
          <a:p>
            <a:r>
              <a:rPr kumimoji="1" lang="zh-TW" altLang="en-US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耶路撒冷</a:t>
            </a:r>
          </a:p>
        </p:txBody>
      </p:sp>
      <p:sp>
        <p:nvSpPr>
          <p:cNvPr id="49181" name="Rectangle 29">
            <a:extLst>
              <a:ext uri="{FF2B5EF4-FFF2-40B4-BE49-F238E27FC236}">
                <a16:creationId xmlns:a16="http://schemas.microsoft.com/office/drawing/2014/main" id="{0E794861-732E-45EE-994B-BAC95D7979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964" y="2546349"/>
            <a:ext cx="2117863" cy="639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kumimoji="1" lang="en-US" altLang="zh-TW" sz="2800" b="1" dirty="0">
                <a:ea typeface="SimHei" panose="02010609060101010101" pitchFamily="49" charset="-122"/>
              </a:rPr>
              <a:t>445.3.14. BC</a:t>
            </a:r>
          </a:p>
        </p:txBody>
      </p:sp>
      <p:sp>
        <p:nvSpPr>
          <p:cNvPr id="49182" name="Text Box 21">
            <a:extLst>
              <a:ext uri="{FF2B5EF4-FFF2-40B4-BE49-F238E27FC236}">
                <a16:creationId xmlns:a16="http://schemas.microsoft.com/office/drawing/2014/main" id="{5372A8C2-B5C8-4407-9C61-3E9206DF05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2293" y="5415399"/>
            <a:ext cx="3712029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kumimoji="1" lang="en-US" altLang="zh-CN" sz="2800" b="1" dirty="0">
                <a:ea typeface="SimHei" panose="02010609060101010101" pitchFamily="49" charset="-122"/>
              </a:rPr>
              <a:t>70 AD</a:t>
            </a:r>
          </a:p>
          <a:p>
            <a:pPr algn="ctr"/>
            <a:r>
              <a:rPr kumimoji="1" lang="zh-CN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罗马</a:t>
            </a:r>
            <a:r>
              <a:rPr lang="ja-JP" altLang="en-US" sz="2800" dirty="0">
                <a:latin typeface="SimHei" panose="02010609060101010101" pitchFamily="49" charset="-122"/>
                <a:ea typeface="SimHei" panose="02010609060101010101" pitchFamily="49" charset="-122"/>
              </a:rPr>
              <a:t>將軍</a:t>
            </a:r>
            <a:r>
              <a:rPr kumimoji="1" lang="zh-CN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提多</a:t>
            </a:r>
          </a:p>
          <a:p>
            <a:pPr algn="ctr"/>
            <a:r>
              <a:rPr kumimoji="1" lang="zh-CN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毁灭耶路撒冷和圣殿</a:t>
            </a:r>
            <a:endParaRPr kumimoji="1" lang="zh-TW" altLang="en-US" sz="28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5A046B-3C79-4480-83DA-776C92C14E21}"/>
              </a:ext>
            </a:extLst>
          </p:cNvPr>
          <p:cNvSpPr txBox="1"/>
          <p:nvPr/>
        </p:nvSpPr>
        <p:spPr>
          <a:xfrm>
            <a:off x="2814363" y="2388574"/>
            <a:ext cx="18165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b="1" dirty="0">
                <a:ea typeface="SimHei" panose="02010609060101010101" pitchFamily="49" charset="-122"/>
              </a:rPr>
              <a:t>173, 880</a:t>
            </a:r>
            <a:r>
              <a:rPr kumimoji="1" lang="zh-CN" altLang="en-US" sz="2800" b="1" dirty="0">
                <a:ea typeface="SimHei" panose="02010609060101010101" pitchFamily="49" charset="-122"/>
              </a:rPr>
              <a:t>日</a:t>
            </a:r>
            <a:endParaRPr kumimoji="1" lang="zh-TW" altLang="en-US" sz="2800" b="1" dirty="0"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99065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>
            <a:extLst>
              <a:ext uri="{FF2B5EF4-FFF2-40B4-BE49-F238E27FC236}">
                <a16:creationId xmlns:a16="http://schemas.microsoft.com/office/drawing/2014/main" id="{D76A137C-5A82-408F-AC51-3C0378E4F0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0575" y="1698626"/>
            <a:ext cx="1549400" cy="227013"/>
          </a:xfrm>
          <a:prstGeom prst="rect">
            <a:avLst/>
          </a:prstGeom>
          <a:solidFill>
            <a:srgbClr val="003366">
              <a:alpha val="3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zh-TW" altLang="en-US">
              <a:ea typeface="SimHei" panose="02010609060101010101" pitchFamily="49" charset="-122"/>
            </a:endParaRPr>
          </a:p>
        </p:txBody>
      </p:sp>
      <p:sp>
        <p:nvSpPr>
          <p:cNvPr id="154627" name="Line 3">
            <a:extLst>
              <a:ext uri="{FF2B5EF4-FFF2-40B4-BE49-F238E27FC236}">
                <a16:creationId xmlns:a16="http://schemas.microsoft.com/office/drawing/2014/main" id="{2F92A132-DE7B-49AB-A62B-B40DA501C874}"/>
              </a:ext>
            </a:extLst>
          </p:cNvPr>
          <p:cNvSpPr>
            <a:spLocks noChangeAspect="1" noChangeShapeType="1"/>
          </p:cNvSpPr>
          <p:nvPr/>
        </p:nvSpPr>
        <p:spPr bwMode="auto">
          <a:xfrm flipV="1">
            <a:off x="4849813" y="3422650"/>
            <a:ext cx="5097462" cy="63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628" name="Line 4">
            <a:extLst>
              <a:ext uri="{FF2B5EF4-FFF2-40B4-BE49-F238E27FC236}">
                <a16:creationId xmlns:a16="http://schemas.microsoft.com/office/drawing/2014/main" id="{B9599967-C20A-42F9-B318-ED30D593E7B3}"/>
              </a:ext>
            </a:extLst>
          </p:cNvPr>
          <p:cNvSpPr>
            <a:spLocks noChangeAspect="1" noChangeShapeType="1"/>
          </p:cNvSpPr>
          <p:nvPr/>
        </p:nvSpPr>
        <p:spPr bwMode="auto">
          <a:xfrm flipV="1">
            <a:off x="4849813" y="3028950"/>
            <a:ext cx="3554412" cy="63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629" name="Line 5">
            <a:extLst>
              <a:ext uri="{FF2B5EF4-FFF2-40B4-BE49-F238E27FC236}">
                <a16:creationId xmlns:a16="http://schemas.microsoft.com/office/drawing/2014/main" id="{E36791BB-563C-48C3-A897-1998649BA37F}"/>
              </a:ext>
            </a:extLst>
          </p:cNvPr>
          <p:cNvSpPr>
            <a:spLocks noChangeAspect="1" noChangeShapeType="1"/>
          </p:cNvSpPr>
          <p:nvPr/>
        </p:nvSpPr>
        <p:spPr bwMode="auto">
          <a:xfrm>
            <a:off x="4849814" y="2640014"/>
            <a:ext cx="3049587" cy="15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630" name="Line 6">
            <a:extLst>
              <a:ext uri="{FF2B5EF4-FFF2-40B4-BE49-F238E27FC236}">
                <a16:creationId xmlns:a16="http://schemas.microsoft.com/office/drawing/2014/main" id="{515DEBD7-885A-4A46-B3BE-D6B493247445}"/>
              </a:ext>
            </a:extLst>
          </p:cNvPr>
          <p:cNvSpPr>
            <a:spLocks noChangeAspect="1" noChangeShapeType="1"/>
          </p:cNvSpPr>
          <p:nvPr/>
        </p:nvSpPr>
        <p:spPr bwMode="auto">
          <a:xfrm>
            <a:off x="4849813" y="2259014"/>
            <a:ext cx="2646362" cy="15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631" name="Line 27">
            <a:extLst>
              <a:ext uri="{FF2B5EF4-FFF2-40B4-BE49-F238E27FC236}">
                <a16:creationId xmlns:a16="http://schemas.microsoft.com/office/drawing/2014/main" id="{CDF1CE13-B2FB-4F2A-AB8D-9285451DB5C6}"/>
              </a:ext>
            </a:extLst>
          </p:cNvPr>
          <p:cNvSpPr>
            <a:spLocks noChangeAspect="1" noChangeShapeType="1"/>
          </p:cNvSpPr>
          <p:nvPr/>
        </p:nvSpPr>
        <p:spPr bwMode="auto">
          <a:xfrm>
            <a:off x="4833939" y="1922463"/>
            <a:ext cx="3175" cy="1930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632" name="Text Box 8">
            <a:extLst>
              <a:ext uri="{FF2B5EF4-FFF2-40B4-BE49-F238E27FC236}">
                <a16:creationId xmlns:a16="http://schemas.microsoft.com/office/drawing/2014/main" id="{92FB1800-B63F-4102-9583-4EC447B9B177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5799139" y="2082800"/>
            <a:ext cx="1116011" cy="4616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2400" b="1">
                <a:ea typeface="SimHei" panose="02010609060101010101" pitchFamily="49" charset="-122"/>
              </a:rPr>
              <a:t>1260</a:t>
            </a:r>
            <a:r>
              <a:rPr lang="zh-TW" altLang="en-US" sz="2400" b="1">
                <a:ea typeface="SimHei" panose="02010609060101010101" pitchFamily="49" charset="-122"/>
              </a:rPr>
              <a:t>天</a:t>
            </a:r>
          </a:p>
        </p:txBody>
      </p:sp>
      <p:sp>
        <p:nvSpPr>
          <p:cNvPr id="154633" name="Line 9">
            <a:extLst>
              <a:ext uri="{FF2B5EF4-FFF2-40B4-BE49-F238E27FC236}">
                <a16:creationId xmlns:a16="http://schemas.microsoft.com/office/drawing/2014/main" id="{7B507F35-D4C2-4BF0-956F-FDD3D121156E}"/>
              </a:ext>
            </a:extLst>
          </p:cNvPr>
          <p:cNvSpPr>
            <a:spLocks noChangeAspect="1" noChangeShapeType="1"/>
          </p:cNvSpPr>
          <p:nvPr/>
        </p:nvSpPr>
        <p:spPr bwMode="auto">
          <a:xfrm flipH="1">
            <a:off x="8407401" y="1919288"/>
            <a:ext cx="4763" cy="131445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634" name="Text Box 10">
            <a:extLst>
              <a:ext uri="{FF2B5EF4-FFF2-40B4-BE49-F238E27FC236}">
                <a16:creationId xmlns:a16="http://schemas.microsoft.com/office/drawing/2014/main" id="{A3D7F4CB-9B6E-441D-8335-E33A31C88F2A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5799139" y="2859088"/>
            <a:ext cx="1116011" cy="4616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2400" b="1">
                <a:ea typeface="SimHei" panose="02010609060101010101" pitchFamily="49" charset="-122"/>
              </a:rPr>
              <a:t>1335</a:t>
            </a:r>
            <a:r>
              <a:rPr lang="zh-TW" altLang="en-US" sz="2400" b="1">
                <a:ea typeface="SimHei" panose="02010609060101010101" pitchFamily="49" charset="-122"/>
              </a:rPr>
              <a:t>天</a:t>
            </a:r>
          </a:p>
        </p:txBody>
      </p:sp>
      <p:sp>
        <p:nvSpPr>
          <p:cNvPr id="154635" name="Rectangle 11" descr="Stationery">
            <a:extLst>
              <a:ext uri="{FF2B5EF4-FFF2-40B4-BE49-F238E27FC236}">
                <a16:creationId xmlns:a16="http://schemas.microsoft.com/office/drawing/2014/main" id="{7AA60556-1073-4B2C-B6DB-F833E2E394D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499351" y="1293814"/>
            <a:ext cx="398463" cy="623887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zh-TW" altLang="en-US">
              <a:ea typeface="SimHei" panose="02010609060101010101" pitchFamily="49" charset="-122"/>
            </a:endParaRPr>
          </a:p>
        </p:txBody>
      </p:sp>
      <p:sp>
        <p:nvSpPr>
          <p:cNvPr id="154636" name="Rectangle 12" descr="Pink tissue paper">
            <a:extLst>
              <a:ext uri="{FF2B5EF4-FFF2-40B4-BE49-F238E27FC236}">
                <a16:creationId xmlns:a16="http://schemas.microsoft.com/office/drawing/2014/main" id="{ECCE87BD-8C92-441E-8892-D553A1F6ECB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897814" y="1293814"/>
            <a:ext cx="517525" cy="631825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zh-TW" altLang="en-US">
              <a:ea typeface="SimHei" panose="02010609060101010101" pitchFamily="49" charset="-122"/>
            </a:endParaRPr>
          </a:p>
        </p:txBody>
      </p:sp>
      <p:sp>
        <p:nvSpPr>
          <p:cNvPr id="154637" name="Rectangle 3" descr="Bouquet">
            <a:extLst>
              <a:ext uri="{FF2B5EF4-FFF2-40B4-BE49-F238E27FC236}">
                <a16:creationId xmlns:a16="http://schemas.microsoft.com/office/drawing/2014/main" id="{9F9EEE75-729B-4A2D-AC12-F33C2344C9B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943904" y="1298576"/>
            <a:ext cx="5555448" cy="627063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kumimoji="1" lang="zh-TW" altLang="en-US">
              <a:ea typeface="SimHei" panose="02010609060101010101" pitchFamily="49" charset="-122"/>
            </a:endParaRPr>
          </a:p>
        </p:txBody>
      </p:sp>
      <p:sp>
        <p:nvSpPr>
          <p:cNvPr id="154638" name="Line 14" descr="Bouquet">
            <a:extLst>
              <a:ext uri="{FF2B5EF4-FFF2-40B4-BE49-F238E27FC236}">
                <a16:creationId xmlns:a16="http://schemas.microsoft.com/office/drawing/2014/main" id="{BB39370F-6812-40B6-A307-C6547ECCF39B}"/>
              </a:ext>
            </a:extLst>
          </p:cNvPr>
          <p:cNvSpPr>
            <a:spLocks noChangeAspect="1" noChangeShapeType="1"/>
          </p:cNvSpPr>
          <p:nvPr/>
        </p:nvSpPr>
        <p:spPr bwMode="auto">
          <a:xfrm>
            <a:off x="1943904" y="1198563"/>
            <a:ext cx="0" cy="7207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54639" name="Line 23" descr="Bouquet">
            <a:extLst>
              <a:ext uri="{FF2B5EF4-FFF2-40B4-BE49-F238E27FC236}">
                <a16:creationId xmlns:a16="http://schemas.microsoft.com/office/drawing/2014/main" id="{7C763F59-B054-45DD-BA38-F582A31D9788}"/>
              </a:ext>
            </a:extLst>
          </p:cNvPr>
          <p:cNvSpPr>
            <a:spLocks noChangeAspect="1" noChangeShapeType="1"/>
          </p:cNvSpPr>
          <p:nvPr/>
        </p:nvSpPr>
        <p:spPr bwMode="auto">
          <a:xfrm>
            <a:off x="1947080" y="1589088"/>
            <a:ext cx="5552272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54640" name="Rectangle 16" descr="Bouquet">
            <a:extLst>
              <a:ext uri="{FF2B5EF4-FFF2-40B4-BE49-F238E27FC236}">
                <a16:creationId xmlns:a16="http://schemas.microsoft.com/office/drawing/2014/main" id="{63C21CEC-FC93-4BD5-AB42-8099E00E8CD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265613" y="1397000"/>
            <a:ext cx="1155700" cy="20955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zh-TW" altLang="en-US">
              <a:ea typeface="SimHei" panose="02010609060101010101" pitchFamily="49" charset="-122"/>
            </a:endParaRPr>
          </a:p>
        </p:txBody>
      </p:sp>
      <p:sp>
        <p:nvSpPr>
          <p:cNvPr id="154641" name="Rectangle 17" descr="Wide upward diagonal">
            <a:extLst>
              <a:ext uri="{FF2B5EF4-FFF2-40B4-BE49-F238E27FC236}">
                <a16:creationId xmlns:a16="http://schemas.microsoft.com/office/drawing/2014/main" id="{B95CDBC3-C238-4AD6-A456-1CACB4B1CAA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37114" y="1298576"/>
            <a:ext cx="2662237" cy="619125"/>
          </a:xfrm>
          <a:prstGeom prst="rect">
            <a:avLst/>
          </a:prstGeom>
          <a:pattFill prst="wdUpDiag">
            <a:fgClr>
              <a:srgbClr val="CC0000">
                <a:alpha val="39999"/>
              </a:srgbClr>
            </a:fgClr>
            <a:bgClr>
              <a:schemeClr val="bg1">
                <a:alpha val="39999"/>
              </a:schemeClr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zh-TW" altLang="en-US">
              <a:ea typeface="SimHei" panose="02010609060101010101" pitchFamily="49" charset="-122"/>
            </a:endParaRPr>
          </a:p>
        </p:txBody>
      </p:sp>
      <p:sp>
        <p:nvSpPr>
          <p:cNvPr id="154642" name="Line 15" descr="Bouquet">
            <a:extLst>
              <a:ext uri="{FF2B5EF4-FFF2-40B4-BE49-F238E27FC236}">
                <a16:creationId xmlns:a16="http://schemas.microsoft.com/office/drawing/2014/main" id="{415C1C5D-3B7C-4631-990D-63B8EEBF6D36}"/>
              </a:ext>
            </a:extLst>
          </p:cNvPr>
          <p:cNvSpPr>
            <a:spLocks noChangeAspect="1" noChangeShapeType="1"/>
          </p:cNvSpPr>
          <p:nvPr/>
        </p:nvSpPr>
        <p:spPr bwMode="auto">
          <a:xfrm>
            <a:off x="8412163" y="1198563"/>
            <a:ext cx="0" cy="72231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54643" name="Line 15" descr="Bouquet">
            <a:extLst>
              <a:ext uri="{FF2B5EF4-FFF2-40B4-BE49-F238E27FC236}">
                <a16:creationId xmlns:a16="http://schemas.microsoft.com/office/drawing/2014/main" id="{134171BD-8CDC-4957-BBE2-8D5BD18D3CEF}"/>
              </a:ext>
            </a:extLst>
          </p:cNvPr>
          <p:cNvSpPr>
            <a:spLocks noChangeAspect="1" noChangeShapeType="1"/>
          </p:cNvSpPr>
          <p:nvPr/>
        </p:nvSpPr>
        <p:spPr bwMode="auto">
          <a:xfrm>
            <a:off x="7499350" y="1200151"/>
            <a:ext cx="0" cy="72231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54644" name="Line 8">
            <a:extLst>
              <a:ext uri="{FF2B5EF4-FFF2-40B4-BE49-F238E27FC236}">
                <a16:creationId xmlns:a16="http://schemas.microsoft.com/office/drawing/2014/main" id="{2DD48E99-B8C6-402B-B344-3895BA898A82}"/>
              </a:ext>
            </a:extLst>
          </p:cNvPr>
          <p:cNvSpPr>
            <a:spLocks noChangeAspect="1" noChangeShapeType="1"/>
          </p:cNvSpPr>
          <p:nvPr/>
        </p:nvSpPr>
        <p:spPr bwMode="auto">
          <a:xfrm>
            <a:off x="1947069" y="1925638"/>
            <a:ext cx="844232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645" name="Text Box 24" descr="Bouquet">
            <a:extLst>
              <a:ext uri="{FF2B5EF4-FFF2-40B4-BE49-F238E27FC236}">
                <a16:creationId xmlns:a16="http://schemas.microsoft.com/office/drawing/2014/main" id="{17C00706-4855-4C50-A79B-1D407B52730E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4018666" y="1288912"/>
            <a:ext cx="16273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1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kumimoji="1" lang="zh-TW" altLang="en-US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最后一七</a:t>
            </a:r>
          </a:p>
        </p:txBody>
      </p:sp>
      <p:sp>
        <p:nvSpPr>
          <p:cNvPr id="154646" name="Line 15" descr="Stationery">
            <a:extLst>
              <a:ext uri="{FF2B5EF4-FFF2-40B4-BE49-F238E27FC236}">
                <a16:creationId xmlns:a16="http://schemas.microsoft.com/office/drawing/2014/main" id="{A44873B0-ECFF-40BF-92D9-7945A03467A5}"/>
              </a:ext>
            </a:extLst>
          </p:cNvPr>
          <p:cNvSpPr>
            <a:spLocks noChangeAspect="1" noChangeShapeType="1"/>
          </p:cNvSpPr>
          <p:nvPr/>
        </p:nvSpPr>
        <p:spPr bwMode="auto">
          <a:xfrm>
            <a:off x="7900988" y="1200151"/>
            <a:ext cx="0" cy="72231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54647" name="Line 15" descr="Bouquet">
            <a:extLst>
              <a:ext uri="{FF2B5EF4-FFF2-40B4-BE49-F238E27FC236}">
                <a16:creationId xmlns:a16="http://schemas.microsoft.com/office/drawing/2014/main" id="{4370D464-E45D-474B-809E-D101B20F31E7}"/>
              </a:ext>
            </a:extLst>
          </p:cNvPr>
          <p:cNvSpPr>
            <a:spLocks noChangeAspect="1" noChangeShapeType="1"/>
          </p:cNvSpPr>
          <p:nvPr/>
        </p:nvSpPr>
        <p:spPr bwMode="auto">
          <a:xfrm>
            <a:off x="9959975" y="1198563"/>
            <a:ext cx="0" cy="72231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54648" name="Line 24">
            <a:extLst>
              <a:ext uri="{FF2B5EF4-FFF2-40B4-BE49-F238E27FC236}">
                <a16:creationId xmlns:a16="http://schemas.microsoft.com/office/drawing/2014/main" id="{2BE4EA4D-900B-477E-B659-CFB0862DC9EA}"/>
              </a:ext>
            </a:extLst>
          </p:cNvPr>
          <p:cNvSpPr>
            <a:spLocks noChangeAspect="1" noChangeShapeType="1"/>
          </p:cNvSpPr>
          <p:nvPr/>
        </p:nvSpPr>
        <p:spPr bwMode="auto">
          <a:xfrm flipH="1">
            <a:off x="9953625" y="1919289"/>
            <a:ext cx="6350" cy="1887537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649" name="Text Box 25">
            <a:extLst>
              <a:ext uri="{FF2B5EF4-FFF2-40B4-BE49-F238E27FC236}">
                <a16:creationId xmlns:a16="http://schemas.microsoft.com/office/drawing/2014/main" id="{28593D36-134D-458D-858A-263014310F18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5799139" y="3252788"/>
            <a:ext cx="1116011" cy="4616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2400" b="1">
                <a:ea typeface="SimHei" panose="02010609060101010101" pitchFamily="49" charset="-122"/>
              </a:rPr>
              <a:t>2300</a:t>
            </a:r>
            <a:r>
              <a:rPr lang="zh-TW" altLang="en-US" sz="2400" b="1">
                <a:ea typeface="SimHei" panose="02010609060101010101" pitchFamily="49" charset="-122"/>
              </a:rPr>
              <a:t>天</a:t>
            </a:r>
          </a:p>
        </p:txBody>
      </p:sp>
      <p:sp>
        <p:nvSpPr>
          <p:cNvPr id="154650" name="Text Box 30">
            <a:extLst>
              <a:ext uri="{FF2B5EF4-FFF2-40B4-BE49-F238E27FC236}">
                <a16:creationId xmlns:a16="http://schemas.microsoft.com/office/drawing/2014/main" id="{5A707E9E-C871-43A4-B3A8-A0C7C76BA593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4027428" y="3692525"/>
            <a:ext cx="1620958" cy="5580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kumimoji="1" lang="zh-TW" altLang="en-US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一七之半</a:t>
            </a:r>
          </a:p>
        </p:txBody>
      </p:sp>
      <p:sp>
        <p:nvSpPr>
          <p:cNvPr id="154651" name="Line 27">
            <a:extLst>
              <a:ext uri="{FF2B5EF4-FFF2-40B4-BE49-F238E27FC236}">
                <a16:creationId xmlns:a16="http://schemas.microsoft.com/office/drawing/2014/main" id="{53C6C0BA-F6D9-4871-A443-44BC52C030D1}"/>
              </a:ext>
            </a:extLst>
          </p:cNvPr>
          <p:cNvSpPr>
            <a:spLocks noChangeAspect="1" noChangeShapeType="1"/>
          </p:cNvSpPr>
          <p:nvPr/>
        </p:nvSpPr>
        <p:spPr bwMode="auto">
          <a:xfrm>
            <a:off x="7499350" y="1925638"/>
            <a:ext cx="0" cy="55245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652" name="Line 28">
            <a:extLst>
              <a:ext uri="{FF2B5EF4-FFF2-40B4-BE49-F238E27FC236}">
                <a16:creationId xmlns:a16="http://schemas.microsoft.com/office/drawing/2014/main" id="{3E54FE2A-74FB-4BE3-A8BF-FB9863F0458E}"/>
              </a:ext>
            </a:extLst>
          </p:cNvPr>
          <p:cNvSpPr>
            <a:spLocks noChangeAspect="1" noChangeShapeType="1"/>
          </p:cNvSpPr>
          <p:nvPr/>
        </p:nvSpPr>
        <p:spPr bwMode="auto">
          <a:xfrm>
            <a:off x="7904163" y="1925639"/>
            <a:ext cx="0" cy="987425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653" name="Text Box 29">
            <a:extLst>
              <a:ext uri="{FF2B5EF4-FFF2-40B4-BE49-F238E27FC236}">
                <a16:creationId xmlns:a16="http://schemas.microsoft.com/office/drawing/2014/main" id="{47AB092C-308D-4C6C-A3B7-678A00522DAD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5799139" y="2463800"/>
            <a:ext cx="1116011" cy="4616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2400" b="1">
                <a:ea typeface="SimHei" panose="02010609060101010101" pitchFamily="49" charset="-122"/>
              </a:rPr>
              <a:t>1290</a:t>
            </a:r>
            <a:r>
              <a:rPr lang="zh-TW" altLang="en-US" sz="2400" b="1">
                <a:ea typeface="SimHei" panose="02010609060101010101" pitchFamily="49" charset="-122"/>
              </a:rPr>
              <a:t>天</a:t>
            </a:r>
          </a:p>
        </p:txBody>
      </p:sp>
      <p:sp>
        <p:nvSpPr>
          <p:cNvPr id="154654" name="AutoShape 30">
            <a:extLst>
              <a:ext uri="{FF2B5EF4-FFF2-40B4-BE49-F238E27FC236}">
                <a16:creationId xmlns:a16="http://schemas.microsoft.com/office/drawing/2014/main" id="{4B9E5416-3418-44F8-82B5-74B1DE254C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23910" y="122239"/>
            <a:ext cx="1432666" cy="914400"/>
          </a:xfrm>
          <a:prstGeom prst="wedgeRectCallout">
            <a:avLst>
              <a:gd name="adj1" fmla="val 31380"/>
              <a:gd name="adj2" fmla="val 65106"/>
            </a:avLst>
          </a:prstGeom>
          <a:solidFill>
            <a:srgbClr val="0033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lnSpc>
                <a:spcPct val="120000"/>
              </a:lnSpc>
            </a:pPr>
            <a:r>
              <a:rPr lang="zh-TW" altLang="en-US" sz="2400" b="1">
                <a:solidFill>
                  <a:srgbClr val="FFFF00"/>
                </a:solidFill>
                <a:ea typeface="SimHei" panose="02010609060101010101" pitchFamily="49" charset="-122"/>
              </a:rPr>
              <a:t>以色列人</a:t>
            </a:r>
          </a:p>
          <a:p>
            <a:pPr algn="ctr">
              <a:lnSpc>
                <a:spcPct val="120000"/>
              </a:lnSpc>
            </a:pPr>
            <a:r>
              <a:rPr lang="zh-TW" altLang="en-US" sz="2400" b="1">
                <a:solidFill>
                  <a:srgbClr val="FFFF00"/>
                </a:solidFill>
                <a:ea typeface="SimHei" panose="02010609060101010101" pitchFamily="49" charset="-122"/>
              </a:rPr>
              <a:t>全家得救</a:t>
            </a:r>
          </a:p>
        </p:txBody>
      </p:sp>
      <p:sp>
        <p:nvSpPr>
          <p:cNvPr id="154655" name="AutoShape 31">
            <a:extLst>
              <a:ext uri="{FF2B5EF4-FFF2-40B4-BE49-F238E27FC236}">
                <a16:creationId xmlns:a16="http://schemas.microsoft.com/office/drawing/2014/main" id="{0792B82B-B03A-4EC7-B753-8566E05A45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38755" y="122239"/>
            <a:ext cx="1432666" cy="914400"/>
          </a:xfrm>
          <a:prstGeom prst="wedgeRectCallout">
            <a:avLst>
              <a:gd name="adj1" fmla="val -35157"/>
              <a:gd name="adj2" fmla="val 65454"/>
            </a:avLst>
          </a:prstGeom>
          <a:solidFill>
            <a:srgbClr val="0033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lnSpc>
                <a:spcPct val="120000"/>
              </a:lnSpc>
            </a:pPr>
            <a:r>
              <a:rPr lang="zh-CN" altLang="en-US" sz="2400" b="1" dirty="0">
                <a:solidFill>
                  <a:srgbClr val="FFFF00"/>
                </a:solidFill>
                <a:ea typeface="SimHei" panose="02010609060101010101" pitchFamily="49" charset="-122"/>
              </a:rPr>
              <a:t>基督降临</a:t>
            </a:r>
          </a:p>
          <a:p>
            <a:pPr algn="ctr">
              <a:lnSpc>
                <a:spcPct val="120000"/>
              </a:lnSpc>
            </a:pPr>
            <a:r>
              <a:rPr lang="zh-CN" altLang="en-US" sz="2400" b="1" dirty="0">
                <a:solidFill>
                  <a:srgbClr val="FFFF00"/>
                </a:solidFill>
                <a:ea typeface="SimHei" panose="02010609060101010101" pitchFamily="49" charset="-122"/>
              </a:rPr>
              <a:t>在橄榄山</a:t>
            </a:r>
            <a:endParaRPr lang="zh-TW" altLang="en-US" sz="2400" b="1" dirty="0">
              <a:solidFill>
                <a:srgbClr val="FFFF00"/>
              </a:solidFill>
              <a:ea typeface="SimHei" panose="02010609060101010101" pitchFamily="49" charset="-122"/>
            </a:endParaRPr>
          </a:p>
        </p:txBody>
      </p:sp>
      <p:sp>
        <p:nvSpPr>
          <p:cNvPr id="154656" name="Text Box 32">
            <a:extLst>
              <a:ext uri="{FF2B5EF4-FFF2-40B4-BE49-F238E27FC236}">
                <a16:creationId xmlns:a16="http://schemas.microsoft.com/office/drawing/2014/main" id="{AF28F954-3C37-424A-A6A5-9D96018DA2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869" y="4191000"/>
            <a:ext cx="12120274" cy="2185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81063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40335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925638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447925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905125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362325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819525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276725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zh-CN" altLang="en-US" sz="34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从除掉常献的燔祭、并设立那行毁坏可憎之物的时候、必有一千二百九十日。</a:t>
            </a:r>
            <a:r>
              <a:rPr lang="en-US" altLang="zh-CN" sz="34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lang="zh-CN" altLang="en-US" sz="34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等到一千三百三十五日的、那人便为有福。 </a:t>
            </a:r>
            <a:r>
              <a:rPr lang="en-US" altLang="zh-CN" sz="34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34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但</a:t>
            </a:r>
            <a:r>
              <a:rPr lang="en-US" altLang="zh-CN" sz="34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12:11,12)</a:t>
            </a:r>
          </a:p>
          <a:p>
            <a:r>
              <a:rPr lang="zh-CN" altLang="en-US" sz="34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他对我说、到二千三百日圣所就必洁净。</a:t>
            </a:r>
            <a:r>
              <a:rPr lang="en-US" altLang="zh-CN" sz="34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34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但</a:t>
            </a:r>
            <a:r>
              <a:rPr lang="en-US" altLang="zh-CN" sz="34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8:14)</a:t>
            </a:r>
            <a:endParaRPr lang="en-US" altLang="zh-TW" sz="3400" b="1" dirty="0">
              <a:solidFill>
                <a:srgbClr val="FFC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54657" name="Text Box 33">
            <a:extLst>
              <a:ext uri="{FF2B5EF4-FFF2-40B4-BE49-F238E27FC236}">
                <a16:creationId xmlns:a16="http://schemas.microsoft.com/office/drawing/2014/main" id="{6EBB28CA-81A6-4F9B-B385-A54679971C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3000" y="1993901"/>
            <a:ext cx="109356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2800" b="1" dirty="0">
                <a:ea typeface="SimHei" panose="02010609060101010101" pitchFamily="49" charset="-122"/>
              </a:rPr>
              <a:t>965</a:t>
            </a:r>
            <a:r>
              <a:rPr lang="zh-TW" altLang="en-US" sz="2800" b="1" dirty="0">
                <a:ea typeface="SimHei" panose="02010609060101010101" pitchFamily="49" charset="-122"/>
              </a:rPr>
              <a:t>天</a:t>
            </a:r>
          </a:p>
        </p:txBody>
      </p:sp>
      <p:sp>
        <p:nvSpPr>
          <p:cNvPr id="154658" name="AutoShape 34">
            <a:extLst>
              <a:ext uri="{FF2B5EF4-FFF2-40B4-BE49-F238E27FC236}">
                <a16:creationId xmlns:a16="http://schemas.microsoft.com/office/drawing/2014/main" id="{707D2C31-2750-4408-A0BA-7550A0799F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53600" y="152400"/>
            <a:ext cx="895416" cy="914400"/>
          </a:xfrm>
          <a:prstGeom prst="wedgeRectCallout">
            <a:avLst>
              <a:gd name="adj1" fmla="val -23750"/>
              <a:gd name="adj2" fmla="val 65454"/>
            </a:avLst>
          </a:prstGeom>
          <a:solidFill>
            <a:srgbClr val="A5002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lnSpc>
                <a:spcPct val="120000"/>
              </a:lnSpc>
            </a:pPr>
            <a:r>
              <a:rPr lang="zh-TW" altLang="en-US" sz="2400" b="1">
                <a:solidFill>
                  <a:srgbClr val="FFFF00"/>
                </a:solidFill>
                <a:ea typeface="SimHei" panose="02010609060101010101" pitchFamily="49" charset="-122"/>
              </a:rPr>
              <a:t>圣殿</a:t>
            </a:r>
          </a:p>
          <a:p>
            <a:pPr algn="ctr">
              <a:lnSpc>
                <a:spcPct val="120000"/>
              </a:lnSpc>
            </a:pPr>
            <a:r>
              <a:rPr lang="zh-TW" altLang="en-US" sz="2400" b="1">
                <a:solidFill>
                  <a:srgbClr val="FFFF00"/>
                </a:solidFill>
                <a:ea typeface="SimHei" panose="02010609060101010101" pitchFamily="49" charset="-122"/>
              </a:rPr>
              <a:t>恢复</a:t>
            </a:r>
          </a:p>
        </p:txBody>
      </p:sp>
      <p:sp>
        <p:nvSpPr>
          <p:cNvPr id="154659" name="AutoShape 35">
            <a:extLst>
              <a:ext uri="{FF2B5EF4-FFF2-40B4-BE49-F238E27FC236}">
                <a16:creationId xmlns:a16="http://schemas.microsoft.com/office/drawing/2014/main" id="{5F4F9AE2-D66E-4963-AD4C-167ADCB8F7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40924" y="1258436"/>
            <a:ext cx="2021219" cy="2438355"/>
          </a:xfrm>
          <a:prstGeom prst="wedgeRectCallout">
            <a:avLst>
              <a:gd name="adj1" fmla="val -66516"/>
              <a:gd name="adj2" fmla="val -10663"/>
            </a:avLst>
          </a:prstGeom>
          <a:solidFill>
            <a:srgbClr val="66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zh-CN" altLang="en-US" sz="2400" b="1" dirty="0">
                <a:solidFill>
                  <a:srgbClr val="FFFF00"/>
                </a:solidFill>
                <a:ea typeface="SimHei" panose="02010609060101010101" pitchFamily="49" charset="-122"/>
              </a:rPr>
              <a:t>两年又八个多月，洁净圣殿不需花这么久时间，应为重建圣殿</a:t>
            </a:r>
            <a:endParaRPr lang="zh-TW" altLang="en-US" sz="2400" b="1" dirty="0">
              <a:solidFill>
                <a:srgbClr val="FFFF00"/>
              </a:solidFill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462340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02" name="Group 42">
            <a:extLst>
              <a:ext uri="{FF2B5EF4-FFF2-40B4-BE49-F238E27FC236}">
                <a16:creationId xmlns:a16="http://schemas.microsoft.com/office/drawing/2014/main" id="{91F066B5-BE06-486D-B8C7-C8A98E6776C1}"/>
              </a:ext>
            </a:extLst>
          </p:cNvPr>
          <p:cNvGrpSpPr>
            <a:grpSpLocks/>
          </p:cNvGrpSpPr>
          <p:nvPr/>
        </p:nvGrpSpPr>
        <p:grpSpPr bwMode="auto">
          <a:xfrm>
            <a:off x="2033588" y="3089276"/>
            <a:ext cx="8115300" cy="339725"/>
            <a:chOff x="321" y="1514"/>
            <a:chExt cx="5112" cy="214"/>
          </a:xfrm>
        </p:grpSpPr>
        <p:sp>
          <p:nvSpPr>
            <p:cNvPr id="15365" name="Rectangle 5">
              <a:extLst>
                <a:ext uri="{FF2B5EF4-FFF2-40B4-BE49-F238E27FC236}">
                  <a16:creationId xmlns:a16="http://schemas.microsoft.com/office/drawing/2014/main" id="{E166B8D1-0F26-417E-8624-78C7410DE7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" y="1514"/>
              <a:ext cx="466" cy="214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800" b="1"/>
            </a:p>
          </p:txBody>
        </p:sp>
        <p:sp>
          <p:nvSpPr>
            <p:cNvPr id="15366" name="Rectangle 6">
              <a:extLst>
                <a:ext uri="{FF2B5EF4-FFF2-40B4-BE49-F238E27FC236}">
                  <a16:creationId xmlns:a16="http://schemas.microsoft.com/office/drawing/2014/main" id="{3032FC71-3782-4EFE-8206-F4ACBCA428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7" y="1514"/>
              <a:ext cx="207" cy="214"/>
            </a:xfrm>
            <a:prstGeom prst="rect">
              <a:avLst/>
            </a:prstGeom>
            <a:solidFill>
              <a:srgbClr val="99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800" b="1"/>
            </a:p>
          </p:txBody>
        </p:sp>
        <p:sp>
          <p:nvSpPr>
            <p:cNvPr id="15367" name="Rectangle 7">
              <a:extLst>
                <a:ext uri="{FF2B5EF4-FFF2-40B4-BE49-F238E27FC236}">
                  <a16:creationId xmlns:a16="http://schemas.microsoft.com/office/drawing/2014/main" id="{C3677A82-1041-4B91-80A1-F68C3AE83A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3" y="1514"/>
              <a:ext cx="23" cy="214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800" b="1"/>
            </a:p>
          </p:txBody>
        </p:sp>
        <p:sp>
          <p:nvSpPr>
            <p:cNvPr id="15368" name="Rectangle 8">
              <a:extLst>
                <a:ext uri="{FF2B5EF4-FFF2-40B4-BE49-F238E27FC236}">
                  <a16:creationId xmlns:a16="http://schemas.microsoft.com/office/drawing/2014/main" id="{E48E771A-6A17-4349-A1DF-D5CA3E21D2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6" y="1514"/>
              <a:ext cx="812" cy="214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800" b="1"/>
            </a:p>
          </p:txBody>
        </p:sp>
        <p:sp>
          <p:nvSpPr>
            <p:cNvPr id="15369" name="Rectangle 9">
              <a:extLst>
                <a:ext uri="{FF2B5EF4-FFF2-40B4-BE49-F238E27FC236}">
                  <a16:creationId xmlns:a16="http://schemas.microsoft.com/office/drawing/2014/main" id="{416706FA-3A55-44FA-A731-BEC1F4A655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8" y="1514"/>
              <a:ext cx="512" cy="214"/>
            </a:xfrm>
            <a:prstGeom prst="rect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800" b="1"/>
            </a:p>
          </p:txBody>
        </p:sp>
        <p:sp>
          <p:nvSpPr>
            <p:cNvPr id="15370" name="Rectangle 10">
              <a:extLst>
                <a:ext uri="{FF2B5EF4-FFF2-40B4-BE49-F238E27FC236}">
                  <a16:creationId xmlns:a16="http://schemas.microsoft.com/office/drawing/2014/main" id="{0BC080E2-BFB3-4027-8D91-400E0450B0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40" y="1514"/>
              <a:ext cx="956" cy="214"/>
            </a:xfrm>
            <a:prstGeom prst="rect">
              <a:avLst/>
            </a:prstGeom>
            <a:solidFill>
              <a:srgbClr val="99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800" b="1"/>
            </a:p>
          </p:txBody>
        </p:sp>
        <p:sp>
          <p:nvSpPr>
            <p:cNvPr id="15371" name="Rectangle 11">
              <a:extLst>
                <a:ext uri="{FF2B5EF4-FFF2-40B4-BE49-F238E27FC236}">
                  <a16:creationId xmlns:a16="http://schemas.microsoft.com/office/drawing/2014/main" id="{B2085200-39D3-4C95-83FE-A252C6C038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95" y="1514"/>
              <a:ext cx="443" cy="214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800" b="1"/>
            </a:p>
          </p:txBody>
        </p:sp>
        <p:sp>
          <p:nvSpPr>
            <p:cNvPr id="15372" name="Rectangle 12">
              <a:extLst>
                <a:ext uri="{FF2B5EF4-FFF2-40B4-BE49-F238E27FC236}">
                  <a16:creationId xmlns:a16="http://schemas.microsoft.com/office/drawing/2014/main" id="{C14B5E0D-F03A-4647-A284-C058D0AEB9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37" y="1514"/>
              <a:ext cx="1048" cy="214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800" b="1"/>
            </a:p>
          </p:txBody>
        </p:sp>
        <p:sp>
          <p:nvSpPr>
            <p:cNvPr id="15373" name="Rectangle 13">
              <a:extLst>
                <a:ext uri="{FF2B5EF4-FFF2-40B4-BE49-F238E27FC236}">
                  <a16:creationId xmlns:a16="http://schemas.microsoft.com/office/drawing/2014/main" id="{A5FE0A14-247A-42BB-B258-D4C801ABBA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84" y="1514"/>
              <a:ext cx="489" cy="214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800" b="1"/>
            </a:p>
          </p:txBody>
        </p:sp>
        <p:sp>
          <p:nvSpPr>
            <p:cNvPr id="15374" name="Rectangle 14">
              <a:extLst>
                <a:ext uri="{FF2B5EF4-FFF2-40B4-BE49-F238E27FC236}">
                  <a16:creationId xmlns:a16="http://schemas.microsoft.com/office/drawing/2014/main" id="{CEE0C8BD-9D22-4EAD-81B0-2266074865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72" y="1514"/>
              <a:ext cx="46" cy="214"/>
            </a:xfrm>
            <a:prstGeom prst="rect">
              <a:avLst/>
            </a:prstGeom>
            <a:solidFill>
              <a:srgbClr val="FF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800" b="1"/>
            </a:p>
          </p:txBody>
        </p:sp>
        <p:sp>
          <p:nvSpPr>
            <p:cNvPr id="15375" name="Rectangle 15">
              <a:extLst>
                <a:ext uri="{FF2B5EF4-FFF2-40B4-BE49-F238E27FC236}">
                  <a16:creationId xmlns:a16="http://schemas.microsoft.com/office/drawing/2014/main" id="{66D94C34-344B-4078-B9C1-15C2526586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18" y="1514"/>
              <a:ext cx="115" cy="214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800" b="1"/>
            </a:p>
          </p:txBody>
        </p:sp>
      </p:grpSp>
      <p:sp>
        <p:nvSpPr>
          <p:cNvPr id="15377" name="Text Box 17">
            <a:extLst>
              <a:ext uri="{FF2B5EF4-FFF2-40B4-BE49-F238E27FC236}">
                <a16:creationId xmlns:a16="http://schemas.microsoft.com/office/drawing/2014/main" id="{C2E34039-375F-45F0-89CD-821FEA8D55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7792" y="3475038"/>
            <a:ext cx="545342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古</a:t>
            </a:r>
          </a:p>
          <a:p>
            <a:pPr algn="ctr"/>
            <a:r>
              <a:rPr lang="zh-TW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列</a:t>
            </a:r>
          </a:p>
        </p:txBody>
      </p:sp>
      <p:sp>
        <p:nvSpPr>
          <p:cNvPr id="15378" name="Text Box 18">
            <a:extLst>
              <a:ext uri="{FF2B5EF4-FFF2-40B4-BE49-F238E27FC236}">
                <a16:creationId xmlns:a16="http://schemas.microsoft.com/office/drawing/2014/main" id="{72BF37F5-DC04-421B-B127-3CE865EFB7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3092" y="3475039"/>
            <a:ext cx="545342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800" b="1">
                <a:ea typeface="SimHei" panose="02010609060101010101" pitchFamily="49" charset="-122"/>
              </a:rPr>
              <a:t>甘</a:t>
            </a:r>
          </a:p>
          <a:p>
            <a:pPr algn="ctr"/>
            <a:r>
              <a:rPr lang="zh-TW" altLang="en-US" sz="2800" b="1">
                <a:ea typeface="SimHei" panose="02010609060101010101" pitchFamily="49" charset="-122"/>
              </a:rPr>
              <a:t>拜</a:t>
            </a:r>
          </a:p>
          <a:p>
            <a:pPr algn="ctr"/>
            <a:r>
              <a:rPr lang="zh-TW" altLang="en-US" sz="2800" b="1">
                <a:ea typeface="SimHei" panose="02010609060101010101" pitchFamily="49" charset="-122"/>
              </a:rPr>
              <a:t>西</a:t>
            </a:r>
          </a:p>
        </p:txBody>
      </p:sp>
      <p:sp>
        <p:nvSpPr>
          <p:cNvPr id="15379" name="Text Box 19">
            <a:extLst>
              <a:ext uri="{FF2B5EF4-FFF2-40B4-BE49-F238E27FC236}">
                <a16:creationId xmlns:a16="http://schemas.microsoft.com/office/drawing/2014/main" id="{CE282307-97B1-4BA7-B74D-72D12A943A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9607" y="4469605"/>
            <a:ext cx="545342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ea typeface="SimHei" panose="02010609060101010101" pitchFamily="49" charset="-122"/>
              </a:rPr>
              <a:t>伪</a:t>
            </a:r>
          </a:p>
          <a:p>
            <a:pPr algn="ctr"/>
            <a:r>
              <a:rPr lang="zh-CN" altLang="en-US" sz="2800" b="1" dirty="0">
                <a:ea typeface="SimHei" panose="02010609060101010101" pitchFamily="49" charset="-122"/>
              </a:rPr>
              <a:t>士</a:t>
            </a:r>
          </a:p>
          <a:p>
            <a:pPr algn="ctr"/>
            <a:r>
              <a:rPr lang="zh-CN" altLang="en-US" sz="2800" b="1" dirty="0">
                <a:ea typeface="SimHei" panose="02010609060101010101" pitchFamily="49" charset="-122"/>
              </a:rPr>
              <a:t>每</a:t>
            </a:r>
          </a:p>
          <a:p>
            <a:pPr algn="ctr"/>
            <a:r>
              <a:rPr lang="zh-CN" altLang="en-US" sz="2800" b="1" dirty="0">
                <a:ea typeface="SimHei" panose="02010609060101010101" pitchFamily="49" charset="-122"/>
              </a:rPr>
              <a:t>狄</a:t>
            </a:r>
          </a:p>
          <a:p>
            <a:pPr algn="ctr"/>
            <a:r>
              <a:rPr lang="zh-CN" altLang="en-US" sz="2800" b="1" dirty="0">
                <a:ea typeface="SimHei" panose="02010609060101010101" pitchFamily="49" charset="-122"/>
              </a:rPr>
              <a:t>斯</a:t>
            </a:r>
            <a:endParaRPr lang="zh-TW" altLang="en-US" sz="2800" b="1" dirty="0">
              <a:ea typeface="SimHei" panose="02010609060101010101" pitchFamily="49" charset="-122"/>
            </a:endParaRPr>
          </a:p>
        </p:txBody>
      </p:sp>
      <p:sp>
        <p:nvSpPr>
          <p:cNvPr id="15380" name="Text Box 20">
            <a:extLst>
              <a:ext uri="{FF2B5EF4-FFF2-40B4-BE49-F238E27FC236}">
                <a16:creationId xmlns:a16="http://schemas.microsoft.com/office/drawing/2014/main" id="{90B4FFCF-C318-4E34-BF79-D53F382E7E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1454" y="3475038"/>
            <a:ext cx="545342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大</a:t>
            </a: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利</a:t>
            </a: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乌</a:t>
            </a: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一</a:t>
            </a: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世</a:t>
            </a:r>
            <a:endParaRPr lang="zh-TW" altLang="en-US" sz="2800" b="1" dirty="0">
              <a:solidFill>
                <a:srgbClr val="FFFF00"/>
              </a:solidFill>
              <a:ea typeface="SimHei" panose="02010609060101010101" pitchFamily="49" charset="-122"/>
            </a:endParaRPr>
          </a:p>
        </p:txBody>
      </p:sp>
      <p:sp>
        <p:nvSpPr>
          <p:cNvPr id="15381" name="Rectangle 21">
            <a:extLst>
              <a:ext uri="{FF2B5EF4-FFF2-40B4-BE49-F238E27FC236}">
                <a16:creationId xmlns:a16="http://schemas.microsoft.com/office/drawing/2014/main" id="{75F2804A-7302-4293-82CD-987F21DB1B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504" y="3475038"/>
            <a:ext cx="545342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800" b="1">
                <a:ea typeface="SimHei" panose="02010609060101010101" pitchFamily="49" charset="-122"/>
              </a:rPr>
              <a:t>大</a:t>
            </a:r>
          </a:p>
          <a:p>
            <a:pPr algn="ctr"/>
            <a:r>
              <a:rPr lang="zh-CN" altLang="en-US" sz="2800" b="1">
                <a:ea typeface="SimHei" panose="02010609060101010101" pitchFamily="49" charset="-122"/>
              </a:rPr>
              <a:t>利</a:t>
            </a:r>
          </a:p>
          <a:p>
            <a:pPr algn="ctr"/>
            <a:r>
              <a:rPr lang="zh-CN" altLang="en-US" sz="2800" b="1">
                <a:ea typeface="SimHei" panose="02010609060101010101" pitchFamily="49" charset="-122"/>
              </a:rPr>
              <a:t>乌</a:t>
            </a:r>
          </a:p>
          <a:p>
            <a:pPr algn="ctr"/>
            <a:r>
              <a:rPr lang="zh-CN" altLang="en-US" sz="2800" b="1">
                <a:ea typeface="SimHei" panose="02010609060101010101" pitchFamily="49" charset="-122"/>
              </a:rPr>
              <a:t>二</a:t>
            </a:r>
          </a:p>
          <a:p>
            <a:pPr algn="ctr"/>
            <a:r>
              <a:rPr lang="zh-CN" altLang="en-US" sz="2800" b="1">
                <a:ea typeface="SimHei" panose="02010609060101010101" pitchFamily="49" charset="-122"/>
              </a:rPr>
              <a:t>世</a:t>
            </a:r>
            <a:endParaRPr lang="en-US" altLang="en-US" sz="2800" b="1">
              <a:ea typeface="SimHei" panose="02010609060101010101" pitchFamily="49" charset="-122"/>
            </a:endParaRPr>
          </a:p>
        </p:txBody>
      </p:sp>
      <p:sp>
        <p:nvSpPr>
          <p:cNvPr id="15382" name="Rectangle 22">
            <a:extLst>
              <a:ext uri="{FF2B5EF4-FFF2-40B4-BE49-F238E27FC236}">
                <a16:creationId xmlns:a16="http://schemas.microsoft.com/office/drawing/2014/main" id="{76FF5135-ADCE-4ECA-9FB8-2DB94A1009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09542" y="3475038"/>
            <a:ext cx="545341" cy="2000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ea typeface="SimHei" panose="02010609060101010101" pitchFamily="49" charset="-122"/>
              </a:rPr>
              <a:t>大</a:t>
            </a:r>
            <a:endParaRPr lang="zh-CN" altLang="en-US" sz="2400" b="1" dirty="0">
              <a:ea typeface="SimHei" panose="02010609060101010101" pitchFamily="49" charset="-122"/>
            </a:endParaRPr>
          </a:p>
          <a:p>
            <a:pPr algn="ctr"/>
            <a:r>
              <a:rPr lang="zh-CN" altLang="en-US" sz="2400" b="1" dirty="0">
                <a:ea typeface="SimHei" panose="02010609060101010101" pitchFamily="49" charset="-122"/>
              </a:rPr>
              <a:t>利</a:t>
            </a:r>
          </a:p>
          <a:p>
            <a:pPr algn="ctr"/>
            <a:r>
              <a:rPr lang="zh-CN" altLang="en-US" sz="2400" b="1" dirty="0">
                <a:ea typeface="SimHei" panose="02010609060101010101" pitchFamily="49" charset="-122"/>
              </a:rPr>
              <a:t>乌</a:t>
            </a:r>
          </a:p>
          <a:p>
            <a:pPr algn="ctr"/>
            <a:r>
              <a:rPr lang="zh-CN" altLang="en-US" sz="2400" b="1" dirty="0">
                <a:ea typeface="SimHei" panose="02010609060101010101" pitchFamily="49" charset="-122"/>
              </a:rPr>
              <a:t>三</a:t>
            </a:r>
          </a:p>
          <a:p>
            <a:pPr algn="ctr"/>
            <a:r>
              <a:rPr lang="zh-CN" altLang="en-US" sz="2400" b="1" dirty="0">
                <a:ea typeface="SimHei" panose="02010609060101010101" pitchFamily="49" charset="-122"/>
              </a:rPr>
              <a:t>世</a:t>
            </a:r>
            <a:endParaRPr lang="en-US" altLang="en-US" sz="2400" b="1" dirty="0">
              <a:ea typeface="SimHei" panose="02010609060101010101" pitchFamily="49" charset="-122"/>
            </a:endParaRPr>
          </a:p>
        </p:txBody>
      </p:sp>
      <p:sp>
        <p:nvSpPr>
          <p:cNvPr id="15383" name="Text Box 23">
            <a:extLst>
              <a:ext uri="{FF2B5EF4-FFF2-40B4-BE49-F238E27FC236}">
                <a16:creationId xmlns:a16="http://schemas.microsoft.com/office/drawing/2014/main" id="{940341FE-B3B9-43E9-94A9-18C5273B45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51742" y="3475039"/>
            <a:ext cx="545342" cy="15573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薛</a:t>
            </a:r>
          </a:p>
          <a:p>
            <a:pPr algn="ctr"/>
            <a:r>
              <a:rPr lang="zh-CN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西</a:t>
            </a:r>
          </a:p>
          <a:p>
            <a:pPr algn="ctr">
              <a:spcBef>
                <a:spcPct val="40000"/>
              </a:spcBef>
            </a:pPr>
            <a:endParaRPr lang="en-US" altLang="zh-TW" sz="2800" b="1" dirty="0">
              <a:ea typeface="SimHei" panose="02010609060101010101" pitchFamily="49" charset="-122"/>
            </a:endParaRPr>
          </a:p>
        </p:txBody>
      </p:sp>
      <p:sp>
        <p:nvSpPr>
          <p:cNvPr id="15384" name="Text Box 24">
            <a:extLst>
              <a:ext uri="{FF2B5EF4-FFF2-40B4-BE49-F238E27FC236}">
                <a16:creationId xmlns:a16="http://schemas.microsoft.com/office/drawing/2014/main" id="{FF440BF6-5179-40F7-AB9A-CFCEBB4075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4592" y="3475038"/>
            <a:ext cx="545342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800" b="1">
                <a:ea typeface="SimHei" panose="02010609060101010101" pitchFamily="49" charset="-122"/>
              </a:rPr>
              <a:t>亚</a:t>
            </a:r>
          </a:p>
          <a:p>
            <a:pPr algn="ctr"/>
            <a:r>
              <a:rPr lang="zh-CN" altLang="en-US" sz="2800" b="1">
                <a:ea typeface="SimHei" panose="02010609060101010101" pitchFamily="49" charset="-122"/>
              </a:rPr>
              <a:t>达</a:t>
            </a:r>
          </a:p>
          <a:p>
            <a:pPr algn="ctr"/>
            <a:r>
              <a:rPr lang="zh-CN" altLang="en-US" sz="2800" b="1">
                <a:ea typeface="SimHei" panose="02010609060101010101" pitchFamily="49" charset="-122"/>
              </a:rPr>
              <a:t>薛</a:t>
            </a:r>
          </a:p>
          <a:p>
            <a:pPr algn="ctr"/>
            <a:r>
              <a:rPr lang="zh-CN" altLang="en-US" sz="2800" b="1">
                <a:ea typeface="SimHei" panose="02010609060101010101" pitchFamily="49" charset="-122"/>
              </a:rPr>
              <a:t>西</a:t>
            </a:r>
          </a:p>
          <a:p>
            <a:pPr algn="ctr"/>
            <a:r>
              <a:rPr lang="zh-CN" altLang="en-US" sz="2800" b="1">
                <a:ea typeface="SimHei" panose="02010609060101010101" pitchFamily="49" charset="-122"/>
              </a:rPr>
              <a:t>一</a:t>
            </a:r>
          </a:p>
          <a:p>
            <a:pPr algn="ctr"/>
            <a:r>
              <a:rPr lang="zh-CN" altLang="en-US" sz="2800" b="1">
                <a:ea typeface="SimHei" panose="02010609060101010101" pitchFamily="49" charset="-122"/>
              </a:rPr>
              <a:t>世</a:t>
            </a:r>
            <a:endParaRPr lang="zh-TW" altLang="en-US" sz="2800" b="1">
              <a:ea typeface="SimHei" panose="02010609060101010101" pitchFamily="49" charset="-122"/>
            </a:endParaRPr>
          </a:p>
        </p:txBody>
      </p:sp>
      <p:sp>
        <p:nvSpPr>
          <p:cNvPr id="15385" name="Rectangle 25">
            <a:extLst>
              <a:ext uri="{FF2B5EF4-FFF2-40B4-BE49-F238E27FC236}">
                <a16:creationId xmlns:a16="http://schemas.microsoft.com/office/drawing/2014/main" id="{51453C81-BFA4-4DF2-9BC8-9BBF38D343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42654" y="3475038"/>
            <a:ext cx="545342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800" b="1">
                <a:ea typeface="SimHei" panose="02010609060101010101" pitchFamily="49" charset="-122"/>
              </a:rPr>
              <a:t>亚</a:t>
            </a:r>
          </a:p>
          <a:p>
            <a:pPr algn="ctr"/>
            <a:r>
              <a:rPr lang="zh-CN" altLang="en-US" sz="2800" b="1">
                <a:ea typeface="SimHei" panose="02010609060101010101" pitchFamily="49" charset="-122"/>
              </a:rPr>
              <a:t>达</a:t>
            </a:r>
          </a:p>
          <a:p>
            <a:pPr algn="ctr"/>
            <a:r>
              <a:rPr lang="zh-CN" altLang="en-US" sz="2800" b="1">
                <a:ea typeface="SimHei" panose="02010609060101010101" pitchFamily="49" charset="-122"/>
              </a:rPr>
              <a:t>薛</a:t>
            </a:r>
          </a:p>
          <a:p>
            <a:pPr algn="ctr"/>
            <a:r>
              <a:rPr lang="zh-CN" altLang="en-US" sz="2800" b="1">
                <a:ea typeface="SimHei" panose="02010609060101010101" pitchFamily="49" charset="-122"/>
              </a:rPr>
              <a:t>西</a:t>
            </a:r>
          </a:p>
          <a:p>
            <a:pPr algn="ctr"/>
            <a:r>
              <a:rPr lang="zh-CN" altLang="en-US" sz="2800" b="1">
                <a:ea typeface="SimHei" panose="02010609060101010101" pitchFamily="49" charset="-122"/>
              </a:rPr>
              <a:t>二</a:t>
            </a:r>
          </a:p>
          <a:p>
            <a:pPr algn="ctr"/>
            <a:r>
              <a:rPr lang="zh-CN" altLang="en-US" sz="2800" b="1">
                <a:ea typeface="SimHei" panose="02010609060101010101" pitchFamily="49" charset="-122"/>
              </a:rPr>
              <a:t>世</a:t>
            </a:r>
            <a:endParaRPr lang="en-US" altLang="en-US" sz="2800" b="1">
              <a:ea typeface="SimHei" panose="02010609060101010101" pitchFamily="49" charset="-122"/>
            </a:endParaRPr>
          </a:p>
        </p:txBody>
      </p:sp>
      <p:sp>
        <p:nvSpPr>
          <p:cNvPr id="15386" name="Rectangle 26">
            <a:extLst>
              <a:ext uri="{FF2B5EF4-FFF2-40B4-BE49-F238E27FC236}">
                <a16:creationId xmlns:a16="http://schemas.microsoft.com/office/drawing/2014/main" id="{B9CA6D8D-6B74-4E5A-9AF2-45170E39D8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60267" y="3475038"/>
            <a:ext cx="545342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ea typeface="SimHei" panose="02010609060101010101" pitchFamily="49" charset="-122"/>
              </a:rPr>
              <a:t>亚</a:t>
            </a:r>
          </a:p>
          <a:p>
            <a:pPr algn="ctr"/>
            <a:r>
              <a:rPr lang="zh-CN" altLang="en-US" sz="2800" b="1" dirty="0">
                <a:ea typeface="SimHei" panose="02010609060101010101" pitchFamily="49" charset="-122"/>
              </a:rPr>
              <a:t>达</a:t>
            </a:r>
          </a:p>
          <a:p>
            <a:pPr algn="ctr"/>
            <a:r>
              <a:rPr lang="zh-CN" altLang="en-US" sz="2800" b="1" dirty="0">
                <a:ea typeface="SimHei" panose="02010609060101010101" pitchFamily="49" charset="-122"/>
              </a:rPr>
              <a:t>薛</a:t>
            </a:r>
          </a:p>
          <a:p>
            <a:pPr algn="ctr"/>
            <a:r>
              <a:rPr lang="zh-CN" altLang="en-US" sz="2800" b="1" dirty="0">
                <a:ea typeface="SimHei" panose="02010609060101010101" pitchFamily="49" charset="-122"/>
              </a:rPr>
              <a:t>西</a:t>
            </a:r>
          </a:p>
          <a:p>
            <a:pPr algn="ctr"/>
            <a:r>
              <a:rPr lang="zh-CN" altLang="en-US" sz="2800" b="1" dirty="0">
                <a:ea typeface="SimHei" panose="02010609060101010101" pitchFamily="49" charset="-122"/>
              </a:rPr>
              <a:t>三</a:t>
            </a:r>
          </a:p>
          <a:p>
            <a:pPr algn="ctr"/>
            <a:r>
              <a:rPr lang="zh-CN" altLang="en-US" sz="2800" b="1" dirty="0">
                <a:ea typeface="SimHei" panose="02010609060101010101" pitchFamily="49" charset="-122"/>
              </a:rPr>
              <a:t>世</a:t>
            </a:r>
            <a:endParaRPr lang="en-US" altLang="en-US" sz="2800" b="1" dirty="0">
              <a:ea typeface="SimHei" panose="02010609060101010101" pitchFamily="49" charset="-122"/>
            </a:endParaRPr>
          </a:p>
        </p:txBody>
      </p:sp>
      <p:sp>
        <p:nvSpPr>
          <p:cNvPr id="15387" name="Text Box 27">
            <a:extLst>
              <a:ext uri="{FF2B5EF4-FFF2-40B4-BE49-F238E27FC236}">
                <a16:creationId xmlns:a16="http://schemas.microsoft.com/office/drawing/2014/main" id="{73C8D52D-08C7-4D94-92F9-BD59799EEC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24052" y="5397736"/>
            <a:ext cx="494045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400" b="1" dirty="0">
                <a:ea typeface="SimHei" panose="02010609060101010101" pitchFamily="49" charset="-122"/>
              </a:rPr>
              <a:t>亚</a:t>
            </a:r>
          </a:p>
          <a:p>
            <a:pPr algn="ctr"/>
            <a:r>
              <a:rPr lang="zh-TW" altLang="en-US" sz="2400" b="1" dirty="0">
                <a:ea typeface="SimHei" panose="02010609060101010101" pitchFamily="49" charset="-122"/>
              </a:rPr>
              <a:t>瑟</a:t>
            </a:r>
          </a:p>
          <a:p>
            <a:pPr algn="ctr"/>
            <a:r>
              <a:rPr lang="zh-TW" altLang="en-US" sz="2400" b="1" dirty="0">
                <a:ea typeface="SimHei" panose="02010609060101010101" pitchFamily="49" charset="-122"/>
              </a:rPr>
              <a:t>斯</a:t>
            </a:r>
          </a:p>
        </p:txBody>
      </p:sp>
      <p:sp>
        <p:nvSpPr>
          <p:cNvPr id="15388" name="Line 28">
            <a:extLst>
              <a:ext uri="{FF2B5EF4-FFF2-40B4-BE49-F238E27FC236}">
                <a16:creationId xmlns:a16="http://schemas.microsoft.com/office/drawing/2014/main" id="{4851F61B-7F74-43B6-A2B4-29A001EB633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117850" y="3430588"/>
            <a:ext cx="53976" cy="113226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/>
          </a:p>
        </p:txBody>
      </p:sp>
      <p:sp>
        <p:nvSpPr>
          <p:cNvPr id="15389" name="Line 29">
            <a:extLst>
              <a:ext uri="{FF2B5EF4-FFF2-40B4-BE49-F238E27FC236}">
                <a16:creationId xmlns:a16="http://schemas.microsoft.com/office/drawing/2014/main" id="{B91FB96D-BE47-41AC-9318-09671C3D92B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886693" y="3430588"/>
            <a:ext cx="36770" cy="204499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/>
          </a:p>
        </p:txBody>
      </p:sp>
      <p:sp>
        <p:nvSpPr>
          <p:cNvPr id="15390" name="Text Box 30">
            <a:extLst>
              <a:ext uri="{FF2B5EF4-FFF2-40B4-BE49-F238E27FC236}">
                <a16:creationId xmlns:a16="http://schemas.microsoft.com/office/drawing/2014/main" id="{2B7C3096-372B-4BA6-A91D-75BBC1CAD5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7363" y="2730500"/>
            <a:ext cx="65114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2400" b="1">
                <a:ea typeface="SimHei" panose="02010609060101010101" pitchFamily="49" charset="-122"/>
              </a:rPr>
              <a:t>550</a:t>
            </a:r>
          </a:p>
        </p:txBody>
      </p:sp>
      <p:sp>
        <p:nvSpPr>
          <p:cNvPr id="15391" name="Text Box 31">
            <a:extLst>
              <a:ext uri="{FF2B5EF4-FFF2-40B4-BE49-F238E27FC236}">
                <a16:creationId xmlns:a16="http://schemas.microsoft.com/office/drawing/2014/main" id="{7F39CB3A-6EA1-4E8A-8F5E-9249E86FB7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71075" y="2727325"/>
            <a:ext cx="65114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2400" b="1">
                <a:ea typeface="SimHei" panose="02010609060101010101" pitchFamily="49" charset="-122"/>
              </a:rPr>
              <a:t>331</a:t>
            </a:r>
          </a:p>
        </p:txBody>
      </p:sp>
      <p:sp>
        <p:nvSpPr>
          <p:cNvPr id="15396" name="Line 36">
            <a:extLst>
              <a:ext uri="{FF2B5EF4-FFF2-40B4-BE49-F238E27FC236}">
                <a16:creationId xmlns:a16="http://schemas.microsoft.com/office/drawing/2014/main" id="{417F1B17-DC77-456A-B68C-09240864CCF0}"/>
              </a:ext>
            </a:extLst>
          </p:cNvPr>
          <p:cNvSpPr>
            <a:spLocks noChangeShapeType="1"/>
          </p:cNvSpPr>
          <p:nvPr/>
        </p:nvSpPr>
        <p:spPr bwMode="auto">
          <a:xfrm>
            <a:off x="5991225" y="2698751"/>
            <a:ext cx="0" cy="392113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 b="1"/>
          </a:p>
        </p:txBody>
      </p:sp>
      <p:sp>
        <p:nvSpPr>
          <p:cNvPr id="15397" name="Text Box 37">
            <a:extLst>
              <a:ext uri="{FF2B5EF4-FFF2-40B4-BE49-F238E27FC236}">
                <a16:creationId xmlns:a16="http://schemas.microsoft.com/office/drawing/2014/main" id="{5BD81BDA-C56D-430A-9931-032007F5A3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6171" y="1439296"/>
            <a:ext cx="1422184" cy="13480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Aft>
                <a:spcPct val="20000"/>
              </a:spcAft>
            </a:pPr>
            <a:r>
              <a:rPr lang="en-US" altLang="zh-TW" sz="2400" b="1" dirty="0">
                <a:solidFill>
                  <a:srgbClr val="FFFF00"/>
                </a:solidFill>
                <a:ea typeface="SimHei" panose="02010609060101010101" pitchFamily="49" charset="-122"/>
              </a:rPr>
              <a:t>445.3.14</a:t>
            </a:r>
          </a:p>
          <a:p>
            <a:pPr algn="ctr">
              <a:spcAft>
                <a:spcPct val="20000"/>
              </a:spcAft>
            </a:pPr>
            <a:r>
              <a:rPr lang="zh-TW" altLang="en-US" sz="2400" b="1" dirty="0">
                <a:solidFill>
                  <a:srgbClr val="FF3300"/>
                </a:solidFill>
                <a:ea typeface="SimHei" panose="02010609060101010101" pitchFamily="49" charset="-122"/>
              </a:rPr>
              <a:t>出令重建</a:t>
            </a:r>
          </a:p>
          <a:p>
            <a:pPr algn="ctr">
              <a:spcAft>
                <a:spcPct val="20000"/>
              </a:spcAft>
            </a:pPr>
            <a:r>
              <a:rPr lang="zh-TW" altLang="en-US" sz="2400" b="1" dirty="0">
                <a:solidFill>
                  <a:srgbClr val="FF3300"/>
                </a:solidFill>
                <a:ea typeface="SimHei" panose="02010609060101010101" pitchFamily="49" charset="-122"/>
              </a:rPr>
              <a:t>耶路撒冷</a:t>
            </a:r>
          </a:p>
        </p:txBody>
      </p:sp>
      <p:sp>
        <p:nvSpPr>
          <p:cNvPr id="15398" name="Line 38">
            <a:extLst>
              <a:ext uri="{FF2B5EF4-FFF2-40B4-BE49-F238E27FC236}">
                <a16:creationId xmlns:a16="http://schemas.microsoft.com/office/drawing/2014/main" id="{24E79A75-1069-4524-B834-64E5E143C3E3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4400" y="2698751"/>
            <a:ext cx="0" cy="392113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 b="1"/>
          </a:p>
        </p:txBody>
      </p:sp>
      <p:sp>
        <p:nvSpPr>
          <p:cNvPr id="15400" name="Text Box 40">
            <a:extLst>
              <a:ext uri="{FF2B5EF4-FFF2-40B4-BE49-F238E27FC236}">
                <a16:creationId xmlns:a16="http://schemas.microsoft.com/office/drawing/2014/main" id="{25BB6261-934D-48A2-9F33-7933FD8BDE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80823" y="1402362"/>
            <a:ext cx="1112804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Aft>
                <a:spcPct val="20000"/>
              </a:spcAft>
            </a:pPr>
            <a:r>
              <a:rPr lang="en-US" altLang="zh-CN" sz="2600" b="1" dirty="0">
                <a:solidFill>
                  <a:srgbClr val="FFFF00"/>
                </a:solidFill>
                <a:ea typeface="SimHei" panose="02010609060101010101" pitchFamily="49" charset="-122"/>
              </a:rPr>
              <a:t>479</a:t>
            </a:r>
          </a:p>
          <a:p>
            <a:pPr algn="ctr">
              <a:spcAft>
                <a:spcPct val="20000"/>
              </a:spcAft>
            </a:pPr>
            <a:r>
              <a:rPr lang="zh-CN" altLang="en-US" sz="2400" b="1" dirty="0">
                <a:solidFill>
                  <a:srgbClr val="FF3300"/>
                </a:solidFill>
                <a:ea typeface="SimHei" panose="02010609060101010101" pitchFamily="49" charset="-122"/>
              </a:rPr>
              <a:t>以斯帖</a:t>
            </a:r>
          </a:p>
          <a:p>
            <a:pPr algn="ctr">
              <a:spcAft>
                <a:spcPct val="20000"/>
              </a:spcAft>
            </a:pPr>
            <a:r>
              <a:rPr lang="zh-CN" altLang="en-US" sz="2400" b="1" dirty="0">
                <a:solidFill>
                  <a:srgbClr val="FF3300"/>
                </a:solidFill>
                <a:ea typeface="SimHei" panose="02010609060101010101" pitchFamily="49" charset="-122"/>
              </a:rPr>
              <a:t>为王后</a:t>
            </a:r>
            <a:endParaRPr lang="zh-TW" altLang="en-US" sz="2400" b="1" dirty="0">
              <a:solidFill>
                <a:srgbClr val="FF3300"/>
              </a:solidFill>
              <a:ea typeface="SimHei" panose="02010609060101010101" pitchFamily="49" charset="-122"/>
            </a:endParaRPr>
          </a:p>
        </p:txBody>
      </p:sp>
      <p:sp>
        <p:nvSpPr>
          <p:cNvPr id="15401" name="Text Box 41">
            <a:extLst>
              <a:ext uri="{FF2B5EF4-FFF2-40B4-BE49-F238E27FC236}">
                <a16:creationId xmlns:a16="http://schemas.microsoft.com/office/drawing/2014/main" id="{9DD77AA4-1903-48F8-8516-A4F1A2EF84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4139" y="79786"/>
            <a:ext cx="4358886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5400" b="1" dirty="0">
                <a:solidFill>
                  <a:srgbClr val="FFFF00"/>
                </a:solidFill>
                <a:ea typeface="SimHei" panose="02010609060101010101" pitchFamily="49" charset="-122"/>
              </a:rPr>
              <a:t>波斯帝国诸王</a:t>
            </a:r>
            <a:endParaRPr lang="zh-TW" altLang="en-US" sz="5400" b="1" dirty="0">
              <a:solidFill>
                <a:srgbClr val="FFFF00"/>
              </a:solidFill>
              <a:ea typeface="SimHei" panose="02010609060101010101" pitchFamily="49" charset="-122"/>
            </a:endParaRPr>
          </a:p>
        </p:txBody>
      </p:sp>
      <p:sp>
        <p:nvSpPr>
          <p:cNvPr id="15403" name="Line 43">
            <a:extLst>
              <a:ext uri="{FF2B5EF4-FFF2-40B4-BE49-F238E27FC236}">
                <a16:creationId xmlns:a16="http://schemas.microsoft.com/office/drawing/2014/main" id="{8F81AA15-18DC-45D7-84E5-4F2E24F3A1C9}"/>
              </a:ext>
            </a:extLst>
          </p:cNvPr>
          <p:cNvSpPr>
            <a:spLocks noChangeShapeType="1"/>
          </p:cNvSpPr>
          <p:nvPr/>
        </p:nvSpPr>
        <p:spPr bwMode="auto">
          <a:xfrm>
            <a:off x="3324225" y="2698751"/>
            <a:ext cx="0" cy="392113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 b="1"/>
          </a:p>
        </p:txBody>
      </p:sp>
      <p:sp>
        <p:nvSpPr>
          <p:cNvPr id="15404" name="Text Box 44">
            <a:extLst>
              <a:ext uri="{FF2B5EF4-FFF2-40B4-BE49-F238E27FC236}">
                <a16:creationId xmlns:a16="http://schemas.microsoft.com/office/drawing/2014/main" id="{D3558C0F-5F2F-419A-8180-10F85B382F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2513" y="1939926"/>
            <a:ext cx="803425" cy="904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Aft>
                <a:spcPct val="20000"/>
              </a:spcAft>
            </a:pPr>
            <a:r>
              <a:rPr lang="zh-TW" altLang="en-US" sz="2400" b="1">
                <a:solidFill>
                  <a:srgbClr val="FF3300"/>
                </a:solidFill>
                <a:ea typeface="SimHei" panose="02010609060101010101" pitchFamily="49" charset="-122"/>
              </a:rPr>
              <a:t>圣殿</a:t>
            </a:r>
          </a:p>
          <a:p>
            <a:pPr algn="ctr">
              <a:spcAft>
                <a:spcPct val="20000"/>
              </a:spcAft>
            </a:pPr>
            <a:r>
              <a:rPr lang="zh-TW" altLang="en-US" sz="2400" b="1">
                <a:solidFill>
                  <a:srgbClr val="FF3300"/>
                </a:solidFill>
                <a:ea typeface="SimHei" panose="02010609060101010101" pitchFamily="49" charset="-122"/>
              </a:rPr>
              <a:t>完工</a:t>
            </a:r>
          </a:p>
        </p:txBody>
      </p:sp>
      <p:sp>
        <p:nvSpPr>
          <p:cNvPr id="15406" name="Line 46">
            <a:extLst>
              <a:ext uri="{FF2B5EF4-FFF2-40B4-BE49-F238E27FC236}">
                <a16:creationId xmlns:a16="http://schemas.microsoft.com/office/drawing/2014/main" id="{9B7277A9-6700-4F70-879D-B6E69A17E81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640516" y="3429001"/>
            <a:ext cx="0" cy="314325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/>
          </a:p>
        </p:txBody>
      </p:sp>
      <p:sp>
        <p:nvSpPr>
          <p:cNvPr id="15407" name="Line 47">
            <a:extLst>
              <a:ext uri="{FF2B5EF4-FFF2-40B4-BE49-F238E27FC236}">
                <a16:creationId xmlns:a16="http://schemas.microsoft.com/office/drawing/2014/main" id="{7D210AFE-F59D-437A-9684-17DA1F05C92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50782" y="3737930"/>
            <a:ext cx="78748" cy="1449387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/>
          </a:p>
        </p:txBody>
      </p:sp>
      <p:sp>
        <p:nvSpPr>
          <p:cNvPr id="15409" name="Text Box 49">
            <a:extLst>
              <a:ext uri="{FF2B5EF4-FFF2-40B4-BE49-F238E27FC236}">
                <a16:creationId xmlns:a16="http://schemas.microsoft.com/office/drawing/2014/main" id="{696EBA09-BBF9-4B29-B3D6-107EBD5CC4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7519" y="5078426"/>
            <a:ext cx="906017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800" b="1" dirty="0">
                <a:solidFill>
                  <a:srgbClr val="FF3300"/>
                </a:solidFill>
                <a:ea typeface="SimHei" panose="02010609060101010101" pitchFamily="49" charset="-122"/>
              </a:rPr>
              <a:t>远征</a:t>
            </a:r>
          </a:p>
          <a:p>
            <a:pPr algn="ctr"/>
            <a:r>
              <a:rPr lang="zh-TW" altLang="en-US" sz="2800" b="1" dirty="0">
                <a:solidFill>
                  <a:srgbClr val="FF3300"/>
                </a:solidFill>
                <a:ea typeface="SimHei" panose="02010609060101010101" pitchFamily="49" charset="-122"/>
              </a:rPr>
              <a:t>希腊</a:t>
            </a:r>
            <a:endParaRPr lang="en-US" altLang="zh-TW" sz="2800" b="1" dirty="0">
              <a:solidFill>
                <a:srgbClr val="FF3300"/>
              </a:solidFill>
              <a:ea typeface="SimHei" panose="02010609060101010101" pitchFamily="49" charset="-122"/>
            </a:endParaRPr>
          </a:p>
          <a:p>
            <a:pPr algn="ctr"/>
            <a:r>
              <a:rPr lang="en-US" altLang="zh-TW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480</a:t>
            </a:r>
            <a:endParaRPr lang="zh-TW" altLang="en-US" sz="2800" b="1" dirty="0">
              <a:solidFill>
                <a:srgbClr val="FFFF00"/>
              </a:solidFill>
              <a:ea typeface="SimHei" panose="02010609060101010101" pitchFamily="49" charset="-122"/>
            </a:endParaRPr>
          </a:p>
        </p:txBody>
      </p:sp>
      <p:sp>
        <p:nvSpPr>
          <p:cNvPr id="15410" name="Rectangle 50">
            <a:extLst>
              <a:ext uri="{FF2B5EF4-FFF2-40B4-BE49-F238E27FC236}">
                <a16:creationId xmlns:a16="http://schemas.microsoft.com/office/drawing/2014/main" id="{1224470A-1F27-4D1E-826D-847B05072E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3638" y="2830514"/>
            <a:ext cx="520700" cy="187325"/>
          </a:xfrm>
          <a:prstGeom prst="rect">
            <a:avLst/>
          </a:prstGeom>
          <a:solidFill>
            <a:srgbClr val="99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 b="1"/>
          </a:p>
        </p:txBody>
      </p:sp>
      <p:sp>
        <p:nvSpPr>
          <p:cNvPr id="15412" name="Text Box 52">
            <a:extLst>
              <a:ext uri="{FF2B5EF4-FFF2-40B4-BE49-F238E27FC236}">
                <a16:creationId xmlns:a16="http://schemas.microsoft.com/office/drawing/2014/main" id="{135D6FE1-14C0-40B1-8A23-A7A5D82B1C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2201" y="1141414"/>
            <a:ext cx="1136850" cy="13480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Aft>
                <a:spcPct val="20000"/>
              </a:spcAft>
            </a:pPr>
            <a:r>
              <a:rPr lang="zh-CN" altLang="en-US" sz="2400" b="1" dirty="0">
                <a:ea typeface="SimHei" panose="02010609060101010101" pitchFamily="49" charset="-122"/>
              </a:rPr>
              <a:t>玛代王</a:t>
            </a:r>
          </a:p>
          <a:p>
            <a:pPr algn="ctr">
              <a:spcAft>
                <a:spcPct val="20000"/>
              </a:spcAft>
            </a:pPr>
            <a:r>
              <a:rPr lang="zh-CN" altLang="en-US" sz="2400" b="1" dirty="0">
                <a:ea typeface="SimHei" panose="02010609060101010101" pitchFamily="49" charset="-122"/>
              </a:rPr>
              <a:t>大利乌</a:t>
            </a:r>
          </a:p>
          <a:p>
            <a:pPr algn="ctr">
              <a:spcAft>
                <a:spcPct val="20000"/>
              </a:spcAft>
            </a:pPr>
            <a:r>
              <a:rPr lang="en-US" altLang="zh-CN" sz="2400" b="1" dirty="0" err="1">
                <a:solidFill>
                  <a:schemeClr val="bg2"/>
                </a:solidFill>
                <a:ea typeface="SimHei" panose="02010609060101010101" pitchFamily="49" charset="-122"/>
              </a:rPr>
              <a:t>Gubaru</a:t>
            </a:r>
            <a:endParaRPr lang="en-US" altLang="zh-TW" sz="2400" b="1" dirty="0">
              <a:solidFill>
                <a:schemeClr val="bg2"/>
              </a:solidFill>
              <a:ea typeface="SimHei" panose="02010609060101010101" pitchFamily="49" charset="-122"/>
            </a:endParaRPr>
          </a:p>
        </p:txBody>
      </p:sp>
      <p:sp>
        <p:nvSpPr>
          <p:cNvPr id="15413" name="Line 53">
            <a:extLst>
              <a:ext uri="{FF2B5EF4-FFF2-40B4-BE49-F238E27FC236}">
                <a16:creationId xmlns:a16="http://schemas.microsoft.com/office/drawing/2014/main" id="{4EA00D89-5DA3-4B6B-A52D-06F9C307B4F8}"/>
              </a:ext>
            </a:extLst>
          </p:cNvPr>
          <p:cNvSpPr>
            <a:spLocks noChangeShapeType="1"/>
          </p:cNvSpPr>
          <p:nvPr/>
        </p:nvSpPr>
        <p:spPr bwMode="auto">
          <a:xfrm>
            <a:off x="2638425" y="2178051"/>
            <a:ext cx="0" cy="6524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 b="1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2547186-85F7-448F-A4D2-2214FF551BAC}"/>
              </a:ext>
            </a:extLst>
          </p:cNvPr>
          <p:cNvSpPr txBox="1"/>
          <p:nvPr/>
        </p:nvSpPr>
        <p:spPr>
          <a:xfrm>
            <a:off x="4911751" y="3475038"/>
            <a:ext cx="52067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亚哈随鲁</a:t>
            </a:r>
            <a:endParaRPr lang="en-US" sz="2800" dirty="0">
              <a:solidFill>
                <a:srgbClr val="FFFF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B5A1F24-967E-4790-B0A2-479F23EEF1D3}"/>
              </a:ext>
            </a:extLst>
          </p:cNvPr>
          <p:cNvSpPr txBox="1"/>
          <p:nvPr/>
        </p:nvSpPr>
        <p:spPr>
          <a:xfrm>
            <a:off x="9914355" y="5372809"/>
            <a:ext cx="5635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西塞士</a:t>
            </a:r>
            <a:endParaRPr lang="en-US" sz="2400" b="1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10864" y="4255528"/>
            <a:ext cx="812186" cy="604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FF00"/>
                </a:solidFill>
              </a:rPr>
              <a:t>536</a:t>
            </a:r>
          </a:p>
        </p:txBody>
      </p:sp>
    </p:spTree>
    <p:extLst>
      <p:ext uri="{BB962C8B-B14F-4D97-AF65-F5344CB8AC3E}">
        <p14:creationId xmlns:p14="http://schemas.microsoft.com/office/powerpoint/2010/main" val="18465265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itle 2">
            <a:extLst>
              <a:ext uri="{FF2B5EF4-FFF2-40B4-BE49-F238E27FC236}">
                <a16:creationId xmlns:a16="http://schemas.microsoft.com/office/drawing/2014/main" id="{D27BB945-D803-4274-B490-090B0697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</a:rPr>
              <a:t>玛代王国历史</a:t>
            </a:r>
            <a:endParaRPr lang="en-US" altLang="en-US" sz="6600" b="1" dirty="0">
              <a:solidFill>
                <a:srgbClr val="FF0000"/>
              </a:solidFill>
            </a:endParaRPr>
          </a:p>
        </p:txBody>
      </p:sp>
      <p:sp>
        <p:nvSpPr>
          <p:cNvPr id="11268" name="Content Placeholder 2">
            <a:extLst>
              <a:ext uri="{FF2B5EF4-FFF2-40B4-BE49-F238E27FC236}">
                <a16:creationId xmlns:a16="http://schemas.microsoft.com/office/drawing/2014/main" id="{A0201305-9EDD-433E-9C62-6AD9818AB2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51" y="914401"/>
            <a:ext cx="11541512" cy="5943599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zh-CN" altLang="en-US" sz="3200" b="1" u="sng" dirty="0">
                <a:solidFill>
                  <a:schemeClr val="accent1">
                    <a:lumMod val="40000"/>
                    <a:lumOff val="60000"/>
                  </a:schemeClr>
                </a:solidFill>
                <a:latin typeface="+mn-ea"/>
                <a:hlinkClick r:id="rId3" tooltip="迪奥塞斯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迪奥塞斯</a:t>
            </a:r>
            <a:r>
              <a:rPr lang="zh-CN" altLang="en-US" sz="3200" b="1" dirty="0">
                <a:latin typeface="+mn-ea"/>
              </a:rPr>
              <a:t>（</a:t>
            </a:r>
            <a:r>
              <a:rPr lang="en-US" sz="3200" b="1" dirty="0" err="1">
                <a:latin typeface="+mn-ea"/>
              </a:rPr>
              <a:t>Deioces</a:t>
            </a:r>
            <a:r>
              <a:rPr lang="zh-CN" altLang="en-US" sz="3200" b="1" dirty="0">
                <a:latin typeface="+mn-ea"/>
              </a:rPr>
              <a:t>）</a:t>
            </a:r>
            <a:r>
              <a:rPr lang="en-US" altLang="zh-CN" sz="3200" b="1" dirty="0">
                <a:latin typeface="+mn-ea"/>
              </a:rPr>
              <a:t>		</a:t>
            </a:r>
            <a:r>
              <a:rPr lang="zh-CN" altLang="en-US" sz="3200" b="1" dirty="0">
                <a:latin typeface="+mn-ea"/>
              </a:rPr>
              <a:t> </a:t>
            </a:r>
            <a:r>
              <a:rPr lang="en-US" sz="3200" b="1" dirty="0">
                <a:latin typeface="+mn-ea"/>
              </a:rPr>
              <a:t>728BC</a:t>
            </a:r>
            <a:r>
              <a:rPr lang="zh-CN" altLang="en-US" sz="3200" b="1" dirty="0">
                <a:latin typeface="+mn-ea"/>
              </a:rPr>
              <a:t>－</a:t>
            </a:r>
            <a:r>
              <a:rPr lang="en-US" sz="3200" b="1" dirty="0">
                <a:latin typeface="+mn-ea"/>
              </a:rPr>
              <a:t>675BC</a:t>
            </a:r>
          </a:p>
          <a:p>
            <a:pPr marL="0" indent="0">
              <a:buNone/>
              <a:defRPr/>
            </a:pPr>
            <a:r>
              <a:rPr lang="zh-CN" altLang="en-US" sz="3200" b="1" u="sng" dirty="0">
                <a:solidFill>
                  <a:schemeClr val="accent1">
                    <a:lumMod val="40000"/>
                    <a:lumOff val="60000"/>
                  </a:schemeClr>
                </a:solidFill>
                <a:latin typeface="+mn-ea"/>
                <a:hlinkClick r:id="rId4" tooltip="弗拉歐爾特斯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弗拉欧尔特斯</a:t>
            </a:r>
            <a:r>
              <a:rPr lang="zh-CN" altLang="en-US" sz="3200" b="1" dirty="0">
                <a:latin typeface="+mn-ea"/>
              </a:rPr>
              <a:t>（</a:t>
            </a:r>
            <a:r>
              <a:rPr lang="en-US" sz="3200" b="1" dirty="0" err="1">
                <a:latin typeface="+mn-ea"/>
              </a:rPr>
              <a:t>Phraortes</a:t>
            </a:r>
            <a:r>
              <a:rPr lang="zh-CN" altLang="en-US" sz="3200" b="1" dirty="0">
                <a:latin typeface="+mn-ea"/>
              </a:rPr>
              <a:t>）  </a:t>
            </a:r>
            <a:r>
              <a:rPr lang="en-US" altLang="zh-CN" sz="3200" b="1" dirty="0">
                <a:latin typeface="+mn-ea"/>
              </a:rPr>
              <a:t> </a:t>
            </a:r>
            <a:r>
              <a:rPr lang="en-US" sz="3200" b="1" dirty="0">
                <a:latin typeface="+mn-ea"/>
              </a:rPr>
              <a:t>675BC</a:t>
            </a:r>
            <a:r>
              <a:rPr lang="zh-CN" altLang="en-US" sz="3200" b="1" dirty="0">
                <a:latin typeface="+mn-ea"/>
              </a:rPr>
              <a:t>－</a:t>
            </a:r>
            <a:r>
              <a:rPr lang="en-US" sz="3200" b="1" dirty="0">
                <a:latin typeface="+mn-ea"/>
              </a:rPr>
              <a:t>653BC</a:t>
            </a:r>
          </a:p>
          <a:p>
            <a:pPr marL="0" indent="0">
              <a:buNone/>
              <a:defRPr/>
            </a:pPr>
            <a:r>
              <a:rPr lang="zh-CN" altLang="en-US" sz="3200" b="1" u="sng" dirty="0">
                <a:solidFill>
                  <a:schemeClr val="accent1">
                    <a:lumMod val="40000"/>
                    <a:lumOff val="60000"/>
                  </a:schemeClr>
                </a:solidFill>
                <a:latin typeface="+mn-ea"/>
                <a:hlinkClick r:id="rId5" tooltip="马地奥斯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马地奥斯</a:t>
            </a:r>
            <a:r>
              <a:rPr lang="zh-CN" altLang="en-US" sz="3200" b="1" dirty="0">
                <a:latin typeface="+mn-ea"/>
              </a:rPr>
              <a:t>（</a:t>
            </a:r>
            <a:r>
              <a:rPr lang="en-US" sz="3200" b="1" dirty="0" err="1">
                <a:latin typeface="+mn-ea"/>
              </a:rPr>
              <a:t>Madius</a:t>
            </a:r>
            <a:r>
              <a:rPr lang="zh-CN" altLang="en-US" sz="3200" b="1" dirty="0">
                <a:latin typeface="+mn-ea"/>
              </a:rPr>
              <a:t>）</a:t>
            </a:r>
            <a:r>
              <a:rPr lang="en-US" altLang="zh-CN" sz="3200" b="1" dirty="0">
                <a:latin typeface="+mn-ea"/>
              </a:rPr>
              <a:t>	</a:t>
            </a:r>
            <a:r>
              <a:rPr lang="zh-CN" altLang="en-US" sz="3200" b="1" dirty="0">
                <a:latin typeface="+mn-ea"/>
              </a:rPr>
              <a:t> </a:t>
            </a:r>
            <a:r>
              <a:rPr lang="en-US" altLang="zh-CN" sz="3200" b="1" dirty="0">
                <a:latin typeface="+mn-ea"/>
              </a:rPr>
              <a:t>	</a:t>
            </a:r>
            <a:r>
              <a:rPr lang="zh-CN" altLang="en-US" sz="3200" b="1" dirty="0">
                <a:latin typeface="+mn-ea"/>
              </a:rPr>
              <a:t> </a:t>
            </a:r>
            <a:r>
              <a:rPr lang="en-US" sz="3200" b="1" dirty="0">
                <a:latin typeface="+mn-ea"/>
              </a:rPr>
              <a:t>653BC</a:t>
            </a:r>
            <a:r>
              <a:rPr lang="zh-CN" altLang="en-US" sz="3200" b="1" dirty="0">
                <a:latin typeface="+mn-ea"/>
              </a:rPr>
              <a:t>－</a:t>
            </a:r>
            <a:r>
              <a:rPr lang="en-US" sz="3200" b="1" dirty="0">
                <a:latin typeface="+mn-ea"/>
              </a:rPr>
              <a:t>625BC</a:t>
            </a:r>
          </a:p>
          <a:p>
            <a:pPr marL="0" indent="0">
              <a:buNone/>
              <a:defRPr/>
            </a:pPr>
            <a:r>
              <a:rPr lang="zh-CN" altLang="en-US" sz="3200" b="1" u="sng" dirty="0">
                <a:solidFill>
                  <a:schemeClr val="accent1">
                    <a:lumMod val="40000"/>
                    <a:lumOff val="60000"/>
                  </a:schemeClr>
                </a:solidFill>
                <a:latin typeface="+mn-ea"/>
                <a:hlinkClick r:id="rId6" tooltip="基亞克薩雷斯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基亚克萨雷斯</a:t>
            </a:r>
            <a:r>
              <a:rPr lang="zh-CN" altLang="en-US" sz="3200" b="1" dirty="0">
                <a:latin typeface="+mn-ea"/>
              </a:rPr>
              <a:t>（</a:t>
            </a:r>
            <a:r>
              <a:rPr lang="en-US" sz="3200" b="1" dirty="0" err="1">
                <a:latin typeface="+mn-ea"/>
              </a:rPr>
              <a:t>Cyaxares</a:t>
            </a:r>
            <a:r>
              <a:rPr lang="zh-CN" altLang="en-US" sz="3200" b="1" dirty="0">
                <a:latin typeface="+mn-ea"/>
              </a:rPr>
              <a:t>）</a:t>
            </a:r>
            <a:r>
              <a:rPr lang="en-US" altLang="zh-CN" sz="3200" b="1" dirty="0">
                <a:latin typeface="+mn-ea"/>
              </a:rPr>
              <a:t>	</a:t>
            </a:r>
            <a:r>
              <a:rPr lang="zh-CN" altLang="en-US" sz="3200" b="1" dirty="0">
                <a:latin typeface="+mn-ea"/>
              </a:rPr>
              <a:t> </a:t>
            </a:r>
            <a:r>
              <a:rPr lang="en-US" sz="3200" b="1" dirty="0">
                <a:latin typeface="+mn-ea"/>
              </a:rPr>
              <a:t>625BC</a:t>
            </a:r>
            <a:r>
              <a:rPr lang="zh-CN" altLang="en-US" sz="3200" b="1" dirty="0">
                <a:latin typeface="+mn-ea"/>
              </a:rPr>
              <a:t>－</a:t>
            </a:r>
            <a:r>
              <a:rPr lang="en-US" sz="3200" b="1" dirty="0">
                <a:latin typeface="+mn-ea"/>
              </a:rPr>
              <a:t>585BC</a:t>
            </a:r>
          </a:p>
          <a:p>
            <a:pPr marL="0" indent="0">
              <a:buNone/>
              <a:defRPr/>
            </a:pPr>
            <a:r>
              <a:rPr lang="zh-CN" altLang="en-US" sz="3200" b="1" u="sng" dirty="0">
                <a:solidFill>
                  <a:schemeClr val="accent1">
                    <a:lumMod val="40000"/>
                    <a:lumOff val="60000"/>
                  </a:schemeClr>
                </a:solidFill>
                <a:latin typeface="+mn-ea"/>
                <a:hlinkClick r:id="rId7" tooltip="阿斯提阿格斯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阿斯提阿格斯</a:t>
            </a:r>
            <a:r>
              <a:rPr lang="zh-CN" altLang="en-US" sz="3200" b="1" dirty="0">
                <a:latin typeface="+mn-ea"/>
              </a:rPr>
              <a:t>（</a:t>
            </a:r>
            <a:r>
              <a:rPr lang="en-US" sz="3200" b="1" dirty="0">
                <a:latin typeface="+mn-ea"/>
              </a:rPr>
              <a:t>Astyages</a:t>
            </a:r>
            <a:r>
              <a:rPr lang="zh-CN" altLang="en-US" sz="3200" b="1" dirty="0">
                <a:latin typeface="+mn-ea"/>
              </a:rPr>
              <a:t>）</a:t>
            </a:r>
            <a:r>
              <a:rPr lang="en-US" altLang="zh-CN" sz="3200" b="1" dirty="0">
                <a:latin typeface="+mn-ea"/>
              </a:rPr>
              <a:t>	</a:t>
            </a:r>
            <a:r>
              <a:rPr lang="zh-CN" altLang="en-US" sz="3200" b="1" dirty="0">
                <a:latin typeface="+mn-ea"/>
              </a:rPr>
              <a:t> </a:t>
            </a:r>
            <a:r>
              <a:rPr lang="en-US" sz="3200" b="1" dirty="0">
                <a:latin typeface="+mn-ea"/>
              </a:rPr>
              <a:t>585BC</a:t>
            </a:r>
            <a:r>
              <a:rPr lang="zh-CN" altLang="en-US" sz="3200" b="1" dirty="0">
                <a:latin typeface="+mn-ea"/>
              </a:rPr>
              <a:t>－</a:t>
            </a:r>
            <a:r>
              <a:rPr lang="en-US" sz="3200" b="1" dirty="0">
                <a:latin typeface="+mn-ea"/>
              </a:rPr>
              <a:t>550BC</a:t>
            </a:r>
          </a:p>
          <a:p>
            <a:pPr marL="0" indent="0">
              <a:buNone/>
              <a:defRPr/>
            </a:pPr>
            <a:r>
              <a:rPr lang="zh-CN" altLang="en-US" sz="3600" b="1" dirty="0">
                <a:latin typeface="+mn-ea"/>
              </a:rPr>
              <a:t>公元前</a:t>
            </a:r>
            <a:r>
              <a:rPr lang="en-US" sz="3600" b="1" dirty="0">
                <a:latin typeface="+mn-ea"/>
              </a:rPr>
              <a:t>585</a:t>
            </a:r>
            <a:r>
              <a:rPr lang="zh-CN" altLang="en-US" sz="3600" b="1" dirty="0">
                <a:latin typeface="+mn-ea"/>
              </a:rPr>
              <a:t>年</a:t>
            </a:r>
            <a:r>
              <a:rPr lang="en-US" altLang="zh-CN" sz="3600" b="1" dirty="0">
                <a:latin typeface="+mn-ea"/>
              </a:rPr>
              <a:t>,</a:t>
            </a:r>
            <a:r>
              <a:rPr lang="zh-CN" altLang="en-US" sz="3600" b="1" dirty="0">
                <a:latin typeface="+mn-ea"/>
              </a:rPr>
              <a:t>玛代最后的国王</a:t>
            </a:r>
            <a:r>
              <a:rPr lang="zh-CN" altLang="en-US" sz="3600" b="1" dirty="0">
                <a:solidFill>
                  <a:srgbClr val="FFFF00"/>
                </a:solidFill>
                <a:latin typeface="+mn-ea"/>
                <a:hlinkClick r:id="rId7" tooltip="阿斯提阿格斯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阿斯提阿格斯</a:t>
            </a:r>
            <a:r>
              <a:rPr lang="zh-CN" altLang="en-US" sz="3600" b="1" dirty="0">
                <a:latin typeface="+mn-ea"/>
              </a:rPr>
              <a:t>继位</a:t>
            </a:r>
            <a:r>
              <a:rPr lang="en-US" altLang="zh-CN" sz="3600" b="1" dirty="0">
                <a:latin typeface="+mn-ea"/>
              </a:rPr>
              <a:t>,</a:t>
            </a:r>
            <a:r>
              <a:rPr lang="zh-CN" altLang="en-US" sz="3600" b="1" dirty="0">
                <a:latin typeface="+mn-ea"/>
              </a:rPr>
              <a:t>他把女儿下嫁给了当时隶属于玛代的波斯部落的</a:t>
            </a:r>
            <a:r>
              <a:rPr lang="zh-CN" altLang="en-US" sz="3600" b="1" dirty="0">
                <a:solidFill>
                  <a:srgbClr val="FFFF00"/>
                </a:solidFill>
                <a:latin typeface="+mn-ea"/>
                <a:hlinkClick r:id="rId8" tooltip="阿契美尼德家族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阿契美尼德家族</a:t>
            </a:r>
            <a:r>
              <a:rPr lang="zh-CN" altLang="en-US" sz="3600" b="1" dirty="0">
                <a:latin typeface="+mn-ea"/>
              </a:rPr>
              <a:t>的</a:t>
            </a:r>
            <a:r>
              <a:rPr lang="zh-CN" altLang="en-US" sz="3600" b="1" dirty="0">
                <a:solidFill>
                  <a:srgbClr val="FFFF00"/>
                </a:solidFill>
                <a:latin typeface="+mn-ea"/>
                <a:hlinkClick r:id="rId9" tooltip="冈比西斯一世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冈比西斯一世</a:t>
            </a:r>
            <a:r>
              <a:rPr lang="zh-CN" altLang="en-US" sz="3600" b="1" dirty="0">
                <a:latin typeface="+mn-ea"/>
              </a:rPr>
              <a:t>，后来生下王子</a:t>
            </a:r>
            <a:r>
              <a:rPr lang="zh-CN" altLang="en-US" sz="3600" b="1" dirty="0">
                <a:solidFill>
                  <a:srgbClr val="FF0000"/>
                </a:solidFill>
                <a:latin typeface="+mn-ea"/>
              </a:rPr>
              <a:t>塞鲁士</a:t>
            </a:r>
            <a:r>
              <a:rPr lang="en-US" altLang="zh-CN" sz="3600" b="1" dirty="0">
                <a:solidFill>
                  <a:srgbClr val="FF0000"/>
                </a:solidFill>
                <a:latin typeface="+mn-ea"/>
              </a:rPr>
              <a:t>(</a:t>
            </a:r>
            <a:r>
              <a:rPr lang="en-US" sz="3600" dirty="0">
                <a:solidFill>
                  <a:srgbClr val="FF0000"/>
                </a:solidFill>
              </a:rPr>
              <a:t>Cyrus </a:t>
            </a:r>
            <a:r>
              <a:rPr lang="en-US" altLang="zh-CN" sz="3600" dirty="0">
                <a:solidFill>
                  <a:srgbClr val="FF0000"/>
                </a:solidFill>
              </a:rPr>
              <a:t>)</a:t>
            </a:r>
            <a:r>
              <a:rPr lang="zh-CN" altLang="en-US" sz="3600" b="1" dirty="0">
                <a:latin typeface="+mn-ea"/>
              </a:rPr>
              <a:t>；在</a:t>
            </a:r>
            <a:r>
              <a:rPr lang="en-US" sz="3600" b="1" dirty="0">
                <a:latin typeface="+mn-ea"/>
              </a:rPr>
              <a:t>560BC</a:t>
            </a:r>
            <a:r>
              <a:rPr lang="zh-CN" altLang="en-US" sz="3600" b="1" dirty="0">
                <a:latin typeface="+mn-ea"/>
              </a:rPr>
              <a:t>的玛代王国的统治下有</a:t>
            </a:r>
            <a:r>
              <a:rPr lang="en-US" sz="3600" b="1" dirty="0">
                <a:latin typeface="+mn-ea"/>
              </a:rPr>
              <a:t>520</a:t>
            </a:r>
            <a:r>
              <a:rPr lang="zh-CN" altLang="en-US" sz="3600" b="1" dirty="0">
                <a:latin typeface="+mn-ea"/>
              </a:rPr>
              <a:t>万人口。</a:t>
            </a:r>
            <a:r>
              <a:rPr lang="en-US" sz="3600" b="1" dirty="0">
                <a:latin typeface="+mn-ea"/>
              </a:rPr>
              <a:t>553BC—550BC</a:t>
            </a:r>
            <a:r>
              <a:rPr lang="zh-CN" altLang="en-US" sz="3600" b="1" dirty="0">
                <a:latin typeface="+mn-ea"/>
              </a:rPr>
              <a:t>，</a:t>
            </a:r>
            <a:r>
              <a:rPr lang="zh-CN" altLang="en-US" sz="3600" b="1" dirty="0">
                <a:solidFill>
                  <a:srgbClr val="FF0000"/>
                </a:solidFill>
                <a:latin typeface="+mn-ea"/>
              </a:rPr>
              <a:t>塞鲁士</a:t>
            </a:r>
            <a:r>
              <a:rPr lang="zh-CN" altLang="en-US" sz="3600" b="1" dirty="0">
                <a:latin typeface="+mn-ea"/>
              </a:rPr>
              <a:t>起兵反叛玛代，最后打败自己的外公</a:t>
            </a:r>
            <a:r>
              <a:rPr lang="zh-CN" altLang="en-US" sz="36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+mn-ea"/>
              </a:rPr>
              <a:t>阿斯提阿格斯</a:t>
            </a:r>
            <a:r>
              <a:rPr lang="zh-CN" altLang="en-US" sz="3600" b="1" dirty="0">
                <a:latin typeface="+mn-ea"/>
              </a:rPr>
              <a:t>，建立了玛代波斯国，玛代王国结束。</a:t>
            </a:r>
            <a:endParaRPr lang="en-US" sz="3600" b="1" dirty="0">
              <a:latin typeface="+mn-ea"/>
            </a:endParaRPr>
          </a:p>
          <a:p>
            <a:pPr eaLnBrk="1" hangingPunct="1">
              <a:defRPr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37039871"/>
      </p:ext>
    </p:extLst>
  </p:cSld>
  <p:clrMapOvr>
    <a:masterClrMapping/>
  </p:clrMapOvr>
  <p:transition spd="slow">
    <p:cover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itle 1">
            <a:extLst>
              <a:ext uri="{FF2B5EF4-FFF2-40B4-BE49-F238E27FC236}">
                <a16:creationId xmlns:a16="http://schemas.microsoft.com/office/drawing/2014/main" id="{011177B8-358D-4B57-ACD4-CEF04BBF0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8663" y="0"/>
            <a:ext cx="8229600" cy="914400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zh-CN" altLang="en-US" sz="6600" b="1" dirty="0">
                <a:solidFill>
                  <a:srgbClr val="FF0000"/>
                </a:solidFill>
                <a:latin typeface="+mn-ea"/>
                <a:ea typeface="+mn-ea"/>
              </a:rPr>
              <a:t>波斯历史</a:t>
            </a:r>
            <a:endParaRPr lang="en-US" altLang="en-US" sz="66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11268" name="Content Placeholder 2">
            <a:extLst>
              <a:ext uri="{FF2B5EF4-FFF2-40B4-BE49-F238E27FC236}">
                <a16:creationId xmlns:a16="http://schemas.microsoft.com/office/drawing/2014/main" id="{FC7344AD-8128-413C-97D1-009EDFDFD7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059" y="914400"/>
            <a:ext cx="11508058" cy="5943599"/>
          </a:xfrm>
        </p:spPr>
        <p:txBody>
          <a:bodyPr>
            <a:normAutofit lnSpcReduction="10000"/>
          </a:bodyPr>
          <a:lstStyle/>
          <a:p>
            <a:pPr marL="0" indent="0">
              <a:buNone/>
              <a:defRPr/>
            </a:pPr>
            <a:r>
              <a:rPr lang="zh-CN" altLang="en-US" sz="4000" b="1" dirty="0">
                <a:latin typeface="+mn-ea"/>
              </a:rPr>
              <a:t>岡比西斯一世</a:t>
            </a:r>
            <a:r>
              <a:rPr lang="en-US" altLang="zh-CN" sz="4000" b="1" dirty="0">
                <a:latin typeface="+mn-ea"/>
              </a:rPr>
              <a:t>	</a:t>
            </a:r>
            <a:r>
              <a:rPr lang="zh-CN" altLang="en-US" sz="4000" b="1" dirty="0">
                <a:latin typeface="+mn-ea"/>
              </a:rPr>
              <a:t>（</a:t>
            </a:r>
            <a:r>
              <a:rPr lang="en-US" sz="4000" b="1" dirty="0">
                <a:latin typeface="+mn-ea"/>
              </a:rPr>
              <a:t>Cambyses I</a:t>
            </a:r>
            <a:r>
              <a:rPr lang="zh-CN" altLang="en-US" sz="4000" b="1" dirty="0">
                <a:latin typeface="+mn-ea"/>
              </a:rPr>
              <a:t>，</a:t>
            </a:r>
            <a:r>
              <a:rPr lang="en-US" sz="4000" b="1" dirty="0">
                <a:latin typeface="+mn-ea"/>
              </a:rPr>
              <a:t>600 - 559BC</a:t>
            </a:r>
            <a:r>
              <a:rPr lang="zh-CN" altLang="en-US" sz="4000" b="1" dirty="0">
                <a:latin typeface="+mn-ea"/>
              </a:rPr>
              <a:t>）</a:t>
            </a:r>
            <a:br>
              <a:rPr lang="en-US" sz="4000" b="1" dirty="0">
                <a:latin typeface="+mn-ea"/>
              </a:rPr>
            </a:br>
            <a:r>
              <a:rPr lang="zh-CN" altLang="en-US" sz="4000" b="1" dirty="0">
                <a:solidFill>
                  <a:srgbClr val="FFFF00"/>
                </a:solidFill>
                <a:latin typeface="+mn-ea"/>
              </a:rPr>
              <a:t>塞魯士</a:t>
            </a:r>
            <a:r>
              <a:rPr lang="en-US" altLang="zh-CN" sz="4000" b="1" dirty="0">
                <a:solidFill>
                  <a:srgbClr val="FFFF00"/>
                </a:solidFill>
                <a:latin typeface="+mn-ea"/>
              </a:rPr>
              <a:t>,</a:t>
            </a:r>
            <a:r>
              <a:rPr lang="zh-CN" altLang="en-US" sz="4000" b="1" dirty="0">
                <a:solidFill>
                  <a:srgbClr val="FFFF00"/>
                </a:solidFill>
                <a:latin typeface="+mn-ea"/>
              </a:rPr>
              <a:t>或古列</a:t>
            </a:r>
            <a:r>
              <a:rPr lang="en-US" altLang="zh-CN" sz="4000" b="1" dirty="0">
                <a:solidFill>
                  <a:srgbClr val="FFFF00"/>
                </a:solidFill>
                <a:latin typeface="+mn-ea"/>
              </a:rPr>
              <a:t>	</a:t>
            </a:r>
            <a:r>
              <a:rPr lang="zh-CN" altLang="en-US" sz="4000" b="1" dirty="0">
                <a:solidFill>
                  <a:srgbClr val="FFFF00"/>
                </a:solidFill>
                <a:latin typeface="+mn-ea"/>
              </a:rPr>
              <a:t> </a:t>
            </a:r>
            <a:r>
              <a:rPr lang="en-US" altLang="zh-CN" sz="4000" b="1" dirty="0">
                <a:solidFill>
                  <a:srgbClr val="FFFF00"/>
                </a:solidFill>
                <a:latin typeface="+mn-ea"/>
              </a:rPr>
              <a:t>(</a:t>
            </a:r>
            <a:r>
              <a:rPr lang="en-US" sz="4000" b="1" dirty="0">
                <a:solidFill>
                  <a:srgbClr val="FFFF00"/>
                </a:solidFill>
                <a:latin typeface="+mn-ea"/>
              </a:rPr>
              <a:t>Cyrus </a:t>
            </a:r>
            <a:r>
              <a:rPr lang="zh-CN" altLang="en-US" sz="4000" b="1" dirty="0">
                <a:solidFill>
                  <a:srgbClr val="FFFF00"/>
                </a:solidFill>
                <a:latin typeface="+mn-ea"/>
              </a:rPr>
              <a:t>，</a:t>
            </a:r>
            <a:r>
              <a:rPr lang="en-US" sz="4000" b="1" dirty="0">
                <a:solidFill>
                  <a:srgbClr val="FFFF00"/>
                </a:solidFill>
                <a:latin typeface="+mn-ea"/>
              </a:rPr>
              <a:t>559 - 529BC</a:t>
            </a:r>
            <a:r>
              <a:rPr lang="zh-CN" altLang="en-US" sz="4000" b="1" dirty="0">
                <a:solidFill>
                  <a:srgbClr val="FFFF00"/>
                </a:solidFill>
                <a:latin typeface="+mn-ea"/>
              </a:rPr>
              <a:t>）</a:t>
            </a:r>
            <a:endParaRPr lang="en-US" altLang="zh-CN" sz="4000" b="1" dirty="0">
              <a:solidFill>
                <a:srgbClr val="FFFF00"/>
              </a:solidFill>
              <a:latin typeface="+mn-ea"/>
            </a:endParaRPr>
          </a:p>
          <a:p>
            <a:pPr marL="0" indent="0">
              <a:buNone/>
              <a:defRPr/>
            </a:pPr>
            <a:r>
              <a:rPr lang="en-US" sz="4000" b="1" dirty="0">
                <a:solidFill>
                  <a:srgbClr val="FF0000"/>
                </a:solidFill>
                <a:latin typeface="+mn-ea"/>
              </a:rPr>
              <a:t>			       	</a:t>
            </a:r>
            <a:r>
              <a:rPr lang="en-US" altLang="zh-CN" sz="4000" b="1" dirty="0">
                <a:solidFill>
                  <a:srgbClr val="FF0000"/>
                </a:solidFill>
                <a:latin typeface="+mn-ea"/>
              </a:rPr>
              <a:t>(</a:t>
            </a:r>
            <a:r>
              <a:rPr lang="en-US" sz="4000" b="1" dirty="0">
                <a:solidFill>
                  <a:srgbClr val="FF0000"/>
                </a:solidFill>
                <a:latin typeface="+mn-ea"/>
              </a:rPr>
              <a:t>539BC</a:t>
            </a:r>
            <a:r>
              <a:rPr lang="zh-CN" altLang="en-US" sz="4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巴比伦国灭亡</a:t>
            </a:r>
            <a:r>
              <a:rPr lang="en-US" altLang="zh-CN" sz="4000" b="1" dirty="0">
                <a:solidFill>
                  <a:srgbClr val="FF0000"/>
                </a:solidFill>
                <a:latin typeface="+mn-ea"/>
              </a:rPr>
              <a:t>)</a:t>
            </a:r>
            <a:br>
              <a:rPr lang="en-US" sz="4000" b="1" dirty="0">
                <a:latin typeface="+mn-ea"/>
              </a:rPr>
            </a:br>
            <a:r>
              <a:rPr lang="zh-CN" altLang="en-US" sz="4000" b="1" dirty="0">
                <a:latin typeface="+mn-ea"/>
              </a:rPr>
              <a:t>岡比西斯二世   （</a:t>
            </a:r>
            <a:r>
              <a:rPr lang="en-US" sz="4000" b="1" dirty="0">
                <a:latin typeface="+mn-ea"/>
              </a:rPr>
              <a:t>Cambyses II</a:t>
            </a:r>
            <a:r>
              <a:rPr lang="en-US" altLang="zh-CN" sz="4000" b="1" dirty="0">
                <a:latin typeface="+mn-ea"/>
              </a:rPr>
              <a:t>,</a:t>
            </a:r>
            <a:r>
              <a:rPr lang="zh-CN" altLang="en-US" sz="4000" b="1" dirty="0">
                <a:latin typeface="+mn-ea"/>
              </a:rPr>
              <a:t> </a:t>
            </a:r>
            <a:r>
              <a:rPr lang="en-US" sz="4000" b="1" dirty="0">
                <a:latin typeface="+mn-ea"/>
              </a:rPr>
              <a:t>529 -</a:t>
            </a:r>
            <a:r>
              <a:rPr lang="zh-CN" altLang="en-US" sz="4000" b="1" dirty="0">
                <a:latin typeface="+mn-ea"/>
              </a:rPr>
              <a:t> </a:t>
            </a:r>
            <a:r>
              <a:rPr lang="en-US" sz="4000" b="1" dirty="0">
                <a:latin typeface="+mn-ea"/>
              </a:rPr>
              <a:t>522BC</a:t>
            </a:r>
            <a:r>
              <a:rPr lang="zh-CN" altLang="en-US" sz="4000" b="1" dirty="0">
                <a:latin typeface="+mn-ea"/>
              </a:rPr>
              <a:t>）</a:t>
            </a:r>
            <a:endParaRPr lang="en-US" sz="4000" b="1" dirty="0">
              <a:latin typeface="+mn-ea"/>
            </a:endParaRPr>
          </a:p>
          <a:p>
            <a:pPr marL="0" indent="0">
              <a:buNone/>
              <a:defRPr/>
            </a:pPr>
            <a:r>
              <a:rPr lang="zh-CN" altLang="en-US" sz="4000" b="1" dirty="0">
                <a:solidFill>
                  <a:srgbClr val="FFFF00"/>
                </a:solidFill>
                <a:latin typeface="+mn-ea"/>
              </a:rPr>
              <a:t>大利乌一世</a:t>
            </a:r>
            <a:r>
              <a:rPr lang="en-US" altLang="zh-CN" sz="4000" b="1" dirty="0">
                <a:solidFill>
                  <a:srgbClr val="FFFF00"/>
                </a:solidFill>
                <a:latin typeface="+mn-ea"/>
              </a:rPr>
              <a:t>		</a:t>
            </a:r>
            <a:r>
              <a:rPr lang="zh-CN" altLang="en-US" sz="4000" b="1" dirty="0">
                <a:solidFill>
                  <a:srgbClr val="FFFF00"/>
                </a:solidFill>
                <a:latin typeface="+mn-ea"/>
              </a:rPr>
              <a:t>  </a:t>
            </a:r>
            <a:r>
              <a:rPr lang="en-US" sz="4000" b="1" dirty="0">
                <a:solidFill>
                  <a:srgbClr val="FFFF00"/>
                </a:solidFill>
                <a:latin typeface="+mn-ea"/>
              </a:rPr>
              <a:t>(Darius I </a:t>
            </a:r>
            <a:r>
              <a:rPr lang="en-US" altLang="zh-CN" sz="4000" b="1" dirty="0">
                <a:solidFill>
                  <a:srgbClr val="FFFF00"/>
                </a:solidFill>
                <a:latin typeface="+mn-ea"/>
              </a:rPr>
              <a:t>,</a:t>
            </a:r>
            <a:r>
              <a:rPr lang="zh-CN" altLang="en-US" sz="4000" b="1" dirty="0">
                <a:solidFill>
                  <a:srgbClr val="FFFF00"/>
                </a:solidFill>
                <a:latin typeface="+mn-ea"/>
              </a:rPr>
              <a:t> </a:t>
            </a:r>
            <a:r>
              <a:rPr lang="en-US" sz="4000" b="1" dirty="0">
                <a:solidFill>
                  <a:srgbClr val="FFFF00"/>
                </a:solidFill>
                <a:latin typeface="+mn-ea"/>
              </a:rPr>
              <a:t>522</a:t>
            </a:r>
            <a:r>
              <a:rPr lang="zh-CN" altLang="en-US" sz="4000" b="1" dirty="0">
                <a:solidFill>
                  <a:srgbClr val="FFFF00"/>
                </a:solidFill>
                <a:latin typeface="+mn-ea"/>
              </a:rPr>
              <a:t> </a:t>
            </a:r>
            <a:r>
              <a:rPr lang="en-US" sz="4000" b="1" dirty="0">
                <a:solidFill>
                  <a:srgbClr val="FFFF00"/>
                </a:solidFill>
                <a:latin typeface="+mn-ea"/>
              </a:rPr>
              <a:t>- 486BC</a:t>
            </a:r>
            <a:r>
              <a:rPr lang="zh-CN" altLang="en-US" sz="4000" b="1" dirty="0">
                <a:solidFill>
                  <a:srgbClr val="FFFF00"/>
                </a:solidFill>
                <a:latin typeface="+mn-ea"/>
              </a:rPr>
              <a:t>）</a:t>
            </a:r>
            <a:br>
              <a:rPr lang="en-US" sz="4000" b="1" dirty="0">
                <a:latin typeface="+mn-ea"/>
              </a:rPr>
            </a:br>
            <a:r>
              <a:rPr lang="zh-CN" altLang="en-US" sz="4000" b="1" dirty="0">
                <a:solidFill>
                  <a:srgbClr val="FFFF00"/>
                </a:solidFill>
                <a:latin typeface="+mn-ea"/>
              </a:rPr>
              <a:t>亞哈隨魯        </a:t>
            </a:r>
            <a:r>
              <a:rPr lang="en-US" sz="4000" b="1" dirty="0">
                <a:solidFill>
                  <a:srgbClr val="FFFF00"/>
                </a:solidFill>
                <a:latin typeface="+mn-ea"/>
              </a:rPr>
              <a:t>(Xerxes I </a:t>
            </a:r>
            <a:r>
              <a:rPr lang="en-US" altLang="zh-CN" sz="4000" b="1" dirty="0">
                <a:solidFill>
                  <a:srgbClr val="FFFF00"/>
                </a:solidFill>
                <a:latin typeface="+mn-ea"/>
              </a:rPr>
              <a:t>,</a:t>
            </a:r>
            <a:r>
              <a:rPr lang="zh-CN" altLang="en-US" sz="4000" b="1" dirty="0">
                <a:solidFill>
                  <a:srgbClr val="FFFF00"/>
                </a:solidFill>
                <a:latin typeface="+mn-ea"/>
              </a:rPr>
              <a:t> </a:t>
            </a:r>
            <a:r>
              <a:rPr lang="en-US" sz="4000" b="1" dirty="0">
                <a:solidFill>
                  <a:srgbClr val="FFFF00"/>
                </a:solidFill>
                <a:latin typeface="+mn-ea"/>
              </a:rPr>
              <a:t>486 -</a:t>
            </a:r>
            <a:r>
              <a:rPr lang="zh-CN" altLang="en-US" sz="4000" b="1" dirty="0">
                <a:solidFill>
                  <a:srgbClr val="FFFF00"/>
                </a:solidFill>
                <a:latin typeface="+mn-ea"/>
              </a:rPr>
              <a:t> </a:t>
            </a:r>
            <a:r>
              <a:rPr lang="en-US" sz="4000" b="1" dirty="0">
                <a:solidFill>
                  <a:srgbClr val="FFFF00"/>
                </a:solidFill>
                <a:latin typeface="+mn-ea"/>
              </a:rPr>
              <a:t>465BC</a:t>
            </a:r>
            <a:r>
              <a:rPr lang="zh-CN" altLang="en-US" sz="4000" b="1" dirty="0">
                <a:solidFill>
                  <a:srgbClr val="FFFF00"/>
                </a:solidFill>
                <a:latin typeface="+mn-ea"/>
              </a:rPr>
              <a:t>）</a:t>
            </a:r>
            <a:br>
              <a:rPr lang="en-US" sz="4000" b="1" dirty="0">
                <a:latin typeface="+mn-ea"/>
              </a:rPr>
            </a:br>
            <a:r>
              <a:rPr lang="zh-CN" altLang="en-US" sz="4000" b="1" dirty="0">
                <a:solidFill>
                  <a:srgbClr val="FFFF00"/>
                </a:solidFill>
                <a:latin typeface="+mn-ea"/>
              </a:rPr>
              <a:t>亞達薛西一世</a:t>
            </a:r>
            <a:r>
              <a:rPr lang="en-US" altLang="zh-CN" sz="4000" b="1" dirty="0">
                <a:solidFill>
                  <a:srgbClr val="FFFF00"/>
                </a:solidFill>
                <a:latin typeface="+mn-ea"/>
              </a:rPr>
              <a:t>	</a:t>
            </a:r>
            <a:r>
              <a:rPr lang="zh-CN" altLang="en-US" sz="4000" b="1" dirty="0">
                <a:solidFill>
                  <a:srgbClr val="FFFF00"/>
                </a:solidFill>
                <a:latin typeface="+mn-ea"/>
              </a:rPr>
              <a:t>  </a:t>
            </a:r>
            <a:r>
              <a:rPr lang="en-US" sz="4000" b="1" dirty="0">
                <a:solidFill>
                  <a:srgbClr val="FFFF00"/>
                </a:solidFill>
                <a:latin typeface="+mn-ea"/>
              </a:rPr>
              <a:t>(Artaxerxes I</a:t>
            </a:r>
            <a:r>
              <a:rPr lang="zh-CN" altLang="en-US" sz="4000" b="1" dirty="0">
                <a:solidFill>
                  <a:srgbClr val="FFFF00"/>
                </a:solidFill>
                <a:latin typeface="+mn-ea"/>
              </a:rPr>
              <a:t>，</a:t>
            </a:r>
            <a:r>
              <a:rPr lang="en-US" sz="4000" b="1" dirty="0">
                <a:solidFill>
                  <a:srgbClr val="FFFF00"/>
                </a:solidFill>
                <a:latin typeface="+mn-ea"/>
              </a:rPr>
              <a:t>465</a:t>
            </a:r>
            <a:r>
              <a:rPr lang="zh-CN" altLang="en-US" sz="4000" b="1" dirty="0">
                <a:solidFill>
                  <a:srgbClr val="FFFF00"/>
                </a:solidFill>
                <a:latin typeface="+mn-ea"/>
              </a:rPr>
              <a:t> </a:t>
            </a:r>
            <a:r>
              <a:rPr lang="en-US" sz="4000" b="1" dirty="0">
                <a:solidFill>
                  <a:srgbClr val="FFFF00"/>
                </a:solidFill>
                <a:latin typeface="+mn-ea"/>
              </a:rPr>
              <a:t>- 425BC</a:t>
            </a:r>
            <a:r>
              <a:rPr lang="zh-CN" altLang="en-US" sz="4000" b="1" dirty="0">
                <a:solidFill>
                  <a:srgbClr val="FFFF00"/>
                </a:solidFill>
                <a:latin typeface="+mn-ea"/>
              </a:rPr>
              <a:t>）</a:t>
            </a:r>
            <a:br>
              <a:rPr lang="en-US" sz="4000" b="1" dirty="0">
                <a:latin typeface="+mn-ea"/>
              </a:rPr>
            </a:br>
            <a:r>
              <a:rPr lang="zh-CN" altLang="en-US" sz="4000" b="1" dirty="0">
                <a:latin typeface="+mn-ea"/>
              </a:rPr>
              <a:t>大利乌二世</a:t>
            </a:r>
            <a:r>
              <a:rPr lang="en-US" altLang="zh-CN" sz="4000" b="1" dirty="0">
                <a:latin typeface="+mn-ea"/>
              </a:rPr>
              <a:t>	</a:t>
            </a:r>
            <a:r>
              <a:rPr lang="zh-CN" altLang="en-US" sz="4000" b="1" dirty="0">
                <a:latin typeface="+mn-ea"/>
              </a:rPr>
              <a:t>     </a:t>
            </a:r>
            <a:r>
              <a:rPr lang="en-US" sz="4000" b="1" dirty="0">
                <a:latin typeface="+mn-ea"/>
              </a:rPr>
              <a:t>(Darius II,</a:t>
            </a:r>
            <a:r>
              <a:rPr lang="zh-CN" altLang="en-US" sz="4000" b="1" dirty="0">
                <a:latin typeface="+mn-ea"/>
              </a:rPr>
              <a:t> </a:t>
            </a:r>
            <a:r>
              <a:rPr lang="en-US" sz="4000" b="1" dirty="0">
                <a:latin typeface="+mn-ea"/>
              </a:rPr>
              <a:t>423 - 404</a:t>
            </a:r>
            <a:r>
              <a:rPr lang="zh-CN" altLang="en-US" sz="4000" b="1" dirty="0">
                <a:latin typeface="+mn-ea"/>
              </a:rPr>
              <a:t> </a:t>
            </a:r>
            <a:r>
              <a:rPr lang="en-US" sz="4000" b="1" dirty="0">
                <a:latin typeface="+mn-ea"/>
              </a:rPr>
              <a:t>BC )</a:t>
            </a:r>
            <a:br>
              <a:rPr lang="en-US" sz="4000" b="1" dirty="0">
                <a:latin typeface="+mn-ea"/>
              </a:rPr>
            </a:br>
            <a:r>
              <a:rPr lang="zh-CN" altLang="en-US" sz="4000" b="1" dirty="0">
                <a:latin typeface="+mn-ea"/>
              </a:rPr>
              <a:t>亞達薛西二世</a:t>
            </a:r>
            <a:r>
              <a:rPr lang="en-US" altLang="zh-CN" sz="4000" b="1" dirty="0">
                <a:latin typeface="+mn-ea"/>
              </a:rPr>
              <a:t>	 </a:t>
            </a:r>
            <a:r>
              <a:rPr lang="en-US" sz="4000" b="1" dirty="0">
                <a:latin typeface="+mn-ea"/>
              </a:rPr>
              <a:t>(Artaxerxes II</a:t>
            </a:r>
            <a:r>
              <a:rPr lang="zh-CN" altLang="en-US" sz="4000" b="1" dirty="0">
                <a:latin typeface="+mn-ea"/>
              </a:rPr>
              <a:t>，</a:t>
            </a:r>
            <a:r>
              <a:rPr lang="en-US" sz="4000" b="1" dirty="0">
                <a:latin typeface="+mn-ea"/>
              </a:rPr>
              <a:t>404 -</a:t>
            </a:r>
            <a:r>
              <a:rPr lang="zh-CN" altLang="en-US" sz="4000" b="1" dirty="0">
                <a:latin typeface="+mn-ea"/>
              </a:rPr>
              <a:t> </a:t>
            </a:r>
            <a:r>
              <a:rPr lang="en-US" sz="4000" b="1" dirty="0">
                <a:latin typeface="+mn-ea"/>
              </a:rPr>
              <a:t>359BC)</a:t>
            </a:r>
            <a:br>
              <a:rPr lang="en-US" sz="4000" b="1" dirty="0">
                <a:latin typeface="+mn-ea"/>
              </a:rPr>
            </a:br>
            <a:r>
              <a:rPr lang="zh-CN" altLang="en-US" sz="4000" b="1" dirty="0">
                <a:latin typeface="+mn-ea"/>
              </a:rPr>
              <a:t>亞達薛西三世</a:t>
            </a:r>
            <a:r>
              <a:rPr lang="en-US" altLang="zh-CN" sz="4000" b="1" dirty="0">
                <a:latin typeface="+mn-ea"/>
              </a:rPr>
              <a:t>	 </a:t>
            </a:r>
            <a:r>
              <a:rPr lang="en-US" sz="4000" b="1" dirty="0">
                <a:latin typeface="+mn-ea"/>
              </a:rPr>
              <a:t>(Artaxerxes III</a:t>
            </a:r>
            <a:r>
              <a:rPr lang="zh-CN" altLang="en-US" sz="4000" b="1" dirty="0">
                <a:latin typeface="+mn-ea"/>
              </a:rPr>
              <a:t>，</a:t>
            </a:r>
            <a:r>
              <a:rPr lang="en-US" sz="4000" b="1" dirty="0">
                <a:latin typeface="+mn-ea"/>
              </a:rPr>
              <a:t>358 -</a:t>
            </a:r>
            <a:r>
              <a:rPr lang="zh-CN" altLang="en-US" sz="4000" b="1" dirty="0">
                <a:latin typeface="+mn-ea"/>
              </a:rPr>
              <a:t> </a:t>
            </a:r>
            <a:r>
              <a:rPr lang="en-US" sz="4000" b="1" dirty="0">
                <a:latin typeface="+mn-ea"/>
              </a:rPr>
              <a:t>338BC)</a:t>
            </a:r>
            <a:br>
              <a:rPr lang="en-US" sz="4000" b="1" dirty="0">
                <a:latin typeface="+mn-ea"/>
              </a:rPr>
            </a:br>
            <a:r>
              <a:rPr lang="zh-CN" altLang="en-US" sz="4000" b="1" dirty="0">
                <a:latin typeface="+mn-ea"/>
              </a:rPr>
              <a:t>大利乌三世</a:t>
            </a:r>
            <a:r>
              <a:rPr lang="en-US" altLang="zh-CN" sz="4000" b="1" dirty="0">
                <a:latin typeface="+mn-ea"/>
              </a:rPr>
              <a:t>		 </a:t>
            </a:r>
            <a:r>
              <a:rPr lang="en-US" sz="4000" b="1" dirty="0">
                <a:latin typeface="+mn-ea"/>
              </a:rPr>
              <a:t>(Darius III</a:t>
            </a:r>
            <a:r>
              <a:rPr lang="zh-CN" altLang="en-US" sz="4000" b="1" dirty="0">
                <a:latin typeface="+mn-ea"/>
              </a:rPr>
              <a:t>，</a:t>
            </a:r>
            <a:r>
              <a:rPr lang="en-US" sz="4000" b="1" dirty="0">
                <a:latin typeface="+mn-ea"/>
              </a:rPr>
              <a:t>336 - 330BC)</a:t>
            </a:r>
          </a:p>
          <a:p>
            <a:pPr eaLnBrk="1" hangingPunct="1">
              <a:defRPr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51308522"/>
      </p:ext>
    </p:extLst>
  </p:cSld>
  <p:clrMapOvr>
    <a:masterClrMapping/>
  </p:clrMapOvr>
  <p:transition spd="slow">
    <p:cover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RamGoat">
            <a:extLst>
              <a:ext uri="{FF2B5EF4-FFF2-40B4-BE49-F238E27FC236}">
                <a16:creationId xmlns:a16="http://schemas.microsoft.com/office/drawing/2014/main" id="{8E2861F0-1BF4-42FB-86D7-ECE4BF3085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66" y="3429000"/>
            <a:ext cx="4572000" cy="3429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59" name="Picture 3" descr="Ram">
            <a:extLst>
              <a:ext uri="{FF2B5EF4-FFF2-40B4-BE49-F238E27FC236}">
                <a16:creationId xmlns:a16="http://schemas.microsoft.com/office/drawing/2014/main" id="{6B2D4883-1A9F-4ACF-805C-ED781530F7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661" y="0"/>
            <a:ext cx="4572000" cy="3429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4" descr="Goat">
            <a:extLst>
              <a:ext uri="{FF2B5EF4-FFF2-40B4-BE49-F238E27FC236}">
                <a16:creationId xmlns:a16="http://schemas.microsoft.com/office/drawing/2014/main" id="{8E764D7E-D6C6-4C6C-979F-C4B010D8BB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0829" y="8144"/>
            <a:ext cx="4572000" cy="3429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61" name="Text Box 5">
            <a:extLst>
              <a:ext uri="{FF2B5EF4-FFF2-40B4-BE49-F238E27FC236}">
                <a16:creationId xmlns:a16="http://schemas.microsoft.com/office/drawing/2014/main" id="{0E99C027-60ED-4124-BF52-0928EBAE2D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3924" y="0"/>
            <a:ext cx="2037737" cy="646331"/>
          </a:xfrm>
          <a:prstGeom prst="rect">
            <a:avLst/>
          </a:prstGeom>
          <a:solidFill>
            <a:srgbClr val="000000">
              <a:alpha val="7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玛代</a:t>
            </a:r>
            <a:r>
              <a:rPr lang="zh-TW" altLang="en-US" sz="3600" b="1" dirty="0">
                <a:solidFill>
                  <a:srgbClr val="FF0000"/>
                </a:solidFill>
                <a:ea typeface="SimHei" panose="02010609060101010101" pitchFamily="49" charset="-122"/>
              </a:rPr>
              <a:t>波斯</a:t>
            </a:r>
          </a:p>
        </p:txBody>
      </p:sp>
      <p:sp>
        <p:nvSpPr>
          <p:cNvPr id="19462" name="Text Box 6">
            <a:extLst>
              <a:ext uri="{FF2B5EF4-FFF2-40B4-BE49-F238E27FC236}">
                <a16:creationId xmlns:a16="http://schemas.microsoft.com/office/drawing/2014/main" id="{326E1585-A4CB-43C1-A965-7CFB0A6126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51627" y="8144"/>
            <a:ext cx="1111202" cy="646331"/>
          </a:xfrm>
          <a:prstGeom prst="rect">
            <a:avLst/>
          </a:prstGeom>
          <a:solidFill>
            <a:srgbClr val="000000">
              <a:alpha val="7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3600" b="1" dirty="0">
                <a:solidFill>
                  <a:srgbClr val="FF0000"/>
                </a:solidFill>
                <a:ea typeface="SimHei" panose="02010609060101010101" pitchFamily="49" charset="-122"/>
              </a:rPr>
              <a:t>希腊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462829" y="8144"/>
            <a:ext cx="272917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8:3 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双角的公绵羊站在河边、两角都高、这角高过那角、更高的是后长的。 </a:t>
            </a:r>
            <a:endParaRPr 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91661" y="3602736"/>
            <a:ext cx="743328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8:5 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公山羊从西而来、遍行全地、脚不沾尘．这山羊两眼当中、有一非常的角。</a:t>
            </a:r>
            <a:endParaRPr lang="en-US" altLang="zh-CN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8:7 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公山羊就近公绵羊、向他发烈怒、抵触他．折断他的两角、绵羊在他面前站立不住、他将绵羊触倒在地、用脚践踏、没有能救绵羊脱离他手的。  </a:t>
            </a:r>
            <a:endParaRPr 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CF4B2-FBEF-48A6-B130-E58EFBEF3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952" y="162726"/>
            <a:ext cx="11784376" cy="1325563"/>
          </a:xfrm>
        </p:spPr>
        <p:txBody>
          <a:bodyPr>
            <a:normAutofit/>
          </a:bodyPr>
          <a:lstStyle/>
          <a:p>
            <a:r>
              <a:rPr lang="zh-CN" altLang="en-US" sz="6600" b="1" dirty="0">
                <a:solidFill>
                  <a:srgbClr val="FF0000"/>
                </a:solidFill>
              </a:rPr>
              <a:t>亚历山大大帝  </a:t>
            </a:r>
            <a:r>
              <a:rPr lang="en-US" altLang="zh-CN" sz="6600" dirty="0">
                <a:solidFill>
                  <a:srgbClr val="FF0000"/>
                </a:solidFill>
              </a:rPr>
              <a:t>356-323BC</a:t>
            </a:r>
            <a:endParaRPr lang="en-US" sz="6600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F5F4EA-31F1-4C44-9B29-5F327640FA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01676"/>
            <a:ext cx="10515600" cy="3940539"/>
          </a:xfrm>
        </p:spPr>
        <p:txBody>
          <a:bodyPr/>
          <a:lstStyle/>
          <a:p>
            <a:r>
              <a:rPr lang="zh-CN" altLang="en-US" sz="40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+mj-ea"/>
                <a:ea typeface="+mj-ea"/>
                <a:hlinkClick r:id="rId2" tooltip="伊庇鲁斯的列奥尼达（页面不存在）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列奥尼达</a:t>
            </a:r>
            <a:r>
              <a:rPr lang="zh-CN" altLang="en-US" sz="4000" b="1" dirty="0">
                <a:solidFill>
                  <a:srgbClr val="FFFF00"/>
                </a:solidFill>
                <a:latin typeface="+mj-ea"/>
                <a:ea typeface="+mj-ea"/>
              </a:rPr>
              <a:t>（</a:t>
            </a:r>
            <a:r>
              <a:rPr lang="en-US" altLang="zh-CN" sz="4000" b="1" dirty="0">
                <a:solidFill>
                  <a:srgbClr val="FFFF00"/>
                </a:solidFill>
                <a:latin typeface="+mj-ea"/>
                <a:ea typeface="+mj-ea"/>
              </a:rPr>
              <a:t>Leonidas</a:t>
            </a:r>
            <a:r>
              <a:rPr lang="zh-CN" altLang="en-US" sz="4000" b="1" dirty="0">
                <a:solidFill>
                  <a:srgbClr val="FFFF00"/>
                </a:solidFill>
                <a:latin typeface="+mj-ea"/>
                <a:ea typeface="+mj-ea"/>
              </a:rPr>
              <a:t>）担任他的启蒙导师</a:t>
            </a:r>
            <a:endParaRPr lang="en-US" altLang="zh-CN" sz="4000" b="1" dirty="0">
              <a:solidFill>
                <a:srgbClr val="FFFF00"/>
              </a:solidFill>
              <a:latin typeface="+mj-ea"/>
              <a:ea typeface="+mj-ea"/>
            </a:endParaRPr>
          </a:p>
          <a:p>
            <a:r>
              <a:rPr lang="en-US" altLang="zh-CN" sz="4000" b="1" dirty="0">
                <a:solidFill>
                  <a:srgbClr val="FFFF00"/>
                </a:solidFill>
                <a:latin typeface="+mj-ea"/>
                <a:ea typeface="+mj-ea"/>
              </a:rPr>
              <a:t>13</a:t>
            </a:r>
            <a:r>
              <a:rPr lang="zh-CN" altLang="en-US" sz="4000" b="1" dirty="0">
                <a:solidFill>
                  <a:srgbClr val="FFFF00"/>
                </a:solidFill>
                <a:latin typeface="+mj-ea"/>
                <a:ea typeface="+mj-ea"/>
              </a:rPr>
              <a:t>岁以后由大哲学家</a:t>
            </a:r>
            <a:r>
              <a:rPr lang="zh-CN" altLang="en-US" sz="4000" b="1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+mj-ea"/>
                <a:ea typeface="+mj-e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亚里斯多德</a:t>
            </a:r>
            <a:r>
              <a:rPr lang="zh-CN" altLang="en-US" sz="4000" b="1" dirty="0">
                <a:solidFill>
                  <a:srgbClr val="FFFF00"/>
                </a:solidFill>
                <a:latin typeface="+mj-ea"/>
                <a:ea typeface="+mj-ea"/>
              </a:rPr>
              <a:t>来教导</a:t>
            </a:r>
            <a:endParaRPr lang="en-US" altLang="zh-CN" sz="4000" b="1" dirty="0">
              <a:solidFill>
                <a:srgbClr val="FFFF00"/>
              </a:solidFill>
              <a:latin typeface="+mj-ea"/>
              <a:ea typeface="+mj-ea"/>
            </a:endParaRPr>
          </a:p>
          <a:p>
            <a:r>
              <a:rPr lang="en-US" altLang="zh-CN" sz="4000" b="1" dirty="0">
                <a:solidFill>
                  <a:srgbClr val="FFFF00"/>
                </a:solidFill>
                <a:latin typeface="+mj-ea"/>
                <a:ea typeface="+mj-ea"/>
              </a:rPr>
              <a:t>336BC</a:t>
            </a:r>
            <a:r>
              <a:rPr lang="zh-CN" altLang="en-US" sz="40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+mj-ea"/>
                <a:ea typeface="+mj-ea"/>
                <a:hlinkClick r:id="rId4" tooltip="腓力二世 (马其顿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腓力二世</a:t>
            </a:r>
            <a:r>
              <a:rPr lang="zh-CN" altLang="en-US" sz="4000" b="1" dirty="0">
                <a:solidFill>
                  <a:srgbClr val="FFFF00"/>
                </a:solidFill>
                <a:latin typeface="+mj-ea"/>
                <a:ea typeface="+mj-ea"/>
              </a:rPr>
              <a:t>被刺身亡</a:t>
            </a:r>
            <a:r>
              <a:rPr lang="en-US" altLang="zh-CN" sz="4000" b="1" dirty="0">
                <a:solidFill>
                  <a:srgbClr val="FFFF00"/>
                </a:solidFill>
                <a:latin typeface="+mj-ea"/>
                <a:ea typeface="+mj-ea"/>
              </a:rPr>
              <a:t>, </a:t>
            </a:r>
            <a:r>
              <a:rPr lang="zh-CN" altLang="en-US" sz="4000" b="1" dirty="0">
                <a:solidFill>
                  <a:srgbClr val="FFFF00"/>
                </a:solidFill>
                <a:latin typeface="+mj-ea"/>
                <a:ea typeface="+mj-ea"/>
              </a:rPr>
              <a:t>亚历山大继位</a:t>
            </a:r>
            <a:endParaRPr lang="en-US" altLang="zh-CN" sz="4000" b="1" dirty="0">
              <a:solidFill>
                <a:srgbClr val="FFFF00"/>
              </a:solidFill>
              <a:latin typeface="+mj-ea"/>
              <a:ea typeface="+mj-ea"/>
            </a:endParaRPr>
          </a:p>
          <a:p>
            <a:r>
              <a:rPr lang="zh-CN" altLang="en-US" sz="4000" b="1" dirty="0">
                <a:solidFill>
                  <a:srgbClr val="FFFF00"/>
                </a:solidFill>
                <a:latin typeface="+mj-ea"/>
                <a:ea typeface="+mj-ea"/>
              </a:rPr>
              <a:t>三十岁时他已经建立当时疆域</a:t>
            </a:r>
            <a:r>
              <a:rPr lang="zh-CN" altLang="en-US" sz="40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+mj-ea"/>
                <a:ea typeface="+mj-ea"/>
                <a:hlinkClick r:id="rId5" tooltip="最大帝国列表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最大的帝国</a:t>
            </a:r>
            <a:endParaRPr lang="en-US" altLang="zh-CN" sz="4000" b="1" dirty="0">
              <a:solidFill>
                <a:schemeClr val="accent1">
                  <a:lumMod val="20000"/>
                  <a:lumOff val="80000"/>
                </a:schemeClr>
              </a:solidFill>
              <a:latin typeface="+mj-ea"/>
              <a:ea typeface="+mj-ea"/>
            </a:endParaRPr>
          </a:p>
          <a:p>
            <a:r>
              <a:rPr lang="en-US" altLang="zh-CN" sz="4000" b="1" dirty="0">
                <a:solidFill>
                  <a:srgbClr val="FFFF00"/>
                </a:solidFill>
                <a:latin typeface="+mj-ea"/>
                <a:ea typeface="+mj-ea"/>
              </a:rPr>
              <a:t>323BC</a:t>
            </a:r>
            <a:r>
              <a:rPr lang="zh-CN" altLang="en-US" sz="4000" b="1" dirty="0">
                <a:solidFill>
                  <a:srgbClr val="FFFF00"/>
                </a:solidFill>
                <a:latin typeface="+mj-ea"/>
                <a:ea typeface="+mj-ea"/>
              </a:rPr>
              <a:t>亚历山大大帝死在</a:t>
            </a:r>
            <a:r>
              <a:rPr lang="zh-CN" altLang="en-US" sz="40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+mj-ea"/>
                <a:ea typeface="+mj-ea"/>
                <a:hlinkClick r:id="rId6" tooltip="巴比伦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巴比伦</a:t>
            </a:r>
            <a:endParaRPr lang="en-US" altLang="zh-CN" sz="4000" b="1" dirty="0">
              <a:solidFill>
                <a:schemeClr val="accent1">
                  <a:lumMod val="20000"/>
                  <a:lumOff val="80000"/>
                </a:schemeClr>
              </a:solidFill>
              <a:latin typeface="+mj-ea"/>
              <a:ea typeface="+mj-ea"/>
            </a:endParaRPr>
          </a:p>
          <a:p>
            <a:endParaRPr lang="en-US" altLang="zh-CN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1128D3B-7791-4DCA-8245-8E7A25A0588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46" t="2351" r="48796" b="78120"/>
          <a:stretch/>
        </p:blipFill>
        <p:spPr>
          <a:xfrm>
            <a:off x="10142863" y="28170"/>
            <a:ext cx="1553378" cy="1556552"/>
          </a:xfrm>
          <a:prstGeom prst="rect">
            <a:avLst/>
          </a:prstGeom>
        </p:spPr>
      </p:pic>
      <p:sp>
        <p:nvSpPr>
          <p:cNvPr id="6" name="Line 4">
            <a:extLst>
              <a:ext uri="{FF2B5EF4-FFF2-40B4-BE49-F238E27FC236}">
                <a16:creationId xmlns:a16="http://schemas.microsoft.com/office/drawing/2014/main" id="{7B2E0B8F-BB53-4F05-ADE2-6D218A60DCA4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729193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Line 4">
            <a:extLst>
              <a:ext uri="{FF2B5EF4-FFF2-40B4-BE49-F238E27FC236}">
                <a16:creationId xmlns:a16="http://schemas.microsoft.com/office/drawing/2014/main" id="{7D3CA4A0-1F59-453D-8E1B-61FFAAECED0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-3672" y="1993035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3102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Diadochen2">
            <a:extLst>
              <a:ext uri="{FF2B5EF4-FFF2-40B4-BE49-F238E27FC236}">
                <a16:creationId xmlns:a16="http://schemas.microsoft.com/office/drawing/2014/main" id="{7C2503C4-890F-475A-A744-66424EA1B0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230314"/>
            <a:ext cx="9144000" cy="4397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8" name="AutoShape 6">
            <a:extLst>
              <a:ext uri="{FF2B5EF4-FFF2-40B4-BE49-F238E27FC236}">
                <a16:creationId xmlns:a16="http://schemas.microsoft.com/office/drawing/2014/main" id="{B7BBEA63-5F1E-4F3D-84CC-89000A1DFC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2913" y="5228247"/>
            <a:ext cx="1447800" cy="1371600"/>
          </a:xfrm>
          <a:prstGeom prst="wedgeRectCallout">
            <a:avLst>
              <a:gd name="adj1" fmla="val 39037"/>
              <a:gd name="adj2" fmla="val -89699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CN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埃及</a:t>
            </a:r>
          </a:p>
          <a:p>
            <a:pPr algn="ctr"/>
            <a:r>
              <a:rPr lang="zh-CN" altLang="en-US" sz="2800" b="1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多利买</a:t>
            </a:r>
          </a:p>
          <a:p>
            <a:pPr algn="ctr"/>
            <a:r>
              <a:rPr lang="en-US" altLang="zh-CN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南方王</a:t>
            </a:r>
            <a:r>
              <a:rPr lang="en-US" altLang="zh-CN" sz="20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endParaRPr lang="en-US" altLang="zh-TW" sz="2000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8199" name="AutoShape 7">
            <a:extLst>
              <a:ext uri="{FF2B5EF4-FFF2-40B4-BE49-F238E27FC236}">
                <a16:creationId xmlns:a16="http://schemas.microsoft.com/office/drawing/2014/main" id="{A187C189-3C3E-48AF-9347-FA5A5E4DC7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1688" y="1089760"/>
            <a:ext cx="1295400" cy="914400"/>
          </a:xfrm>
          <a:prstGeom prst="wedgeRectCallout">
            <a:avLst>
              <a:gd name="adj1" fmla="val 41342"/>
              <a:gd name="adj2" fmla="val 117553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CN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马其顿</a:t>
            </a:r>
          </a:p>
          <a:p>
            <a:pPr algn="ctr"/>
            <a:r>
              <a:rPr lang="zh-CN" altLang="en-US" sz="2800" b="1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卡桑德</a:t>
            </a:r>
            <a:endParaRPr lang="en-US" altLang="zh-TW" sz="2800" b="1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8200" name="AutoShape 8">
            <a:extLst>
              <a:ext uri="{FF2B5EF4-FFF2-40B4-BE49-F238E27FC236}">
                <a16:creationId xmlns:a16="http://schemas.microsoft.com/office/drawing/2014/main" id="{9CFE51A1-B4CB-490B-8833-6A390C0F5E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8599" y="990600"/>
            <a:ext cx="2923515" cy="914400"/>
          </a:xfrm>
          <a:prstGeom prst="wedgeRectCallout">
            <a:avLst>
              <a:gd name="adj1" fmla="val -41570"/>
              <a:gd name="adj2" fmla="val 144916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CN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色雷斯</a:t>
            </a:r>
            <a:r>
              <a:rPr lang="en-US" altLang="zh-CN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/</a:t>
            </a:r>
            <a:r>
              <a:rPr lang="zh-CN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小亚细亚</a:t>
            </a:r>
          </a:p>
          <a:p>
            <a:pPr algn="ctr"/>
            <a:r>
              <a:rPr lang="zh-CN" altLang="en-US" sz="2800" b="1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吕西马加</a:t>
            </a:r>
            <a:r>
              <a:rPr lang="zh-CN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endParaRPr lang="en-US" altLang="zh-TW" sz="24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8201" name="Picture 9" descr="ptolemy">
            <a:extLst>
              <a:ext uri="{FF2B5EF4-FFF2-40B4-BE49-F238E27FC236}">
                <a16:creationId xmlns:a16="http://schemas.microsoft.com/office/drawing/2014/main" id="{2E9A219E-5AAF-4EF4-992F-D8F27E59B3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4782345"/>
            <a:ext cx="1317625" cy="169068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3" name="Picture 11" descr="lysimachus">
            <a:extLst>
              <a:ext uri="{FF2B5EF4-FFF2-40B4-BE49-F238E27FC236}">
                <a16:creationId xmlns:a16="http://schemas.microsoft.com/office/drawing/2014/main" id="{8802DC4D-8164-44CD-A873-DCC6E14DBB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1262" y="925361"/>
            <a:ext cx="1408113" cy="16002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4" name="Picture 12" descr="cassander">
            <a:extLst>
              <a:ext uri="{FF2B5EF4-FFF2-40B4-BE49-F238E27FC236}">
                <a16:creationId xmlns:a16="http://schemas.microsoft.com/office/drawing/2014/main" id="{A51C1B9E-0A64-4D66-8476-2FFF173C58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1143000"/>
            <a:ext cx="1047750" cy="14478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05" name="Text Box 13">
            <a:extLst>
              <a:ext uri="{FF2B5EF4-FFF2-40B4-BE49-F238E27FC236}">
                <a16:creationId xmlns:a16="http://schemas.microsoft.com/office/drawing/2014/main" id="{A77C2165-F7FD-4D20-B28B-3FF660705A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228600"/>
            <a:ext cx="757130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亚历山大死后约</a:t>
            </a:r>
            <a:r>
              <a:rPr lang="en-US" altLang="zh-CN" sz="32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20</a:t>
            </a:r>
            <a:r>
              <a:rPr lang="zh-CN" altLang="en-US" sz="32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年，帝国分成四部分：</a:t>
            </a:r>
            <a:endParaRPr lang="zh-TW" altLang="en-US" sz="3200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8206" name="Rectangle 14">
            <a:extLst>
              <a:ext uri="{FF2B5EF4-FFF2-40B4-BE49-F238E27FC236}">
                <a16:creationId xmlns:a16="http://schemas.microsoft.com/office/drawing/2014/main" id="{439C891E-748F-414F-8276-4C5A71EA2634}"/>
              </a:ext>
            </a:extLst>
          </p:cNvPr>
          <p:cNvSpPr>
            <a:spLocks noChangeArrowheads="1"/>
          </p:cNvSpPr>
          <p:nvPr/>
        </p:nvSpPr>
        <p:spPr bwMode="auto">
          <a:xfrm rot="1169626">
            <a:off x="10344864" y="358042"/>
            <a:ext cx="1155700" cy="609600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zh-TW" altLang="en-US" sz="36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四角</a:t>
            </a:r>
          </a:p>
        </p:txBody>
      </p:sp>
      <p:sp>
        <p:nvSpPr>
          <p:cNvPr id="8208" name="Rectangle 16">
            <a:extLst>
              <a:ext uri="{FF2B5EF4-FFF2-40B4-BE49-F238E27FC236}">
                <a16:creationId xmlns:a16="http://schemas.microsoft.com/office/drawing/2014/main" id="{CACC81E3-5BD6-4DB6-BAA5-D35B52C52957}"/>
              </a:ext>
            </a:extLst>
          </p:cNvPr>
          <p:cNvSpPr>
            <a:spLocks noChangeArrowheads="1"/>
          </p:cNvSpPr>
          <p:nvPr/>
        </p:nvSpPr>
        <p:spPr bwMode="auto">
          <a:xfrm rot="20567276">
            <a:off x="7919283" y="3392549"/>
            <a:ext cx="1617972" cy="609600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长出小角</a:t>
            </a:r>
          </a:p>
        </p:txBody>
      </p:sp>
      <p:sp>
        <p:nvSpPr>
          <p:cNvPr id="8207" name="Freeform 15">
            <a:extLst>
              <a:ext uri="{FF2B5EF4-FFF2-40B4-BE49-F238E27FC236}">
                <a16:creationId xmlns:a16="http://schemas.microsoft.com/office/drawing/2014/main" id="{1C2495FA-3BAD-49CF-82A1-93E5ABE9740B}"/>
              </a:ext>
            </a:extLst>
          </p:cNvPr>
          <p:cNvSpPr>
            <a:spLocks/>
          </p:cNvSpPr>
          <p:nvPr/>
        </p:nvSpPr>
        <p:spPr bwMode="auto">
          <a:xfrm>
            <a:off x="8991601" y="3867150"/>
            <a:ext cx="354013" cy="1085850"/>
          </a:xfrm>
          <a:custGeom>
            <a:avLst/>
            <a:gdLst>
              <a:gd name="T0" fmla="*/ 223 w 223"/>
              <a:gd name="T1" fmla="*/ 684 h 684"/>
              <a:gd name="T2" fmla="*/ 172 w 223"/>
              <a:gd name="T3" fmla="*/ 312 h 684"/>
              <a:gd name="T4" fmla="*/ 0 w 223"/>
              <a:gd name="T5" fmla="*/ 0 h 6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23" h="684">
                <a:moveTo>
                  <a:pt x="223" y="684"/>
                </a:moveTo>
                <a:cubicBezTo>
                  <a:pt x="215" y="622"/>
                  <a:pt x="209" y="426"/>
                  <a:pt x="172" y="312"/>
                </a:cubicBezTo>
                <a:cubicBezTo>
                  <a:pt x="135" y="198"/>
                  <a:pt x="36" y="65"/>
                  <a:pt x="0" y="0"/>
                </a:cubicBezTo>
              </a:path>
            </a:pathLst>
          </a:custGeom>
          <a:noFill/>
          <a:ln w="76200" cmpd="sng">
            <a:solidFill>
              <a:schemeClr val="tx1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197" name="AutoShape 5">
            <a:extLst>
              <a:ext uri="{FF2B5EF4-FFF2-40B4-BE49-F238E27FC236}">
                <a16:creationId xmlns:a16="http://schemas.microsoft.com/office/drawing/2014/main" id="{AA411604-76B0-45C0-8331-F988C844F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05890" y="5132389"/>
            <a:ext cx="2651677" cy="1371600"/>
          </a:xfrm>
          <a:prstGeom prst="wedgeRectCallout">
            <a:avLst>
              <a:gd name="adj1" fmla="val -44486"/>
              <a:gd name="adj2" fmla="val -13204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CN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叙利亚</a:t>
            </a:r>
            <a:r>
              <a:rPr lang="en-US" altLang="zh-CN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/</a:t>
            </a:r>
            <a:r>
              <a:rPr lang="zh-CN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巴比伦</a:t>
            </a:r>
          </a:p>
          <a:p>
            <a:pPr algn="ctr"/>
            <a:r>
              <a:rPr lang="zh-CN" altLang="en-US" sz="2800" b="1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西流古</a:t>
            </a:r>
          </a:p>
          <a:p>
            <a:pPr algn="ctr"/>
            <a:r>
              <a:rPr lang="en-US" altLang="zh-CN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北方王</a:t>
            </a:r>
            <a:r>
              <a:rPr lang="en-US" altLang="zh-CN" sz="2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endParaRPr lang="en-US" altLang="zh-TW" sz="2800" b="1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8202" name="Picture 10" descr="seleucus">
            <a:extLst>
              <a:ext uri="{FF2B5EF4-FFF2-40B4-BE49-F238E27FC236}">
                <a16:creationId xmlns:a16="http://schemas.microsoft.com/office/drawing/2014/main" id="{D1BCC241-C09F-41A0-BDC2-8207B75FB0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5642" y="4751389"/>
            <a:ext cx="1303337" cy="17526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64130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tolemyI">
            <a:extLst>
              <a:ext uri="{FF2B5EF4-FFF2-40B4-BE49-F238E27FC236}">
                <a16:creationId xmlns:a16="http://schemas.microsoft.com/office/drawing/2014/main" id="{D5130E38-E00A-4AD3-9071-7D0B9D00F4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925" y="4724400"/>
            <a:ext cx="1233488" cy="1233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PtolemyII_large">
            <a:extLst>
              <a:ext uri="{FF2B5EF4-FFF2-40B4-BE49-F238E27FC236}">
                <a16:creationId xmlns:a16="http://schemas.microsoft.com/office/drawing/2014/main" id="{85EAFD07-B80F-4166-A5CF-C7F5F2EF0F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4364" y="4724400"/>
            <a:ext cx="1233487" cy="1233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ptolemy_iii">
            <a:extLst>
              <a:ext uri="{FF2B5EF4-FFF2-40B4-BE49-F238E27FC236}">
                <a16:creationId xmlns:a16="http://schemas.microsoft.com/office/drawing/2014/main" id="{41AC19A9-4E81-43A8-BCB8-FBEEFFE85E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2014" y="4724400"/>
            <a:ext cx="1233487" cy="1233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ptolemy_iv">
            <a:extLst>
              <a:ext uri="{FF2B5EF4-FFF2-40B4-BE49-F238E27FC236}">
                <a16:creationId xmlns:a16="http://schemas.microsoft.com/office/drawing/2014/main" id="{661FEF1B-B81D-415E-872C-01E43D35B1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0" y="4724400"/>
            <a:ext cx="1233488" cy="1233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Ptolemy_V">
            <a:extLst>
              <a:ext uri="{FF2B5EF4-FFF2-40B4-BE49-F238E27FC236}">
                <a16:creationId xmlns:a16="http://schemas.microsoft.com/office/drawing/2014/main" id="{250476BB-01E2-4C35-969F-31391B4861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3814" y="4724400"/>
            <a:ext cx="1233487" cy="1233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ptolemy6">
            <a:extLst>
              <a:ext uri="{FF2B5EF4-FFF2-40B4-BE49-F238E27FC236}">
                <a16:creationId xmlns:a16="http://schemas.microsoft.com/office/drawing/2014/main" id="{6F2CBF9D-1F2A-4631-B5DC-7E9EB70785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9714" y="4724400"/>
            <a:ext cx="1233487" cy="1233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seleucus">
            <a:extLst>
              <a:ext uri="{FF2B5EF4-FFF2-40B4-BE49-F238E27FC236}">
                <a16:creationId xmlns:a16="http://schemas.microsoft.com/office/drawing/2014/main" id="{991FAB72-9622-40D8-ABBD-0A89449450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8939" y="1128714"/>
            <a:ext cx="1233487" cy="1233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antiochus_i">
            <a:extLst>
              <a:ext uri="{FF2B5EF4-FFF2-40B4-BE49-F238E27FC236}">
                <a16:creationId xmlns:a16="http://schemas.microsoft.com/office/drawing/2014/main" id="{86657311-CA29-408F-9E73-BAABC0A8E4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6738" y="1128714"/>
            <a:ext cx="1225550" cy="1233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AntiochusII">
            <a:extLst>
              <a:ext uri="{FF2B5EF4-FFF2-40B4-BE49-F238E27FC236}">
                <a16:creationId xmlns:a16="http://schemas.microsoft.com/office/drawing/2014/main" id="{1E158568-8498-4BE3-AC02-AD04D72012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739" y="1128714"/>
            <a:ext cx="1233487" cy="1233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3" name="Picture 11" descr="Seleucus II">
            <a:extLst>
              <a:ext uri="{FF2B5EF4-FFF2-40B4-BE49-F238E27FC236}">
                <a16:creationId xmlns:a16="http://schemas.microsoft.com/office/drawing/2014/main" id="{CC3EF328-2E56-4A82-8CDC-FDE1837F60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128714"/>
            <a:ext cx="1233488" cy="1233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seleucus_3">
            <a:extLst>
              <a:ext uri="{FF2B5EF4-FFF2-40B4-BE49-F238E27FC236}">
                <a16:creationId xmlns:a16="http://schemas.microsoft.com/office/drawing/2014/main" id="{55AF4408-D5D6-47F8-9F4A-594F075C4E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1" y="166689"/>
            <a:ext cx="1223963" cy="1233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5" name="Picture 13" descr="antiochus_iii_the_great">
            <a:extLst>
              <a:ext uri="{FF2B5EF4-FFF2-40B4-BE49-F238E27FC236}">
                <a16:creationId xmlns:a16="http://schemas.microsoft.com/office/drawing/2014/main" id="{FC991EAE-00AF-4F07-B74B-41027BF918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1" y="2209800"/>
            <a:ext cx="1236663" cy="1233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SeleucusIV_large">
            <a:extLst>
              <a:ext uri="{FF2B5EF4-FFF2-40B4-BE49-F238E27FC236}">
                <a16:creationId xmlns:a16="http://schemas.microsoft.com/office/drawing/2014/main" id="{EEA02F85-4995-4DC9-865A-D205092659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0" y="242889"/>
            <a:ext cx="1233488" cy="1233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7" name="Picture 15" descr="ant4">
            <a:extLst>
              <a:ext uri="{FF2B5EF4-FFF2-40B4-BE49-F238E27FC236}">
                <a16:creationId xmlns:a16="http://schemas.microsoft.com/office/drawing/2014/main" id="{91EB2DD7-436C-4E27-9569-645CA6A973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1" y="2209801"/>
            <a:ext cx="1243013" cy="1236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8" name="Text Box 16">
            <a:extLst>
              <a:ext uri="{FF2B5EF4-FFF2-40B4-BE49-F238E27FC236}">
                <a16:creationId xmlns:a16="http://schemas.microsoft.com/office/drawing/2014/main" id="{8BCB8E51-2EC8-42E7-BE3C-835C5CE9F9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2362200"/>
            <a:ext cx="1327150" cy="668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Aft>
                <a:spcPct val="10000"/>
              </a:spcAft>
            </a:pPr>
            <a:r>
              <a:rPr lang="zh-TW" altLang="en-US" dirty="0">
                <a:ea typeface="SimHei" panose="02010609060101010101" pitchFamily="49" charset="-122"/>
              </a:rPr>
              <a:t>西流古一世</a:t>
            </a:r>
          </a:p>
          <a:p>
            <a:pPr algn="ctr">
              <a:spcAft>
                <a:spcPct val="10000"/>
              </a:spcAft>
            </a:pPr>
            <a:r>
              <a:rPr lang="en-US" altLang="zh-TW" dirty="0">
                <a:solidFill>
                  <a:schemeClr val="accent2"/>
                </a:solidFill>
                <a:ea typeface="SimHei" panose="02010609060101010101" pitchFamily="49" charset="-122"/>
              </a:rPr>
              <a:t>v.5</a:t>
            </a:r>
          </a:p>
        </p:txBody>
      </p:sp>
      <p:sp>
        <p:nvSpPr>
          <p:cNvPr id="3089" name="Text Box 17">
            <a:extLst>
              <a:ext uri="{FF2B5EF4-FFF2-40B4-BE49-F238E27FC236}">
                <a16:creationId xmlns:a16="http://schemas.microsoft.com/office/drawing/2014/main" id="{DC54D7D4-5E5C-40BA-9840-ED6EDBDAFB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7913" y="2362200"/>
            <a:ext cx="1327150" cy="668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Aft>
                <a:spcPct val="10000"/>
              </a:spcAft>
            </a:pPr>
            <a:r>
              <a:rPr lang="zh-TW" altLang="en-US">
                <a:ea typeface="SimHei" panose="02010609060101010101" pitchFamily="49" charset="-122"/>
              </a:rPr>
              <a:t>西流古二世</a:t>
            </a:r>
          </a:p>
          <a:p>
            <a:pPr algn="ctr">
              <a:spcAft>
                <a:spcPct val="10000"/>
              </a:spcAft>
            </a:pPr>
            <a:r>
              <a:rPr lang="en-US" altLang="zh-TW">
                <a:solidFill>
                  <a:schemeClr val="accent2"/>
                </a:solidFill>
                <a:ea typeface="SimHei" panose="02010609060101010101" pitchFamily="49" charset="-122"/>
              </a:rPr>
              <a:t>v.7-9</a:t>
            </a:r>
          </a:p>
        </p:txBody>
      </p:sp>
      <p:sp>
        <p:nvSpPr>
          <p:cNvPr id="3090" name="Text Box 18">
            <a:extLst>
              <a:ext uri="{FF2B5EF4-FFF2-40B4-BE49-F238E27FC236}">
                <a16:creationId xmlns:a16="http://schemas.microsoft.com/office/drawing/2014/main" id="{94E9C867-4F6F-4DC2-B310-CA1BDAAC32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8150" y="2362201"/>
            <a:ext cx="1555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Aft>
                <a:spcPct val="10000"/>
              </a:spcAft>
            </a:pPr>
            <a:r>
              <a:rPr lang="zh-TW" altLang="en-US">
                <a:ea typeface="SimHei" panose="02010609060101010101" pitchFamily="49" charset="-122"/>
              </a:rPr>
              <a:t>安提阿古一世</a:t>
            </a:r>
          </a:p>
        </p:txBody>
      </p:sp>
      <p:sp>
        <p:nvSpPr>
          <p:cNvPr id="3091" name="Text Box 19">
            <a:extLst>
              <a:ext uri="{FF2B5EF4-FFF2-40B4-BE49-F238E27FC236}">
                <a16:creationId xmlns:a16="http://schemas.microsoft.com/office/drawing/2014/main" id="{0314745F-F7A0-40EC-A66A-A13738D3B3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2347914"/>
            <a:ext cx="1555750" cy="668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Aft>
                <a:spcPct val="10000"/>
              </a:spcAft>
            </a:pPr>
            <a:r>
              <a:rPr lang="zh-TW" altLang="en-US">
                <a:ea typeface="SimHei" panose="02010609060101010101" pitchFamily="49" charset="-122"/>
              </a:rPr>
              <a:t>安提阿古二世</a:t>
            </a:r>
          </a:p>
          <a:p>
            <a:pPr algn="ctr">
              <a:spcAft>
                <a:spcPct val="10000"/>
              </a:spcAft>
            </a:pPr>
            <a:r>
              <a:rPr lang="en-US" altLang="zh-TW">
                <a:solidFill>
                  <a:schemeClr val="accent2"/>
                </a:solidFill>
                <a:ea typeface="SimHei" panose="02010609060101010101" pitchFamily="49" charset="-122"/>
              </a:rPr>
              <a:t>v.6</a:t>
            </a:r>
          </a:p>
        </p:txBody>
      </p:sp>
      <p:sp>
        <p:nvSpPr>
          <p:cNvPr id="3092" name="Text Box 20">
            <a:extLst>
              <a:ext uri="{FF2B5EF4-FFF2-40B4-BE49-F238E27FC236}">
                <a16:creationId xmlns:a16="http://schemas.microsoft.com/office/drawing/2014/main" id="{2783BB41-3FDB-4A10-846F-820F982952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05713" y="1371600"/>
            <a:ext cx="1327150" cy="668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Aft>
                <a:spcPct val="10000"/>
              </a:spcAft>
            </a:pPr>
            <a:r>
              <a:rPr lang="zh-TW" altLang="en-US">
                <a:ea typeface="SimHei" panose="02010609060101010101" pitchFamily="49" charset="-122"/>
              </a:rPr>
              <a:t>西流古三世</a:t>
            </a:r>
          </a:p>
          <a:p>
            <a:pPr algn="ctr">
              <a:spcAft>
                <a:spcPct val="10000"/>
              </a:spcAft>
            </a:pPr>
            <a:r>
              <a:rPr lang="en-US" altLang="zh-TW">
                <a:solidFill>
                  <a:schemeClr val="accent2"/>
                </a:solidFill>
                <a:ea typeface="SimHei" panose="02010609060101010101" pitchFamily="49" charset="-122"/>
              </a:rPr>
              <a:t>v.10</a:t>
            </a:r>
          </a:p>
        </p:txBody>
      </p:sp>
      <p:sp>
        <p:nvSpPr>
          <p:cNvPr id="3093" name="Text Box 21">
            <a:extLst>
              <a:ext uri="{FF2B5EF4-FFF2-40B4-BE49-F238E27FC236}">
                <a16:creationId xmlns:a16="http://schemas.microsoft.com/office/drawing/2014/main" id="{4E110161-618C-4EBF-A50D-2D9F3F1251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0" y="1465264"/>
            <a:ext cx="1327150" cy="668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Aft>
                <a:spcPct val="10000"/>
              </a:spcAft>
            </a:pPr>
            <a:r>
              <a:rPr lang="zh-TW" altLang="en-US">
                <a:ea typeface="SimHei" panose="02010609060101010101" pitchFamily="49" charset="-122"/>
              </a:rPr>
              <a:t>西流古四世</a:t>
            </a:r>
          </a:p>
          <a:p>
            <a:pPr algn="ctr">
              <a:spcAft>
                <a:spcPct val="10000"/>
              </a:spcAft>
            </a:pPr>
            <a:r>
              <a:rPr lang="en-US" altLang="zh-TW">
                <a:solidFill>
                  <a:schemeClr val="accent2"/>
                </a:solidFill>
                <a:ea typeface="SimHei" panose="02010609060101010101" pitchFamily="49" charset="-122"/>
              </a:rPr>
              <a:t>v.20</a:t>
            </a:r>
          </a:p>
        </p:txBody>
      </p:sp>
      <p:sp>
        <p:nvSpPr>
          <p:cNvPr id="3094" name="Text Box 22">
            <a:extLst>
              <a:ext uri="{FF2B5EF4-FFF2-40B4-BE49-F238E27FC236}">
                <a16:creationId xmlns:a16="http://schemas.microsoft.com/office/drawing/2014/main" id="{BCFE08D2-49D8-4D27-80E4-2DF58F4C52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3300" y="3429001"/>
            <a:ext cx="1708150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Aft>
                <a:spcPct val="10000"/>
              </a:spcAft>
            </a:pPr>
            <a:r>
              <a:rPr lang="zh-TW" altLang="en-US">
                <a:solidFill>
                  <a:srgbClr val="FF0000"/>
                </a:solidFill>
                <a:ea typeface="SimHei" panose="02010609060101010101" pitchFamily="49" charset="-122"/>
              </a:rPr>
              <a:t>安提阿古三世</a:t>
            </a:r>
          </a:p>
          <a:p>
            <a:pPr algn="ctr">
              <a:spcAft>
                <a:spcPct val="10000"/>
              </a:spcAft>
            </a:pPr>
            <a:r>
              <a:rPr lang="en-US" altLang="zh-TW">
                <a:solidFill>
                  <a:srgbClr val="FF0000"/>
                </a:solidFill>
                <a:ea typeface="SimHei" panose="02010609060101010101" pitchFamily="49" charset="-122"/>
              </a:rPr>
              <a:t>(</a:t>
            </a:r>
            <a:r>
              <a:rPr lang="zh-TW" altLang="en-US">
                <a:solidFill>
                  <a:srgbClr val="FF0000"/>
                </a:solidFill>
                <a:ea typeface="SimHei" panose="02010609060101010101" pitchFamily="49" charset="-122"/>
              </a:rPr>
              <a:t>安提阿古大帝</a:t>
            </a:r>
            <a:r>
              <a:rPr lang="en-US" altLang="zh-TW">
                <a:solidFill>
                  <a:srgbClr val="FF0000"/>
                </a:solidFill>
                <a:ea typeface="SimHei" panose="02010609060101010101" pitchFamily="49" charset="-122"/>
              </a:rPr>
              <a:t>)</a:t>
            </a:r>
          </a:p>
          <a:p>
            <a:pPr algn="ctr">
              <a:spcAft>
                <a:spcPct val="10000"/>
              </a:spcAft>
            </a:pPr>
            <a:r>
              <a:rPr lang="en-US" altLang="zh-TW">
                <a:solidFill>
                  <a:schemeClr val="accent2"/>
                </a:solidFill>
                <a:ea typeface="SimHei" panose="02010609060101010101" pitchFamily="49" charset="-122"/>
              </a:rPr>
              <a:t>v.10-19</a:t>
            </a:r>
          </a:p>
        </p:txBody>
      </p:sp>
      <p:sp>
        <p:nvSpPr>
          <p:cNvPr id="3095" name="Text Box 23">
            <a:extLst>
              <a:ext uri="{FF2B5EF4-FFF2-40B4-BE49-F238E27FC236}">
                <a16:creationId xmlns:a16="http://schemas.microsoft.com/office/drawing/2014/main" id="{BA0E6AE8-C577-4214-9CBA-3A2817E5A7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36050" y="3446464"/>
            <a:ext cx="1555750" cy="668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Aft>
                <a:spcPct val="10000"/>
              </a:spcAft>
            </a:pPr>
            <a:r>
              <a:rPr lang="zh-TW" altLang="en-US">
                <a:solidFill>
                  <a:srgbClr val="FF0000"/>
                </a:solidFill>
                <a:ea typeface="SimHei" panose="02010609060101010101" pitchFamily="49" charset="-122"/>
              </a:rPr>
              <a:t>安提阿古四世</a:t>
            </a:r>
          </a:p>
          <a:p>
            <a:pPr algn="ctr">
              <a:spcAft>
                <a:spcPct val="10000"/>
              </a:spcAft>
            </a:pPr>
            <a:r>
              <a:rPr lang="en-US" altLang="zh-TW">
                <a:solidFill>
                  <a:schemeClr val="accent2"/>
                </a:solidFill>
                <a:ea typeface="SimHei" panose="02010609060101010101" pitchFamily="49" charset="-122"/>
              </a:rPr>
              <a:t>v.21-45</a:t>
            </a:r>
          </a:p>
        </p:txBody>
      </p:sp>
      <p:sp>
        <p:nvSpPr>
          <p:cNvPr id="3096" name="Text Box 24">
            <a:extLst>
              <a:ext uri="{FF2B5EF4-FFF2-40B4-BE49-F238E27FC236}">
                <a16:creationId xmlns:a16="http://schemas.microsoft.com/office/drawing/2014/main" id="{6AEDF23C-319E-4BD8-A655-315A6208B7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4013" y="6034089"/>
            <a:ext cx="1327150" cy="668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Aft>
                <a:spcPct val="10000"/>
              </a:spcAft>
            </a:pPr>
            <a:r>
              <a:rPr lang="zh-CN" altLang="en-US">
                <a:ea typeface="SimHei" panose="02010609060101010101" pitchFamily="49" charset="-122"/>
              </a:rPr>
              <a:t>多利买一世</a:t>
            </a:r>
          </a:p>
          <a:p>
            <a:pPr algn="ctr">
              <a:spcAft>
                <a:spcPct val="10000"/>
              </a:spcAft>
            </a:pPr>
            <a:r>
              <a:rPr lang="en-US" altLang="zh-CN">
                <a:solidFill>
                  <a:schemeClr val="accent2"/>
                </a:solidFill>
                <a:ea typeface="SimHei" panose="02010609060101010101" pitchFamily="49" charset="-122"/>
              </a:rPr>
              <a:t>v.5</a:t>
            </a:r>
            <a:endParaRPr lang="en-US" altLang="zh-TW">
              <a:solidFill>
                <a:schemeClr val="accent2"/>
              </a:solidFill>
              <a:ea typeface="SimHei" panose="02010609060101010101" pitchFamily="49" charset="-122"/>
            </a:endParaRPr>
          </a:p>
        </p:txBody>
      </p:sp>
      <p:sp>
        <p:nvSpPr>
          <p:cNvPr id="3097" name="Text Box 25">
            <a:extLst>
              <a:ext uri="{FF2B5EF4-FFF2-40B4-BE49-F238E27FC236}">
                <a16:creationId xmlns:a16="http://schemas.microsoft.com/office/drawing/2014/main" id="{21674E6F-3317-4CAE-898B-8238C70397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2450" y="6016625"/>
            <a:ext cx="1327150" cy="668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Aft>
                <a:spcPct val="10000"/>
              </a:spcAft>
            </a:pPr>
            <a:r>
              <a:rPr lang="zh-CN" altLang="en-US">
                <a:ea typeface="SimHei" panose="02010609060101010101" pitchFamily="49" charset="-122"/>
              </a:rPr>
              <a:t>多利买二世</a:t>
            </a:r>
          </a:p>
          <a:p>
            <a:pPr algn="ctr">
              <a:spcAft>
                <a:spcPct val="10000"/>
              </a:spcAft>
            </a:pPr>
            <a:r>
              <a:rPr lang="en-US" altLang="zh-CN">
                <a:solidFill>
                  <a:schemeClr val="accent2"/>
                </a:solidFill>
                <a:ea typeface="SimHei" panose="02010609060101010101" pitchFamily="49" charset="-122"/>
              </a:rPr>
              <a:t>v.6</a:t>
            </a:r>
            <a:endParaRPr lang="en-US" altLang="zh-TW">
              <a:solidFill>
                <a:schemeClr val="accent2"/>
              </a:solidFill>
              <a:ea typeface="SimHei" panose="02010609060101010101" pitchFamily="49" charset="-122"/>
            </a:endParaRPr>
          </a:p>
        </p:txBody>
      </p:sp>
      <p:sp>
        <p:nvSpPr>
          <p:cNvPr id="3098" name="Text Box 26">
            <a:extLst>
              <a:ext uri="{FF2B5EF4-FFF2-40B4-BE49-F238E27FC236}">
                <a16:creationId xmlns:a16="http://schemas.microsoft.com/office/drawing/2014/main" id="{8664B79F-F07A-4335-BC02-1A971CEF13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0263" y="6034089"/>
            <a:ext cx="1327150" cy="668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Aft>
                <a:spcPct val="10000"/>
              </a:spcAft>
            </a:pPr>
            <a:r>
              <a:rPr lang="zh-CN" altLang="en-US">
                <a:ea typeface="SimHei" panose="02010609060101010101" pitchFamily="49" charset="-122"/>
              </a:rPr>
              <a:t>多利买三世</a:t>
            </a:r>
          </a:p>
          <a:p>
            <a:pPr algn="ctr">
              <a:spcAft>
                <a:spcPct val="10000"/>
              </a:spcAft>
            </a:pPr>
            <a:r>
              <a:rPr lang="en-US" altLang="zh-CN">
                <a:solidFill>
                  <a:schemeClr val="accent2"/>
                </a:solidFill>
                <a:ea typeface="SimHei" panose="02010609060101010101" pitchFamily="49" charset="-122"/>
              </a:rPr>
              <a:t>v.7-9</a:t>
            </a:r>
            <a:endParaRPr lang="en-US" altLang="zh-TW">
              <a:solidFill>
                <a:schemeClr val="accent2"/>
              </a:solidFill>
              <a:ea typeface="SimHei" panose="02010609060101010101" pitchFamily="49" charset="-122"/>
            </a:endParaRPr>
          </a:p>
        </p:txBody>
      </p:sp>
      <p:sp>
        <p:nvSpPr>
          <p:cNvPr id="3099" name="Text Box 27">
            <a:extLst>
              <a:ext uri="{FF2B5EF4-FFF2-40B4-BE49-F238E27FC236}">
                <a16:creationId xmlns:a16="http://schemas.microsoft.com/office/drawing/2014/main" id="{5B24B44A-35A9-4E08-A04A-FBEDDD61C0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6016625"/>
            <a:ext cx="1327150" cy="668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Aft>
                <a:spcPct val="10000"/>
              </a:spcAft>
            </a:pPr>
            <a:r>
              <a:rPr lang="zh-CN" altLang="en-US">
                <a:ea typeface="SimHei" panose="02010609060101010101" pitchFamily="49" charset="-122"/>
              </a:rPr>
              <a:t>多利买四世</a:t>
            </a:r>
          </a:p>
          <a:p>
            <a:pPr algn="ctr">
              <a:spcAft>
                <a:spcPct val="10000"/>
              </a:spcAft>
            </a:pPr>
            <a:r>
              <a:rPr lang="en-US" altLang="zh-CN">
                <a:solidFill>
                  <a:schemeClr val="accent2"/>
                </a:solidFill>
                <a:ea typeface="SimHei" panose="02010609060101010101" pitchFamily="49" charset="-122"/>
              </a:rPr>
              <a:t>v.10-12</a:t>
            </a:r>
            <a:endParaRPr lang="en-US" altLang="zh-TW">
              <a:solidFill>
                <a:schemeClr val="accent2"/>
              </a:solidFill>
              <a:ea typeface="SimHei" panose="02010609060101010101" pitchFamily="49" charset="-122"/>
            </a:endParaRPr>
          </a:p>
        </p:txBody>
      </p:sp>
      <p:sp>
        <p:nvSpPr>
          <p:cNvPr id="3100" name="Text Box 28">
            <a:extLst>
              <a:ext uri="{FF2B5EF4-FFF2-40B4-BE49-F238E27FC236}">
                <a16:creationId xmlns:a16="http://schemas.microsoft.com/office/drawing/2014/main" id="{A0A17CDD-E532-4433-ACDA-95154A7B78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12063" y="6034089"/>
            <a:ext cx="1327150" cy="668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Aft>
                <a:spcPct val="10000"/>
              </a:spcAft>
            </a:pPr>
            <a:r>
              <a:rPr lang="zh-CN" altLang="en-US">
                <a:ea typeface="SimHei" panose="02010609060101010101" pitchFamily="49" charset="-122"/>
              </a:rPr>
              <a:t>多利买五世</a:t>
            </a:r>
          </a:p>
          <a:p>
            <a:pPr algn="ctr">
              <a:spcAft>
                <a:spcPct val="10000"/>
              </a:spcAft>
            </a:pPr>
            <a:r>
              <a:rPr lang="en-US" altLang="zh-CN">
                <a:solidFill>
                  <a:schemeClr val="accent2"/>
                </a:solidFill>
                <a:ea typeface="SimHei" panose="02010609060101010101" pitchFamily="49" charset="-122"/>
              </a:rPr>
              <a:t>v.14-17</a:t>
            </a:r>
            <a:endParaRPr lang="en-US" altLang="zh-TW">
              <a:solidFill>
                <a:schemeClr val="accent2"/>
              </a:solidFill>
              <a:ea typeface="SimHei" panose="02010609060101010101" pitchFamily="49" charset="-122"/>
            </a:endParaRPr>
          </a:p>
        </p:txBody>
      </p:sp>
      <p:sp>
        <p:nvSpPr>
          <p:cNvPr id="3101" name="Text Box 29">
            <a:extLst>
              <a:ext uri="{FF2B5EF4-FFF2-40B4-BE49-F238E27FC236}">
                <a16:creationId xmlns:a16="http://schemas.microsoft.com/office/drawing/2014/main" id="{95559F74-DFDA-422B-B49C-60A6B1CAA3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36063" y="6016625"/>
            <a:ext cx="1327150" cy="668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Aft>
                <a:spcPct val="10000"/>
              </a:spcAft>
            </a:pPr>
            <a:r>
              <a:rPr lang="zh-CN" altLang="en-US">
                <a:ea typeface="SimHei" panose="02010609060101010101" pitchFamily="49" charset="-122"/>
              </a:rPr>
              <a:t>多利买六世</a:t>
            </a:r>
          </a:p>
          <a:p>
            <a:pPr algn="ctr">
              <a:spcAft>
                <a:spcPct val="10000"/>
              </a:spcAft>
            </a:pPr>
            <a:r>
              <a:rPr lang="en-US" altLang="zh-CN">
                <a:solidFill>
                  <a:schemeClr val="accent2"/>
                </a:solidFill>
                <a:ea typeface="SimHei" panose="02010609060101010101" pitchFamily="49" charset="-122"/>
              </a:rPr>
              <a:t>v.25-29,40</a:t>
            </a:r>
            <a:endParaRPr lang="en-US" altLang="zh-TW">
              <a:solidFill>
                <a:schemeClr val="accent2"/>
              </a:solidFill>
              <a:ea typeface="SimHei" panose="02010609060101010101" pitchFamily="49" charset="-122"/>
            </a:endParaRPr>
          </a:p>
        </p:txBody>
      </p:sp>
      <p:sp>
        <p:nvSpPr>
          <p:cNvPr id="3102" name="Rectangle 30" descr="Brown marble">
            <a:extLst>
              <a:ext uri="{FF2B5EF4-FFF2-40B4-BE49-F238E27FC236}">
                <a16:creationId xmlns:a16="http://schemas.microsoft.com/office/drawing/2014/main" id="{CEDDA4DF-50E8-452C-963B-B6D56B6125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9070" y="304800"/>
            <a:ext cx="2480930" cy="533400"/>
          </a:xfrm>
          <a:prstGeom prst="rect">
            <a:avLst/>
          </a:prstGeom>
          <a:blipFill dpi="0" rotWithShape="1">
            <a:blip r:embed="rId16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北方王</a:t>
            </a:r>
            <a:r>
              <a:rPr lang="en-US" altLang="zh-CN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(</a:t>
            </a:r>
            <a:r>
              <a:rPr lang="zh-CN" altLang="en-US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叙利亚</a:t>
            </a:r>
            <a:r>
              <a:rPr lang="en-US" altLang="zh-CN" sz="2800" b="1" dirty="0">
                <a:solidFill>
                  <a:srgbClr val="FF0000"/>
                </a:solidFill>
                <a:ea typeface="SimHei" panose="02010609060101010101" pitchFamily="49" charset="-122"/>
              </a:rPr>
              <a:t>)</a:t>
            </a:r>
            <a:endParaRPr lang="en-US" altLang="zh-TW" sz="2800" b="1" dirty="0">
              <a:solidFill>
                <a:srgbClr val="FF0000"/>
              </a:solidFill>
              <a:ea typeface="SimHei" panose="02010609060101010101" pitchFamily="49" charset="-122"/>
            </a:endParaRPr>
          </a:p>
        </p:txBody>
      </p:sp>
      <p:sp>
        <p:nvSpPr>
          <p:cNvPr id="3103" name="Rectangle 31" descr="Green marble">
            <a:extLst>
              <a:ext uri="{FF2B5EF4-FFF2-40B4-BE49-F238E27FC236}">
                <a16:creationId xmlns:a16="http://schemas.microsoft.com/office/drawing/2014/main" id="{E8E74539-BBF7-46E8-8FFC-E924C62063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7788" y="3874293"/>
            <a:ext cx="2057400" cy="533400"/>
          </a:xfrm>
          <a:prstGeom prst="rect">
            <a:avLst/>
          </a:prstGeom>
          <a:blipFill dpi="0" rotWithShape="1">
            <a:blip r:embed="rId17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南方王</a:t>
            </a:r>
            <a:r>
              <a:rPr lang="en-US" altLang="zh-TW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(</a:t>
            </a:r>
            <a:r>
              <a:rPr lang="zh-TW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埃及</a:t>
            </a:r>
            <a:r>
              <a:rPr lang="en-US" altLang="zh-TW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)</a:t>
            </a:r>
          </a:p>
        </p:txBody>
      </p:sp>
      <p:cxnSp>
        <p:nvCxnSpPr>
          <p:cNvPr id="3104" name="AutoShape 32">
            <a:extLst>
              <a:ext uri="{FF2B5EF4-FFF2-40B4-BE49-F238E27FC236}">
                <a16:creationId xmlns:a16="http://schemas.microsoft.com/office/drawing/2014/main" id="{B6D87B86-0253-45FD-8721-AD0340F14286}"/>
              </a:ext>
            </a:extLst>
          </p:cNvPr>
          <p:cNvCxnSpPr>
            <a:cxnSpLocks noChangeShapeType="1"/>
            <a:stCxn id="3080" idx="3"/>
            <a:endCxn id="3081" idx="1"/>
          </p:cNvCxnSpPr>
          <p:nvPr/>
        </p:nvCxnSpPr>
        <p:spPr bwMode="auto">
          <a:xfrm>
            <a:off x="2892426" y="1746250"/>
            <a:ext cx="214313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05" name="AutoShape 33">
            <a:extLst>
              <a:ext uri="{FF2B5EF4-FFF2-40B4-BE49-F238E27FC236}">
                <a16:creationId xmlns:a16="http://schemas.microsoft.com/office/drawing/2014/main" id="{F52464B7-98EE-4E0B-A760-13DCF6A50DF9}"/>
              </a:ext>
            </a:extLst>
          </p:cNvPr>
          <p:cNvCxnSpPr>
            <a:cxnSpLocks noChangeShapeType="1"/>
            <a:stCxn id="3081" idx="3"/>
            <a:endCxn id="3082" idx="1"/>
          </p:cNvCxnSpPr>
          <p:nvPr/>
        </p:nvCxnSpPr>
        <p:spPr bwMode="auto">
          <a:xfrm>
            <a:off x="4332288" y="1746250"/>
            <a:ext cx="29845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06" name="AutoShape 34">
            <a:extLst>
              <a:ext uri="{FF2B5EF4-FFF2-40B4-BE49-F238E27FC236}">
                <a16:creationId xmlns:a16="http://schemas.microsoft.com/office/drawing/2014/main" id="{CF674DC8-697E-4A97-9302-A470F5EC05D9}"/>
              </a:ext>
            </a:extLst>
          </p:cNvPr>
          <p:cNvCxnSpPr>
            <a:cxnSpLocks noChangeShapeType="1"/>
            <a:stCxn id="3082" idx="3"/>
            <a:endCxn id="3083" idx="1"/>
          </p:cNvCxnSpPr>
          <p:nvPr/>
        </p:nvCxnSpPr>
        <p:spPr bwMode="auto">
          <a:xfrm>
            <a:off x="5864226" y="1746250"/>
            <a:ext cx="30797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07" name="AutoShape 35">
            <a:extLst>
              <a:ext uri="{FF2B5EF4-FFF2-40B4-BE49-F238E27FC236}">
                <a16:creationId xmlns:a16="http://schemas.microsoft.com/office/drawing/2014/main" id="{C2E839FB-73E7-4920-B19A-27E97C8BD282}"/>
              </a:ext>
            </a:extLst>
          </p:cNvPr>
          <p:cNvCxnSpPr>
            <a:cxnSpLocks noChangeShapeType="1"/>
            <a:stCxn id="3083" idx="3"/>
            <a:endCxn id="3084" idx="1"/>
          </p:cNvCxnSpPr>
          <p:nvPr/>
        </p:nvCxnSpPr>
        <p:spPr bwMode="auto">
          <a:xfrm flipV="1">
            <a:off x="7405688" y="784226"/>
            <a:ext cx="214312" cy="962025"/>
          </a:xfrm>
          <a:prstGeom prst="bentConnector3">
            <a:avLst>
              <a:gd name="adj1" fmla="val 4963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08" name="AutoShape 36">
            <a:extLst>
              <a:ext uri="{FF2B5EF4-FFF2-40B4-BE49-F238E27FC236}">
                <a16:creationId xmlns:a16="http://schemas.microsoft.com/office/drawing/2014/main" id="{A791BC55-A7A9-49A1-A6D5-B06E0359647B}"/>
              </a:ext>
            </a:extLst>
          </p:cNvPr>
          <p:cNvCxnSpPr>
            <a:cxnSpLocks noChangeShapeType="1"/>
            <a:stCxn id="3083" idx="3"/>
            <a:endCxn id="3085" idx="1"/>
          </p:cNvCxnSpPr>
          <p:nvPr/>
        </p:nvCxnSpPr>
        <p:spPr bwMode="auto">
          <a:xfrm>
            <a:off x="7405688" y="1746250"/>
            <a:ext cx="214312" cy="1081088"/>
          </a:xfrm>
          <a:prstGeom prst="bentConnector3">
            <a:avLst>
              <a:gd name="adj1" fmla="val 4963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09" name="AutoShape 37">
            <a:extLst>
              <a:ext uri="{FF2B5EF4-FFF2-40B4-BE49-F238E27FC236}">
                <a16:creationId xmlns:a16="http://schemas.microsoft.com/office/drawing/2014/main" id="{5C8EEA4B-3EEE-457E-99EB-A3CD89F02C6D}"/>
              </a:ext>
            </a:extLst>
          </p:cNvPr>
          <p:cNvCxnSpPr>
            <a:cxnSpLocks noChangeShapeType="1"/>
            <a:stCxn id="3085" idx="3"/>
            <a:endCxn id="3086" idx="1"/>
          </p:cNvCxnSpPr>
          <p:nvPr/>
        </p:nvCxnSpPr>
        <p:spPr bwMode="auto">
          <a:xfrm flipV="1">
            <a:off x="8856664" y="860426"/>
            <a:ext cx="287337" cy="1966913"/>
          </a:xfrm>
          <a:prstGeom prst="bentConnector3">
            <a:avLst>
              <a:gd name="adj1" fmla="val 49722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10" name="AutoShape 38">
            <a:extLst>
              <a:ext uri="{FF2B5EF4-FFF2-40B4-BE49-F238E27FC236}">
                <a16:creationId xmlns:a16="http://schemas.microsoft.com/office/drawing/2014/main" id="{720BAE69-BD3B-419D-B33C-D74F087F5683}"/>
              </a:ext>
            </a:extLst>
          </p:cNvPr>
          <p:cNvCxnSpPr>
            <a:cxnSpLocks noChangeShapeType="1"/>
            <a:stCxn id="3085" idx="3"/>
            <a:endCxn id="3087" idx="1"/>
          </p:cNvCxnSpPr>
          <p:nvPr/>
        </p:nvCxnSpPr>
        <p:spPr bwMode="auto">
          <a:xfrm>
            <a:off x="8856664" y="2827339"/>
            <a:ext cx="287337" cy="1587"/>
          </a:xfrm>
          <a:prstGeom prst="bentConnector3">
            <a:avLst>
              <a:gd name="adj1" fmla="val 49722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11" name="AutoShape 39">
            <a:extLst>
              <a:ext uri="{FF2B5EF4-FFF2-40B4-BE49-F238E27FC236}">
                <a16:creationId xmlns:a16="http://schemas.microsoft.com/office/drawing/2014/main" id="{30F6E8F5-6D3A-49F7-831E-7A487C385D7A}"/>
              </a:ext>
            </a:extLst>
          </p:cNvPr>
          <p:cNvCxnSpPr>
            <a:cxnSpLocks noChangeShapeType="1"/>
            <a:stCxn id="3074" idx="3"/>
            <a:endCxn id="3075" idx="1"/>
          </p:cNvCxnSpPr>
          <p:nvPr/>
        </p:nvCxnSpPr>
        <p:spPr bwMode="auto">
          <a:xfrm>
            <a:off x="2919413" y="5341938"/>
            <a:ext cx="23495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12" name="AutoShape 40">
            <a:extLst>
              <a:ext uri="{FF2B5EF4-FFF2-40B4-BE49-F238E27FC236}">
                <a16:creationId xmlns:a16="http://schemas.microsoft.com/office/drawing/2014/main" id="{E01F5013-21CD-4E1B-8023-CEADE055B9C5}"/>
              </a:ext>
            </a:extLst>
          </p:cNvPr>
          <p:cNvCxnSpPr>
            <a:cxnSpLocks noChangeShapeType="1"/>
            <a:stCxn id="3075" idx="3"/>
            <a:endCxn id="3076" idx="1"/>
          </p:cNvCxnSpPr>
          <p:nvPr/>
        </p:nvCxnSpPr>
        <p:spPr bwMode="auto">
          <a:xfrm>
            <a:off x="4387851" y="5341938"/>
            <a:ext cx="284163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13" name="AutoShape 41">
            <a:extLst>
              <a:ext uri="{FF2B5EF4-FFF2-40B4-BE49-F238E27FC236}">
                <a16:creationId xmlns:a16="http://schemas.microsoft.com/office/drawing/2014/main" id="{43868D2D-4AF2-45AB-8880-575AC3712E56}"/>
              </a:ext>
            </a:extLst>
          </p:cNvPr>
          <p:cNvCxnSpPr>
            <a:cxnSpLocks noChangeShapeType="1"/>
            <a:stCxn id="3076" idx="3"/>
            <a:endCxn id="3077" idx="1"/>
          </p:cNvCxnSpPr>
          <p:nvPr/>
        </p:nvCxnSpPr>
        <p:spPr bwMode="auto">
          <a:xfrm>
            <a:off x="5905500" y="5341938"/>
            <a:ext cx="22225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14" name="AutoShape 42">
            <a:extLst>
              <a:ext uri="{FF2B5EF4-FFF2-40B4-BE49-F238E27FC236}">
                <a16:creationId xmlns:a16="http://schemas.microsoft.com/office/drawing/2014/main" id="{1E04F404-9D55-443C-ABBF-2FF35316B4EF}"/>
              </a:ext>
            </a:extLst>
          </p:cNvPr>
          <p:cNvCxnSpPr>
            <a:cxnSpLocks noChangeShapeType="1"/>
            <a:stCxn id="3077" idx="3"/>
            <a:endCxn id="3078" idx="1"/>
          </p:cNvCxnSpPr>
          <p:nvPr/>
        </p:nvCxnSpPr>
        <p:spPr bwMode="auto">
          <a:xfrm>
            <a:off x="7361239" y="5341938"/>
            <a:ext cx="28257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15" name="AutoShape 43">
            <a:extLst>
              <a:ext uri="{FF2B5EF4-FFF2-40B4-BE49-F238E27FC236}">
                <a16:creationId xmlns:a16="http://schemas.microsoft.com/office/drawing/2014/main" id="{0F34DD64-E835-48ED-804D-9DE56F0A85D9}"/>
              </a:ext>
            </a:extLst>
          </p:cNvPr>
          <p:cNvCxnSpPr>
            <a:cxnSpLocks noChangeShapeType="1"/>
            <a:stCxn id="3078" idx="3"/>
            <a:endCxn id="3079" idx="1"/>
          </p:cNvCxnSpPr>
          <p:nvPr/>
        </p:nvCxnSpPr>
        <p:spPr bwMode="auto">
          <a:xfrm>
            <a:off x="8877301" y="5341938"/>
            <a:ext cx="252413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116" name="Text Box 44" descr="Pink tissue paper">
            <a:extLst>
              <a:ext uri="{FF2B5EF4-FFF2-40B4-BE49-F238E27FC236}">
                <a16:creationId xmlns:a16="http://schemas.microsoft.com/office/drawing/2014/main" id="{801DF27D-9A72-45E2-BC8C-27F3419FFA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1" y="4043364"/>
            <a:ext cx="958917" cy="400110"/>
          </a:xfrm>
          <a:prstGeom prst="rect">
            <a:avLst/>
          </a:prstGeom>
          <a:blipFill dpi="0" rotWithShape="1">
            <a:blip r:embed="rId18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 b="1" dirty="0">
                <a:ea typeface="SimHei" panose="02010609060101010101" pitchFamily="49" charset="-122"/>
              </a:rPr>
              <a:t>百尼基</a:t>
            </a:r>
          </a:p>
        </p:txBody>
      </p:sp>
      <p:cxnSp>
        <p:nvCxnSpPr>
          <p:cNvPr id="3117" name="AutoShape 45">
            <a:extLst>
              <a:ext uri="{FF2B5EF4-FFF2-40B4-BE49-F238E27FC236}">
                <a16:creationId xmlns:a16="http://schemas.microsoft.com/office/drawing/2014/main" id="{5EC72860-4E29-435F-B45E-D178072BBF44}"/>
              </a:ext>
            </a:extLst>
          </p:cNvPr>
          <p:cNvCxnSpPr>
            <a:cxnSpLocks noChangeShapeType="1"/>
            <a:stCxn id="3075" idx="3"/>
            <a:endCxn id="3116" idx="1"/>
          </p:cNvCxnSpPr>
          <p:nvPr/>
        </p:nvCxnSpPr>
        <p:spPr bwMode="auto">
          <a:xfrm flipV="1">
            <a:off x="4387851" y="4243419"/>
            <a:ext cx="260350" cy="1097725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118" name="Line 46">
            <a:extLst>
              <a:ext uri="{FF2B5EF4-FFF2-40B4-BE49-F238E27FC236}">
                <a16:creationId xmlns:a16="http://schemas.microsoft.com/office/drawing/2014/main" id="{35978C5A-09C6-49BF-B33B-8594BD86C4A8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3048000"/>
            <a:ext cx="0" cy="990600"/>
          </a:xfrm>
          <a:prstGeom prst="line">
            <a:avLst/>
          </a:prstGeom>
          <a:noFill/>
          <a:ln w="9525">
            <a:solidFill>
              <a:srgbClr val="FF0000"/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5334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339B157C-1CE5-4DF6-9679-3D70F5B7E1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639120"/>
            <a:ext cx="12192000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SimHei" panose="02010609060101010101" pitchFamily="49" charset="-122"/>
                <a:ea typeface="SimHei" panose="02010609060101010101" pitchFamily="49" charset="-122"/>
              </a:rPr>
              <a:t>他的哥哥西流古四世被大臣所弑后，他以幼主的监护人身分向别迦摩王借兵，杀了叛臣之后，却自己登基作王。他为了彻底实施希腊化，</a:t>
            </a:r>
            <a:r>
              <a:rPr lang="zh-CN" altLang="en-US" sz="32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对犹太人极其残暴，意图消灭犹太信仰。他掠夺圣殿财物，毁坏耶路撒冷，亵渎圣殿，在祭坛上献猪，洒猪血。在殿中为宙斯设立祭坛。废除在圣殿中之礼拜与常献的燔祭。禁止犹太人守安息日，禁止守节期，禁止受割礼，违者处死。焚烧旧约经卷，私藏经卷者处死。拒绝吃猪肉或偶像之祭肉者处死。</a:t>
            </a:r>
            <a:r>
              <a:rPr lang="zh-CN" altLang="en-US" sz="3200" b="1" dirty="0">
                <a:latin typeface="SimHei" panose="02010609060101010101" pitchFamily="49" charset="-122"/>
                <a:ea typeface="SimHei" panose="02010609060101010101" pitchFamily="49" charset="-122"/>
              </a:rPr>
              <a:t>他用各种严刑迫使犹太人放弃信仰。数万犹太人遭屠杀，或被贩为奴。</a:t>
            </a:r>
            <a:endParaRPr lang="en-US" altLang="zh-TW" sz="32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6387" name="Rectangle 3" descr="Brown marble">
            <a:extLst>
              <a:ext uri="{FF2B5EF4-FFF2-40B4-BE49-F238E27FC236}">
                <a16:creationId xmlns:a16="http://schemas.microsoft.com/office/drawing/2014/main" id="{0C0E75DA-7D80-4560-A112-E09B6B837E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71376"/>
            <a:ext cx="6172200" cy="1053173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 algn="ctr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spcAft>
                <a:spcPct val="30000"/>
              </a:spcAft>
            </a:pPr>
            <a:r>
              <a:rPr lang="zh-TW" altLang="en-US" sz="6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安提阿古四世</a:t>
            </a:r>
            <a:endParaRPr lang="en-US" altLang="zh-TW" sz="6000" b="1" dirty="0">
              <a:solidFill>
                <a:schemeClr val="accent5">
                  <a:lumMod val="20000"/>
                  <a:lumOff val="80000"/>
                </a:schemeClr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6388" name="Rectangle 4">
            <a:extLst>
              <a:ext uri="{FF2B5EF4-FFF2-40B4-BE49-F238E27FC236}">
                <a16:creationId xmlns:a16="http://schemas.microsoft.com/office/drawing/2014/main" id="{AE5F624F-8BCA-4545-87A0-43642303CE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079" y="1124441"/>
            <a:ext cx="9266208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西流古王朝的第八个君王</a:t>
            </a:r>
            <a:r>
              <a:rPr lang="en-US" altLang="zh-CN" sz="32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(175-164 BC)</a:t>
            </a:r>
            <a:r>
              <a:rPr lang="zh-CN" altLang="en-US" sz="3200" b="1" dirty="0">
                <a:solidFill>
                  <a:srgbClr val="FFC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</a:p>
          <a:p>
            <a:r>
              <a:rPr lang="zh-CN" altLang="en-US" sz="3200" b="1" dirty="0">
                <a:latin typeface="SimHei" panose="02010609060101010101" pitchFamily="49" charset="-122"/>
                <a:ea typeface="SimHei" panose="02010609060101010101" pitchFamily="49" charset="-122"/>
              </a:rPr>
              <a:t>自称「伊皮法尼斯」</a:t>
            </a:r>
            <a:r>
              <a:rPr lang="en-US" altLang="zh-CN" sz="3200" b="1" dirty="0"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3200" b="1" dirty="0">
                <a:latin typeface="SimHei" panose="02010609060101010101" pitchFamily="49" charset="-122"/>
                <a:ea typeface="SimHei" panose="02010609060101010101" pitchFamily="49" charset="-122"/>
              </a:rPr>
              <a:t>神的显现</a:t>
            </a:r>
            <a:r>
              <a:rPr lang="en-US" altLang="zh-CN" sz="3200" b="1" dirty="0"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r>
              <a:rPr lang="zh-CN" altLang="en-US" sz="3200" b="1" dirty="0">
                <a:latin typeface="SimHei" panose="02010609060101010101" pitchFamily="49" charset="-122"/>
                <a:ea typeface="SimHei" panose="02010609060101010101" pitchFamily="49" charset="-122"/>
              </a:rPr>
              <a:t>，以自己为希腊主神宙斯的化身；人却称他「伊皮曼尼斯」</a:t>
            </a:r>
            <a:r>
              <a:rPr lang="en-US" altLang="zh-CN" sz="3200" b="1" dirty="0"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3200" b="1" dirty="0">
                <a:latin typeface="SimHei" panose="02010609060101010101" pitchFamily="49" charset="-122"/>
                <a:ea typeface="SimHei" panose="02010609060101010101" pitchFamily="49" charset="-122"/>
              </a:rPr>
              <a:t>狂人</a:t>
            </a:r>
            <a:r>
              <a:rPr lang="en-US" altLang="zh-CN" sz="3200" b="1" dirty="0"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r>
              <a:rPr lang="zh-CN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zh-TW" altLang="en-US" sz="28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6389" name="Rectangle 5">
            <a:extLst>
              <a:ext uri="{FF2B5EF4-FFF2-40B4-BE49-F238E27FC236}">
                <a16:creationId xmlns:a16="http://schemas.microsoft.com/office/drawing/2014/main" id="{29D8B874-7258-4A5C-8B86-E6F8D6F44B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079" y="89003"/>
            <a:ext cx="1925128" cy="980673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zh-TW" altLang="en-US" sz="60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小角</a:t>
            </a:r>
          </a:p>
        </p:txBody>
      </p:sp>
      <p:pic>
        <p:nvPicPr>
          <p:cNvPr id="16392" name="Picture 8" descr="antiochus-epiphanes">
            <a:extLst>
              <a:ext uri="{FF2B5EF4-FFF2-40B4-BE49-F238E27FC236}">
                <a16:creationId xmlns:a16="http://schemas.microsoft.com/office/drawing/2014/main" id="{F9502F98-DF4C-47C8-9EBE-9A48E293FA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0238" y="39688"/>
            <a:ext cx="2438400" cy="2428875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70429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ot_nt_gap">
            <a:extLst>
              <a:ext uri="{FF2B5EF4-FFF2-40B4-BE49-F238E27FC236}">
                <a16:creationId xmlns:a16="http://schemas.microsoft.com/office/drawing/2014/main" id="{1ECBAD5B-8941-46FB-9146-D1C3AF6D05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4968" y="2017237"/>
            <a:ext cx="8743950" cy="360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5" name="Text Box 5">
            <a:extLst>
              <a:ext uri="{FF2B5EF4-FFF2-40B4-BE49-F238E27FC236}">
                <a16:creationId xmlns:a16="http://schemas.microsoft.com/office/drawing/2014/main" id="{1DE63DC8-71EA-41A7-98ED-0B1B6F7F25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6485" y="1711325"/>
            <a:ext cx="57419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2000" b="1">
                <a:ea typeface="SimHei" panose="02010609060101010101" pitchFamily="49" charset="-122"/>
              </a:rPr>
              <a:t>500</a:t>
            </a:r>
          </a:p>
        </p:txBody>
      </p:sp>
      <p:sp>
        <p:nvSpPr>
          <p:cNvPr id="5126" name="Text Box 6">
            <a:extLst>
              <a:ext uri="{FF2B5EF4-FFF2-40B4-BE49-F238E27FC236}">
                <a16:creationId xmlns:a16="http://schemas.microsoft.com/office/drawing/2014/main" id="{5B42FA46-6854-41C0-8C14-78076DFEC8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4285" y="1681163"/>
            <a:ext cx="57419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2000" b="1">
                <a:ea typeface="SimHei" panose="02010609060101010101" pitchFamily="49" charset="-122"/>
              </a:rPr>
              <a:t>400</a:t>
            </a:r>
          </a:p>
        </p:txBody>
      </p:sp>
      <p:sp>
        <p:nvSpPr>
          <p:cNvPr id="5127" name="Text Box 7">
            <a:extLst>
              <a:ext uri="{FF2B5EF4-FFF2-40B4-BE49-F238E27FC236}">
                <a16:creationId xmlns:a16="http://schemas.microsoft.com/office/drawing/2014/main" id="{E4176C37-C5CA-44E9-9523-30AAB81CB5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2085" y="1681163"/>
            <a:ext cx="57419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2000" b="1">
                <a:ea typeface="SimHei" panose="02010609060101010101" pitchFamily="49" charset="-122"/>
              </a:rPr>
              <a:t>300</a:t>
            </a:r>
          </a:p>
        </p:txBody>
      </p:sp>
      <p:sp>
        <p:nvSpPr>
          <p:cNvPr id="5128" name="Text Box 8">
            <a:extLst>
              <a:ext uri="{FF2B5EF4-FFF2-40B4-BE49-F238E27FC236}">
                <a16:creationId xmlns:a16="http://schemas.microsoft.com/office/drawing/2014/main" id="{62D550D7-BF68-4DCD-9CE3-5BD5B05ABA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9885" y="1681163"/>
            <a:ext cx="57419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2000" b="1">
                <a:ea typeface="SimHei" panose="02010609060101010101" pitchFamily="49" charset="-122"/>
              </a:rPr>
              <a:t>200</a:t>
            </a:r>
          </a:p>
        </p:txBody>
      </p:sp>
      <p:sp>
        <p:nvSpPr>
          <p:cNvPr id="5129" name="Text Box 9">
            <a:extLst>
              <a:ext uri="{FF2B5EF4-FFF2-40B4-BE49-F238E27FC236}">
                <a16:creationId xmlns:a16="http://schemas.microsoft.com/office/drawing/2014/main" id="{0DB72B84-C38D-46AD-8D87-5D8A56286F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25935" y="1681163"/>
            <a:ext cx="57419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2000" b="1">
                <a:ea typeface="SimHei" panose="02010609060101010101" pitchFamily="49" charset="-122"/>
              </a:rPr>
              <a:t>100</a:t>
            </a:r>
          </a:p>
        </p:txBody>
      </p:sp>
      <p:sp>
        <p:nvSpPr>
          <p:cNvPr id="5130" name="Text Box 10">
            <a:extLst>
              <a:ext uri="{FF2B5EF4-FFF2-40B4-BE49-F238E27FC236}">
                <a16:creationId xmlns:a16="http://schemas.microsoft.com/office/drawing/2014/main" id="{33987D94-2628-4238-92CE-24B55035E5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84528" y="1681163"/>
            <a:ext cx="31451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2000" b="1">
                <a:ea typeface="SimHei" panose="02010609060101010101" pitchFamily="49" charset="-122"/>
              </a:rPr>
              <a:t>0</a:t>
            </a:r>
          </a:p>
        </p:txBody>
      </p:sp>
      <p:sp>
        <p:nvSpPr>
          <p:cNvPr id="5131" name="Text Box 11">
            <a:extLst>
              <a:ext uri="{FF2B5EF4-FFF2-40B4-BE49-F238E27FC236}">
                <a16:creationId xmlns:a16="http://schemas.microsoft.com/office/drawing/2014/main" id="{0985900D-62CF-4ACB-A6F9-F25F136D33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9160" y="1703388"/>
            <a:ext cx="57419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2000" b="1">
                <a:ea typeface="SimHei" panose="02010609060101010101" pitchFamily="49" charset="-122"/>
              </a:rPr>
              <a:t>600</a:t>
            </a:r>
          </a:p>
        </p:txBody>
      </p:sp>
      <p:sp>
        <p:nvSpPr>
          <p:cNvPr id="5132" name="Text Box 12">
            <a:extLst>
              <a:ext uri="{FF2B5EF4-FFF2-40B4-BE49-F238E27FC236}">
                <a16:creationId xmlns:a16="http://schemas.microsoft.com/office/drawing/2014/main" id="{FDFF7974-B3E2-41B7-AD2D-00C11157BD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458913"/>
            <a:ext cx="46519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2000" b="1">
                <a:ea typeface="SimHei" panose="02010609060101010101" pitchFamily="49" charset="-122"/>
              </a:rPr>
              <a:t>BC</a:t>
            </a:r>
          </a:p>
        </p:txBody>
      </p:sp>
      <p:sp>
        <p:nvSpPr>
          <p:cNvPr id="5133" name="Line 13">
            <a:extLst>
              <a:ext uri="{FF2B5EF4-FFF2-40B4-BE49-F238E27FC236}">
                <a16:creationId xmlns:a16="http://schemas.microsoft.com/office/drawing/2014/main" id="{07DA53C1-4570-40B8-984E-455E40711C5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720975" y="23622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/>
          </a:p>
        </p:txBody>
      </p:sp>
      <p:sp>
        <p:nvSpPr>
          <p:cNvPr id="5134" name="Text Box 14">
            <a:extLst>
              <a:ext uri="{FF2B5EF4-FFF2-40B4-BE49-F238E27FC236}">
                <a16:creationId xmlns:a16="http://schemas.microsoft.com/office/drawing/2014/main" id="{3CCC09F0-3363-46D4-9B78-2C217CF008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5962" y="2895601"/>
            <a:ext cx="732893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被</a:t>
            </a: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掳</a:t>
            </a: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归</a:t>
            </a: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回</a:t>
            </a:r>
          </a:p>
          <a:p>
            <a:pPr algn="ctr"/>
            <a:endParaRPr lang="zh-CN" altLang="en-US" sz="2800" b="1" dirty="0">
              <a:solidFill>
                <a:schemeClr val="accent2"/>
              </a:solidFill>
              <a:ea typeface="SimHei" panose="02010609060101010101" pitchFamily="49" charset="-122"/>
            </a:endParaRPr>
          </a:p>
          <a:p>
            <a:pPr algn="ctr"/>
            <a:r>
              <a:rPr lang="en-US" altLang="zh-CN" sz="2800" b="1" dirty="0">
                <a:solidFill>
                  <a:schemeClr val="accent2"/>
                </a:solidFill>
                <a:ea typeface="SimHei" panose="02010609060101010101" pitchFamily="49" charset="-122"/>
              </a:rPr>
              <a:t>536</a:t>
            </a:r>
            <a:endParaRPr lang="en-US" altLang="zh-TW" sz="2800" b="1" dirty="0">
              <a:solidFill>
                <a:schemeClr val="accent2"/>
              </a:solidFill>
              <a:ea typeface="SimHei" panose="02010609060101010101" pitchFamily="49" charset="-122"/>
            </a:endParaRPr>
          </a:p>
        </p:txBody>
      </p:sp>
      <p:sp>
        <p:nvSpPr>
          <p:cNvPr id="5135" name="Line 15">
            <a:extLst>
              <a:ext uri="{FF2B5EF4-FFF2-40B4-BE49-F238E27FC236}">
                <a16:creationId xmlns:a16="http://schemas.microsoft.com/office/drawing/2014/main" id="{54616140-F532-4E17-94C8-A213B121E3C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715000" y="23622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/>
          </a:p>
        </p:txBody>
      </p:sp>
      <p:sp>
        <p:nvSpPr>
          <p:cNvPr id="5136" name="Text Box 16">
            <a:extLst>
              <a:ext uri="{FF2B5EF4-FFF2-40B4-BE49-F238E27FC236}">
                <a16:creationId xmlns:a16="http://schemas.microsoft.com/office/drawing/2014/main" id="{61F3A172-1005-44CC-837A-3B9BA5D53B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9986" y="2895600"/>
            <a:ext cx="732893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希</a:t>
            </a: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腊</a:t>
            </a: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时</a:t>
            </a: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期</a:t>
            </a:r>
          </a:p>
          <a:p>
            <a:pPr algn="ctr"/>
            <a:endParaRPr lang="zh-CN" altLang="en-US" sz="2800" b="1" dirty="0">
              <a:solidFill>
                <a:schemeClr val="accent2"/>
              </a:solidFill>
              <a:ea typeface="SimHei" panose="02010609060101010101" pitchFamily="49" charset="-122"/>
            </a:endParaRPr>
          </a:p>
          <a:p>
            <a:pPr algn="ctr"/>
            <a:r>
              <a:rPr lang="en-US" altLang="zh-CN" sz="2800" b="1" dirty="0">
                <a:solidFill>
                  <a:schemeClr val="accent2"/>
                </a:solidFill>
                <a:ea typeface="SimHei" panose="02010609060101010101" pitchFamily="49" charset="-122"/>
              </a:rPr>
              <a:t>333</a:t>
            </a:r>
            <a:br>
              <a:rPr lang="en-US" altLang="zh-CN" sz="2800" b="1" dirty="0">
                <a:solidFill>
                  <a:schemeClr val="accent2"/>
                </a:solidFill>
                <a:ea typeface="SimHei" panose="02010609060101010101" pitchFamily="49" charset="-122"/>
              </a:rPr>
            </a:br>
            <a:r>
              <a:rPr lang="en-US" altLang="zh-CN" sz="2800" b="1" dirty="0">
                <a:solidFill>
                  <a:schemeClr val="accent2"/>
                </a:solidFill>
                <a:ea typeface="SimHei" panose="02010609060101010101" pitchFamily="49" charset="-122"/>
              </a:rPr>
              <a:t>|</a:t>
            </a:r>
          </a:p>
          <a:p>
            <a:pPr algn="ctr"/>
            <a:r>
              <a:rPr lang="en-US" altLang="zh-CN" sz="2800" b="1" dirty="0">
                <a:solidFill>
                  <a:schemeClr val="accent2"/>
                </a:solidFill>
                <a:ea typeface="SimHei" panose="02010609060101010101" pitchFamily="49" charset="-122"/>
              </a:rPr>
              <a:t>323</a:t>
            </a:r>
            <a:endParaRPr lang="en-US" altLang="zh-TW" sz="2800" b="1" dirty="0">
              <a:solidFill>
                <a:schemeClr val="accent2"/>
              </a:solidFill>
              <a:ea typeface="SimHei" panose="02010609060101010101" pitchFamily="49" charset="-122"/>
            </a:endParaRPr>
          </a:p>
        </p:txBody>
      </p:sp>
      <p:sp>
        <p:nvSpPr>
          <p:cNvPr id="5137" name="Line 17">
            <a:extLst>
              <a:ext uri="{FF2B5EF4-FFF2-40B4-BE49-F238E27FC236}">
                <a16:creationId xmlns:a16="http://schemas.microsoft.com/office/drawing/2014/main" id="{6C1BF4FD-2CC4-480A-B3EB-89D45633113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22750" y="23622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/>
          </a:p>
        </p:txBody>
      </p:sp>
      <p:sp>
        <p:nvSpPr>
          <p:cNvPr id="5138" name="Text Box 18">
            <a:extLst>
              <a:ext uri="{FF2B5EF4-FFF2-40B4-BE49-F238E27FC236}">
                <a16:creationId xmlns:a16="http://schemas.microsoft.com/office/drawing/2014/main" id="{50DDB782-AE6D-414E-93FB-35F42BD8D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7736" y="2895600"/>
            <a:ext cx="732893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波</a:t>
            </a: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斯</a:t>
            </a: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时</a:t>
            </a: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期</a:t>
            </a:r>
          </a:p>
          <a:p>
            <a:pPr algn="ctr"/>
            <a:endParaRPr lang="zh-CN" altLang="en-US" sz="2800" b="1" dirty="0">
              <a:solidFill>
                <a:schemeClr val="accent2"/>
              </a:solidFill>
              <a:ea typeface="SimHei" panose="02010609060101010101" pitchFamily="49" charset="-122"/>
            </a:endParaRPr>
          </a:p>
          <a:p>
            <a:pPr algn="ctr"/>
            <a:r>
              <a:rPr lang="en-US" altLang="zh-CN" sz="2800" b="1" dirty="0">
                <a:solidFill>
                  <a:schemeClr val="accent2"/>
                </a:solidFill>
                <a:ea typeface="SimHei" panose="02010609060101010101" pitchFamily="49" charset="-122"/>
              </a:rPr>
              <a:t>536</a:t>
            </a:r>
          </a:p>
          <a:p>
            <a:pPr algn="ctr"/>
            <a:r>
              <a:rPr lang="en-US" altLang="zh-CN" sz="2800" b="1" dirty="0">
                <a:solidFill>
                  <a:schemeClr val="accent2"/>
                </a:solidFill>
                <a:ea typeface="SimHei" panose="02010609060101010101" pitchFamily="49" charset="-122"/>
              </a:rPr>
              <a:t>|</a:t>
            </a:r>
          </a:p>
          <a:p>
            <a:pPr algn="ctr"/>
            <a:r>
              <a:rPr lang="en-US" altLang="zh-CN" sz="2800" b="1" dirty="0">
                <a:solidFill>
                  <a:schemeClr val="accent2"/>
                </a:solidFill>
                <a:ea typeface="SimHei" panose="02010609060101010101" pitchFamily="49" charset="-122"/>
              </a:rPr>
              <a:t>333</a:t>
            </a:r>
            <a:endParaRPr lang="en-US" altLang="zh-TW" sz="2800" b="1" dirty="0">
              <a:solidFill>
                <a:schemeClr val="accent2"/>
              </a:solidFill>
              <a:ea typeface="SimHei" panose="02010609060101010101" pitchFamily="49" charset="-122"/>
            </a:endParaRPr>
          </a:p>
        </p:txBody>
      </p:sp>
      <p:sp>
        <p:nvSpPr>
          <p:cNvPr id="5139" name="Line 19">
            <a:extLst>
              <a:ext uri="{FF2B5EF4-FFF2-40B4-BE49-F238E27FC236}">
                <a16:creationId xmlns:a16="http://schemas.microsoft.com/office/drawing/2014/main" id="{98C2D252-BBEA-4842-9E42-B61FC1AA13F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705600" y="23622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/>
          </a:p>
        </p:txBody>
      </p:sp>
      <p:sp>
        <p:nvSpPr>
          <p:cNvPr id="5140" name="Text Box 20">
            <a:extLst>
              <a:ext uri="{FF2B5EF4-FFF2-40B4-BE49-F238E27FC236}">
                <a16:creationId xmlns:a16="http://schemas.microsoft.com/office/drawing/2014/main" id="{EF7BCF1E-4FC8-4962-A046-0D38CD84C7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60586" y="2895600"/>
            <a:ext cx="732893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埃</a:t>
            </a: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及</a:t>
            </a: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时</a:t>
            </a: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期</a:t>
            </a:r>
          </a:p>
          <a:p>
            <a:pPr algn="ctr"/>
            <a:endParaRPr lang="zh-CN" altLang="en-US" sz="2800" b="1" dirty="0">
              <a:solidFill>
                <a:schemeClr val="accent2"/>
              </a:solidFill>
              <a:ea typeface="SimHei" panose="02010609060101010101" pitchFamily="49" charset="-122"/>
            </a:endParaRPr>
          </a:p>
          <a:p>
            <a:pPr algn="ctr"/>
            <a:r>
              <a:rPr lang="en-US" altLang="zh-CN" sz="2800" b="1" dirty="0">
                <a:solidFill>
                  <a:schemeClr val="accent2"/>
                </a:solidFill>
                <a:ea typeface="SimHei" panose="02010609060101010101" pitchFamily="49" charset="-122"/>
              </a:rPr>
              <a:t>323</a:t>
            </a:r>
          </a:p>
          <a:p>
            <a:pPr algn="ctr"/>
            <a:r>
              <a:rPr lang="en-US" altLang="zh-CN" sz="2800" b="1" dirty="0">
                <a:solidFill>
                  <a:schemeClr val="accent2"/>
                </a:solidFill>
                <a:ea typeface="SimHei" panose="02010609060101010101" pitchFamily="49" charset="-122"/>
              </a:rPr>
              <a:t>|</a:t>
            </a:r>
          </a:p>
          <a:p>
            <a:pPr algn="ctr"/>
            <a:r>
              <a:rPr lang="en-US" altLang="zh-CN" sz="2800" b="1" dirty="0">
                <a:solidFill>
                  <a:schemeClr val="accent2"/>
                </a:solidFill>
                <a:ea typeface="SimHei" panose="02010609060101010101" pitchFamily="49" charset="-122"/>
              </a:rPr>
              <a:t>204</a:t>
            </a:r>
            <a:endParaRPr lang="en-US" altLang="zh-TW" sz="2800" b="1" dirty="0">
              <a:solidFill>
                <a:schemeClr val="accent2"/>
              </a:solidFill>
              <a:ea typeface="SimHei" panose="02010609060101010101" pitchFamily="49" charset="-122"/>
            </a:endParaRPr>
          </a:p>
        </p:txBody>
      </p:sp>
      <p:sp>
        <p:nvSpPr>
          <p:cNvPr id="5141" name="Line 21">
            <a:extLst>
              <a:ext uri="{FF2B5EF4-FFF2-40B4-BE49-F238E27FC236}">
                <a16:creationId xmlns:a16="http://schemas.microsoft.com/office/drawing/2014/main" id="{403D756D-7620-40D4-8CAC-5CA10437565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804150" y="23622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/>
          </a:p>
        </p:txBody>
      </p:sp>
      <p:sp>
        <p:nvSpPr>
          <p:cNvPr id="5142" name="Text Box 22">
            <a:extLst>
              <a:ext uri="{FF2B5EF4-FFF2-40B4-BE49-F238E27FC236}">
                <a16:creationId xmlns:a16="http://schemas.microsoft.com/office/drawing/2014/main" id="{D09EEF03-CEB8-4036-BBF1-F5A82899B0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9136" y="2895601"/>
            <a:ext cx="732893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叙</a:t>
            </a: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利</a:t>
            </a: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亚</a:t>
            </a: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时</a:t>
            </a: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期</a:t>
            </a:r>
          </a:p>
          <a:p>
            <a:pPr algn="ctr"/>
            <a:r>
              <a:rPr lang="en-US" altLang="zh-CN" sz="2800" b="1" dirty="0">
                <a:solidFill>
                  <a:schemeClr val="accent2"/>
                </a:solidFill>
                <a:ea typeface="SimHei" panose="02010609060101010101" pitchFamily="49" charset="-122"/>
              </a:rPr>
              <a:t>204</a:t>
            </a:r>
          </a:p>
          <a:p>
            <a:pPr algn="ctr"/>
            <a:r>
              <a:rPr lang="en-US" altLang="zh-CN" sz="2800" b="1" dirty="0">
                <a:solidFill>
                  <a:schemeClr val="accent2"/>
                </a:solidFill>
                <a:ea typeface="SimHei" panose="02010609060101010101" pitchFamily="49" charset="-122"/>
              </a:rPr>
              <a:t>|</a:t>
            </a:r>
          </a:p>
          <a:p>
            <a:pPr algn="ctr"/>
            <a:r>
              <a:rPr lang="en-US" altLang="zh-CN" sz="2800" b="1" dirty="0">
                <a:solidFill>
                  <a:schemeClr val="accent2"/>
                </a:solidFill>
                <a:ea typeface="SimHei" panose="02010609060101010101" pitchFamily="49" charset="-122"/>
              </a:rPr>
              <a:t>165</a:t>
            </a:r>
            <a:endParaRPr lang="en-US" altLang="zh-TW" sz="2800" b="1" dirty="0">
              <a:solidFill>
                <a:schemeClr val="accent2"/>
              </a:solidFill>
              <a:ea typeface="SimHei" panose="02010609060101010101" pitchFamily="49" charset="-122"/>
            </a:endParaRPr>
          </a:p>
        </p:txBody>
      </p:sp>
      <p:sp>
        <p:nvSpPr>
          <p:cNvPr id="5143" name="Line 23">
            <a:extLst>
              <a:ext uri="{FF2B5EF4-FFF2-40B4-BE49-F238E27FC236}">
                <a16:creationId xmlns:a16="http://schemas.microsoft.com/office/drawing/2014/main" id="{736BD25A-9857-4D17-8CD2-A700FED790F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763000" y="23622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/>
          </a:p>
        </p:txBody>
      </p:sp>
      <p:sp>
        <p:nvSpPr>
          <p:cNvPr id="5144" name="Text Box 24">
            <a:extLst>
              <a:ext uri="{FF2B5EF4-FFF2-40B4-BE49-F238E27FC236}">
                <a16:creationId xmlns:a16="http://schemas.microsoft.com/office/drawing/2014/main" id="{69DA54F3-E033-4817-A828-C271751ED9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17986" y="2895601"/>
            <a:ext cx="732893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马</a:t>
            </a: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加</a:t>
            </a: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比</a:t>
            </a: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时</a:t>
            </a: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期</a:t>
            </a:r>
          </a:p>
          <a:p>
            <a:pPr algn="ctr"/>
            <a:r>
              <a:rPr lang="en-US" altLang="zh-CN" sz="2800" b="1" dirty="0">
                <a:solidFill>
                  <a:schemeClr val="accent2"/>
                </a:solidFill>
                <a:ea typeface="SimHei" panose="02010609060101010101" pitchFamily="49" charset="-122"/>
              </a:rPr>
              <a:t>165</a:t>
            </a:r>
          </a:p>
          <a:p>
            <a:pPr algn="ctr"/>
            <a:r>
              <a:rPr lang="en-US" altLang="zh-CN" sz="2800" b="1" dirty="0">
                <a:solidFill>
                  <a:schemeClr val="accent2"/>
                </a:solidFill>
                <a:ea typeface="SimHei" panose="02010609060101010101" pitchFamily="49" charset="-122"/>
              </a:rPr>
              <a:t>|</a:t>
            </a:r>
          </a:p>
          <a:p>
            <a:pPr algn="ctr"/>
            <a:r>
              <a:rPr lang="en-US" altLang="zh-CN" sz="2800" b="1" dirty="0">
                <a:solidFill>
                  <a:schemeClr val="accent2"/>
                </a:solidFill>
                <a:ea typeface="SimHei" panose="02010609060101010101" pitchFamily="49" charset="-122"/>
              </a:rPr>
              <a:t>63</a:t>
            </a:r>
            <a:endParaRPr lang="en-US" altLang="zh-TW" sz="2800" b="1" dirty="0">
              <a:solidFill>
                <a:schemeClr val="accent2"/>
              </a:solidFill>
              <a:ea typeface="SimHei" panose="02010609060101010101" pitchFamily="49" charset="-122"/>
            </a:endParaRPr>
          </a:p>
        </p:txBody>
      </p:sp>
      <p:sp>
        <p:nvSpPr>
          <p:cNvPr id="5145" name="Line 25">
            <a:extLst>
              <a:ext uri="{FF2B5EF4-FFF2-40B4-BE49-F238E27FC236}">
                <a16:creationId xmlns:a16="http://schemas.microsoft.com/office/drawing/2014/main" id="{A0506EC0-3B67-4BA3-97E3-9993DDFE20B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058400" y="23622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/>
          </a:p>
        </p:txBody>
      </p:sp>
      <p:sp>
        <p:nvSpPr>
          <p:cNvPr id="5146" name="Text Box 26">
            <a:extLst>
              <a:ext uri="{FF2B5EF4-FFF2-40B4-BE49-F238E27FC236}">
                <a16:creationId xmlns:a16="http://schemas.microsoft.com/office/drawing/2014/main" id="{41E357C2-991A-4C4E-B9A3-B723D4F93B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05549" y="2895600"/>
            <a:ext cx="550151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罗</a:t>
            </a: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马</a:t>
            </a: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时</a:t>
            </a: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ea typeface="SimHei" panose="02010609060101010101" pitchFamily="49" charset="-122"/>
              </a:rPr>
              <a:t>期</a:t>
            </a:r>
          </a:p>
          <a:p>
            <a:pPr algn="ctr"/>
            <a:endParaRPr lang="zh-CN" altLang="en-US" sz="2800" b="1" dirty="0">
              <a:solidFill>
                <a:schemeClr val="accent2"/>
              </a:solidFill>
              <a:ea typeface="SimHei" panose="02010609060101010101" pitchFamily="49" charset="-122"/>
            </a:endParaRPr>
          </a:p>
          <a:p>
            <a:pPr algn="ctr"/>
            <a:r>
              <a:rPr lang="en-US" altLang="zh-CN" sz="2800" b="1" dirty="0">
                <a:solidFill>
                  <a:schemeClr val="accent2"/>
                </a:solidFill>
                <a:ea typeface="SimHei" panose="02010609060101010101" pitchFamily="49" charset="-122"/>
              </a:rPr>
              <a:t>63</a:t>
            </a:r>
          </a:p>
          <a:p>
            <a:pPr algn="ctr"/>
            <a:r>
              <a:rPr lang="en-US" altLang="zh-CN" sz="2800" b="1" dirty="0">
                <a:solidFill>
                  <a:schemeClr val="accent2"/>
                </a:solidFill>
                <a:ea typeface="SimHei" panose="02010609060101010101" pitchFamily="49" charset="-122"/>
              </a:rPr>
              <a:t>|</a:t>
            </a:r>
          </a:p>
          <a:p>
            <a:pPr algn="ctr"/>
            <a:r>
              <a:rPr lang="en-US" altLang="zh-TW" sz="2800" b="1" dirty="0">
                <a:solidFill>
                  <a:schemeClr val="accent2"/>
                </a:solidFill>
                <a:ea typeface="SimHei" panose="02010609060101010101" pitchFamily="49" charset="-122"/>
              </a:rPr>
              <a:t>4</a:t>
            </a:r>
          </a:p>
        </p:txBody>
      </p:sp>
      <p:sp>
        <p:nvSpPr>
          <p:cNvPr id="5147" name="Text Box 27">
            <a:extLst>
              <a:ext uri="{FF2B5EF4-FFF2-40B4-BE49-F238E27FC236}">
                <a16:creationId xmlns:a16="http://schemas.microsoft.com/office/drawing/2014/main" id="{93897800-7972-43D7-82C7-2EB8B5A669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1466" y="238303"/>
            <a:ext cx="7802136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5400" dirty="0">
                <a:solidFill>
                  <a:srgbClr val="FFFF00"/>
                </a:solidFill>
                <a:ea typeface="SimHei" panose="02010609060101010101" pitchFamily="49" charset="-122"/>
              </a:rPr>
              <a:t>两约之间圣地的政治环境</a:t>
            </a:r>
            <a:endParaRPr lang="zh-TW" altLang="en-US" sz="5400" dirty="0">
              <a:solidFill>
                <a:srgbClr val="FFFF00"/>
              </a:solidFill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87458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62D47C-160F-4E9D-B2FD-01F3690B5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+mj-ea"/>
              </a:rPr>
              <a:t>马加比时代</a:t>
            </a:r>
            <a:r>
              <a:rPr lang="en-US" sz="6600" b="1" dirty="0">
                <a:solidFill>
                  <a:srgbClr val="FF0000"/>
                </a:solidFill>
                <a:latin typeface="+mj-ea"/>
              </a:rPr>
              <a:t> </a:t>
            </a:r>
            <a:r>
              <a:rPr lang="en-US" sz="6600" dirty="0">
                <a:solidFill>
                  <a:srgbClr val="FF0000"/>
                </a:solidFill>
                <a:latin typeface="+mj-ea"/>
              </a:rPr>
              <a:t>(167-63B.C.)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01DEF5-8874-49A0-9EBA-798AE88F90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92613"/>
            <a:ext cx="12192000" cy="5064667"/>
          </a:xfrm>
        </p:spPr>
        <p:txBody>
          <a:bodyPr>
            <a:normAutofit/>
          </a:bodyPr>
          <a:lstStyle/>
          <a:p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安提阿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古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四世之官员在</a:t>
            </a:r>
            <a:r>
              <a:rPr lang="zh-CN" altLang="en-US" sz="40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莫丁</a:t>
            </a:r>
            <a:r>
              <a:rPr lang="en-US" sz="40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 (</a:t>
            </a:r>
            <a:r>
              <a:rPr lang="en-US" sz="40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Modin</a:t>
            </a:r>
            <a:r>
              <a:rPr lang="en-US" sz="40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村内建造希腊神像，并迫全村人下拜，老祭司</a:t>
            </a:r>
            <a:r>
              <a:rPr lang="zh-CN" altLang="en-US" sz="40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马提亚</a:t>
            </a:r>
            <a:r>
              <a:rPr lang="en-US" sz="40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(</a:t>
            </a:r>
            <a:r>
              <a:rPr lang="en-US" sz="40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Mattahias</a:t>
            </a:r>
            <a:r>
              <a:rPr lang="en-US" sz="40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杀拜偶像之犹太人，逃到山中组成游击队展开百年之革命血战。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马提亚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死前指定三子</a:t>
            </a:r>
            <a:r>
              <a:rPr lang="zh-TW" altLang="en-US" sz="40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猶大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續任首領，西門為顧問。猶大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智勇双全，善于战术，常操胜券，被称为 执铁锤者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(Maccabee)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。收回耶路撒冷，并在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165BC12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月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25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日把重修完之圣殿再献给神用。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C06B774D-97A4-4EEF-ADEA-0595C8B2E664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67333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7D3CA4A0-1F59-453D-8E1B-61FFAAECED0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399648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4415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1227DED-6A89-4D27-8DD5-7007D2686F19}"/>
              </a:ext>
            </a:extLst>
          </p:cNvPr>
          <p:cNvSpPr/>
          <p:nvPr/>
        </p:nvSpPr>
        <p:spPr>
          <a:xfrm>
            <a:off x="3461868" y="2293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馬提亞（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Mattathias）</a:t>
            </a:r>
            <a:endParaRPr lang="en-US" sz="3600" b="1" i="0" u="none" strike="noStrike" dirty="0">
              <a:solidFill>
                <a:srgbClr val="FFFF00"/>
              </a:solidFill>
              <a:effectLst/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96E78A2-EE21-456A-B2DE-CA03B4BE2D8C}"/>
              </a:ext>
            </a:extLst>
          </p:cNvPr>
          <p:cNvSpPr txBox="1"/>
          <p:nvPr/>
        </p:nvSpPr>
        <p:spPr>
          <a:xfrm>
            <a:off x="446231" y="888040"/>
            <a:ext cx="90922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約翰</a:t>
            </a:r>
            <a:endParaRPr lang="en-US" altLang="zh-CN" sz="2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John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E0F436-45BF-4799-B533-3C21EE1FD4A0}"/>
              </a:ext>
            </a:extLst>
          </p:cNvPr>
          <p:cNvSpPr txBox="1"/>
          <p:nvPr/>
        </p:nvSpPr>
        <p:spPr>
          <a:xfrm>
            <a:off x="2403404" y="888040"/>
            <a:ext cx="1391728" cy="16619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西門</a:t>
            </a:r>
            <a:endParaRPr lang="en-US" altLang="zh-CN" sz="2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Simon</a:t>
            </a:r>
          </a:p>
          <a:p>
            <a:r>
              <a:rPr lang="en-US" sz="2800" b="1" dirty="0">
                <a:ea typeface="SimSun" panose="02010600030101010101" pitchFamily="2" charset="-122"/>
              </a:rPr>
              <a:t>142-134</a:t>
            </a: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D8BFEB-3E75-400E-A411-6296BCB09CE9}"/>
              </a:ext>
            </a:extLst>
          </p:cNvPr>
          <p:cNvSpPr txBox="1"/>
          <p:nvPr/>
        </p:nvSpPr>
        <p:spPr>
          <a:xfrm>
            <a:off x="4086248" y="817540"/>
            <a:ext cx="3264035" cy="17235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猶大 </a:t>
            </a:r>
            <a:r>
              <a:rPr lang="en-US" altLang="zh-CN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or </a:t>
            </a:r>
            <a:r>
              <a:rPr lang="zh-CN" altLang="en-US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馬加比</a:t>
            </a:r>
            <a:endParaRPr lang="en-US" altLang="zh-CN" sz="2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Judas or Maccabee</a:t>
            </a:r>
          </a:p>
          <a:p>
            <a:r>
              <a:rPr lang="en-US" sz="2800" dirty="0"/>
              <a:t>	</a:t>
            </a:r>
            <a:r>
              <a:rPr lang="en-US" sz="2800" b="1" dirty="0">
                <a:ea typeface="SimSun" panose="02010600030101010101" pitchFamily="2" charset="-122"/>
              </a:rPr>
              <a:t>167-160</a:t>
            </a:r>
            <a:endParaRPr lang="en-US" sz="2800" b="1" dirty="0">
              <a:solidFill>
                <a:srgbClr val="FFFF00"/>
              </a:solidFill>
              <a:ea typeface="SimSun" panose="02010600030101010101" pitchFamily="2" charset="-122"/>
            </a:endParaRPr>
          </a:p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876D43-C311-44E7-9C2B-62A54D3A3ADA}"/>
              </a:ext>
            </a:extLst>
          </p:cNvPr>
          <p:cNvSpPr txBox="1"/>
          <p:nvPr/>
        </p:nvSpPr>
        <p:spPr>
          <a:xfrm>
            <a:off x="7878354" y="832345"/>
            <a:ext cx="1633781" cy="1231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以利亞撒</a:t>
            </a:r>
            <a:endParaRPr lang="en-US" altLang="zh-CN" sz="2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sz="28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Eliazar</a:t>
            </a:r>
            <a:r>
              <a:rPr lang="en-US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 </a:t>
            </a:r>
          </a:p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284A999-1532-4E34-8E94-65FD5649C89E}"/>
              </a:ext>
            </a:extLst>
          </p:cNvPr>
          <p:cNvSpPr txBox="1"/>
          <p:nvPr/>
        </p:nvSpPr>
        <p:spPr>
          <a:xfrm>
            <a:off x="10292844" y="832345"/>
            <a:ext cx="163378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 </a:t>
            </a:r>
            <a:r>
              <a:rPr lang="zh-CN" altLang="en-US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約拿坦</a:t>
            </a:r>
            <a:endParaRPr lang="en-US" altLang="zh-CN" sz="2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Jonathan</a:t>
            </a:r>
          </a:p>
          <a:p>
            <a:r>
              <a:rPr lang="en-US" sz="2800" b="1" dirty="0">
                <a:ea typeface="SimSun" panose="02010600030101010101" pitchFamily="2" charset="-122"/>
              </a:rPr>
              <a:t>160-142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FBB91E7-0937-41E0-8254-7A5C9E351444}"/>
              </a:ext>
            </a:extLst>
          </p:cNvPr>
          <p:cNvCxnSpPr>
            <a:cxnSpLocks/>
          </p:cNvCxnSpPr>
          <p:nvPr/>
        </p:nvCxnSpPr>
        <p:spPr>
          <a:xfrm flipV="1">
            <a:off x="891989" y="669269"/>
            <a:ext cx="10217745" cy="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8F65699-0E96-48E8-84FC-F520A6A9A05D}"/>
              </a:ext>
            </a:extLst>
          </p:cNvPr>
          <p:cNvCxnSpPr>
            <a:cxnSpLocks/>
          </p:cNvCxnSpPr>
          <p:nvPr/>
        </p:nvCxnSpPr>
        <p:spPr>
          <a:xfrm>
            <a:off x="903335" y="669270"/>
            <a:ext cx="0" cy="31192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009FC71-AA6C-46EA-8666-005B55DEFCDC}"/>
              </a:ext>
            </a:extLst>
          </p:cNvPr>
          <p:cNvCxnSpPr>
            <a:cxnSpLocks/>
          </p:cNvCxnSpPr>
          <p:nvPr/>
        </p:nvCxnSpPr>
        <p:spPr>
          <a:xfrm>
            <a:off x="2869833" y="714716"/>
            <a:ext cx="1" cy="24237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D3E23AE-804A-43E5-ADEA-EF4186E632B9}"/>
              </a:ext>
            </a:extLst>
          </p:cNvPr>
          <p:cNvCxnSpPr>
            <a:cxnSpLocks/>
          </p:cNvCxnSpPr>
          <p:nvPr/>
        </p:nvCxnSpPr>
        <p:spPr>
          <a:xfrm>
            <a:off x="5309512" y="669270"/>
            <a:ext cx="1" cy="24237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053894C-384C-4EA9-9022-8E519EDBC811}"/>
              </a:ext>
            </a:extLst>
          </p:cNvPr>
          <p:cNvCxnSpPr>
            <a:cxnSpLocks/>
          </p:cNvCxnSpPr>
          <p:nvPr/>
        </p:nvCxnSpPr>
        <p:spPr>
          <a:xfrm>
            <a:off x="8659063" y="669269"/>
            <a:ext cx="1" cy="24237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847FF74-7016-463B-9A59-0F6DABF30101}"/>
              </a:ext>
            </a:extLst>
          </p:cNvPr>
          <p:cNvCxnSpPr>
            <a:cxnSpLocks/>
          </p:cNvCxnSpPr>
          <p:nvPr/>
        </p:nvCxnSpPr>
        <p:spPr>
          <a:xfrm>
            <a:off x="11109734" y="704044"/>
            <a:ext cx="1" cy="24237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or: Elbow 9">
            <a:extLst>
              <a:ext uri="{FF2B5EF4-FFF2-40B4-BE49-F238E27FC236}">
                <a16:creationId xmlns:a16="http://schemas.microsoft.com/office/drawing/2014/main" id="{DA15D206-46DC-4E06-AB92-7A044E3DF663}"/>
              </a:ext>
            </a:extLst>
          </p:cNvPr>
          <p:cNvCxnSpPr>
            <a:cxnSpLocks/>
          </p:cNvCxnSpPr>
          <p:nvPr/>
        </p:nvCxnSpPr>
        <p:spPr>
          <a:xfrm>
            <a:off x="2952520" y="2217340"/>
            <a:ext cx="1707615" cy="332693"/>
          </a:xfrm>
          <a:prstGeom prst="bentConnector3">
            <a:avLst>
              <a:gd name="adj1" fmla="val 50000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9257EA64-86BA-4FA4-9F18-B32BF6AA1EFE}"/>
              </a:ext>
            </a:extLst>
          </p:cNvPr>
          <p:cNvSpPr txBox="1"/>
          <p:nvPr/>
        </p:nvSpPr>
        <p:spPr>
          <a:xfrm>
            <a:off x="4698817" y="2112187"/>
            <a:ext cx="419057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许尔堪一世</a:t>
            </a:r>
            <a:endParaRPr lang="en-US" altLang="zh-CN" sz="2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John Hyrcanus I</a:t>
            </a:r>
            <a:r>
              <a:rPr lang="en-US" sz="2800" b="1" dirty="0">
                <a:solidFill>
                  <a:srgbClr val="FFFF00"/>
                </a:solidFill>
                <a:ea typeface="SimSun" panose="02010600030101010101" pitchFamily="2" charset="-122"/>
              </a:rPr>
              <a:t> </a:t>
            </a:r>
            <a:r>
              <a:rPr lang="en-US" sz="2800" b="1" dirty="0">
                <a:ea typeface="SimSun" panose="02010600030101010101" pitchFamily="2" charset="-122"/>
              </a:rPr>
              <a:t>134-104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4417A1D-5693-4D6B-A100-280BEA4AAF6E}"/>
              </a:ext>
            </a:extLst>
          </p:cNvPr>
          <p:cNvSpPr txBox="1"/>
          <p:nvPr/>
        </p:nvSpPr>
        <p:spPr>
          <a:xfrm>
            <a:off x="4624637" y="3154838"/>
            <a:ext cx="65490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亚利多布一世</a:t>
            </a:r>
            <a:r>
              <a:rPr lang="en-US" altLang="zh-CN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Aristobulus</a:t>
            </a:r>
            <a:r>
              <a:rPr lang="en-US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I </a:t>
            </a:r>
            <a:r>
              <a:rPr lang="en-US" sz="2800" b="1" dirty="0">
                <a:ea typeface="SimSun" panose="02010600030101010101" pitchFamily="2" charset="-122"/>
              </a:rPr>
              <a:t>104-103</a:t>
            </a:r>
            <a:r>
              <a:rPr lang="en-US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0346454-AEDB-45C8-B6EE-E75894C34F25}"/>
              </a:ext>
            </a:extLst>
          </p:cNvPr>
          <p:cNvCxnSpPr>
            <a:cxnSpLocks/>
          </p:cNvCxnSpPr>
          <p:nvPr/>
        </p:nvCxnSpPr>
        <p:spPr>
          <a:xfrm>
            <a:off x="6000861" y="2912393"/>
            <a:ext cx="0" cy="31192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CA3ED65B-5260-4269-8C20-C16C27B226DD}"/>
              </a:ext>
            </a:extLst>
          </p:cNvPr>
          <p:cNvSpPr txBox="1"/>
          <p:nvPr/>
        </p:nvSpPr>
        <p:spPr>
          <a:xfrm>
            <a:off x="4660135" y="3989040"/>
            <a:ext cx="73565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亚历山大占尼士</a:t>
            </a:r>
            <a:r>
              <a:rPr lang="en-US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Alexander </a:t>
            </a:r>
            <a:r>
              <a:rPr lang="en-US" sz="28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Janneus</a:t>
            </a:r>
            <a:r>
              <a:rPr lang="en-US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</a:t>
            </a:r>
            <a:r>
              <a:rPr lang="en-US" sz="2800" b="1" dirty="0">
                <a:ea typeface="SimSun" panose="02010600030101010101" pitchFamily="2" charset="-122"/>
              </a:rPr>
              <a:t>104-78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83A4EF8B-103C-4133-9500-FE3B8BBFE606}"/>
              </a:ext>
            </a:extLst>
          </p:cNvPr>
          <p:cNvCxnSpPr>
            <a:cxnSpLocks/>
          </p:cNvCxnSpPr>
          <p:nvPr/>
        </p:nvCxnSpPr>
        <p:spPr>
          <a:xfrm>
            <a:off x="6000861" y="5195485"/>
            <a:ext cx="0" cy="31192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3F5C1815-1351-4B4A-B779-546A79BB086F}"/>
              </a:ext>
            </a:extLst>
          </p:cNvPr>
          <p:cNvCxnSpPr>
            <a:cxnSpLocks/>
          </p:cNvCxnSpPr>
          <p:nvPr/>
        </p:nvCxnSpPr>
        <p:spPr>
          <a:xfrm>
            <a:off x="6000861" y="4356299"/>
            <a:ext cx="0" cy="31192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F854E1EC-84BD-4E83-A093-CC7885F7CDD1}"/>
              </a:ext>
            </a:extLst>
          </p:cNvPr>
          <p:cNvCxnSpPr>
            <a:cxnSpLocks/>
          </p:cNvCxnSpPr>
          <p:nvPr/>
        </p:nvCxnSpPr>
        <p:spPr>
          <a:xfrm>
            <a:off x="6000861" y="3678058"/>
            <a:ext cx="0" cy="31192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CE9A87EA-702C-4AC9-8095-22F780E7BE53}"/>
              </a:ext>
            </a:extLst>
          </p:cNvPr>
          <p:cNvSpPr txBox="1"/>
          <p:nvPr/>
        </p:nvSpPr>
        <p:spPr>
          <a:xfrm>
            <a:off x="4624637" y="4672265"/>
            <a:ext cx="7417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撒罗米亚历山登大</a:t>
            </a:r>
            <a:r>
              <a:rPr lang="en-US" altLang="zh-CN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Salome Alexandra  </a:t>
            </a:r>
            <a:r>
              <a:rPr lang="en-US" sz="2800" b="1" dirty="0">
                <a:ea typeface="SimSun" panose="02010600030101010101" pitchFamily="2" charset="-122"/>
              </a:rPr>
              <a:t>78-67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F225F7D-2FC0-4CA5-BC6D-F96AA30F256F}"/>
              </a:ext>
            </a:extLst>
          </p:cNvPr>
          <p:cNvSpPr txBox="1"/>
          <p:nvPr/>
        </p:nvSpPr>
        <p:spPr>
          <a:xfrm>
            <a:off x="4624637" y="5517240"/>
            <a:ext cx="56108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许尔堪二世  </a:t>
            </a:r>
            <a:r>
              <a:rPr lang="en-US" sz="2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Hyrcanus II  </a:t>
            </a:r>
            <a:r>
              <a:rPr lang="en-US" sz="2800" b="1" dirty="0">
                <a:ea typeface="SimSun" panose="02010600030101010101" pitchFamily="2" charset="-122"/>
              </a:rPr>
              <a:t>78-63</a:t>
            </a:r>
          </a:p>
        </p:txBody>
      </p:sp>
    </p:spTree>
    <p:extLst>
      <p:ext uri="{BB962C8B-B14F-4D97-AF65-F5344CB8AC3E}">
        <p14:creationId xmlns:p14="http://schemas.microsoft.com/office/powerpoint/2010/main" val="687052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AF74A-F500-43F1-8CFB-EA3F30428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610" y="18255"/>
            <a:ext cx="10515600" cy="1325563"/>
          </a:xfrm>
        </p:spPr>
        <p:txBody>
          <a:bodyPr>
            <a:normAutofit/>
          </a:bodyPr>
          <a:lstStyle/>
          <a:p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罗马时代</a:t>
            </a:r>
            <a:r>
              <a:rPr 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(63-4B.C.)</a:t>
            </a:r>
            <a:endParaRPr lang="en-US" sz="6600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157729-072D-4811-9270-38DD0CA5FB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00838"/>
            <a:ext cx="10515600" cy="5475383"/>
          </a:xfrm>
        </p:spPr>
        <p:txBody>
          <a:bodyPr>
            <a:normAutofit/>
          </a:bodyPr>
          <a:lstStyle/>
          <a:p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罗马前三</a:t>
            </a:r>
            <a:r>
              <a:rPr lang="ja-JP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雄</a:t>
            </a:r>
            <a:endParaRPr lang="zh-CN" altLang="en-US" sz="40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▪ 凯撒 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Gaius Julius Caesar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102</a:t>
            </a:r>
            <a:r>
              <a:rPr lang="en-US" sz="4000" dirty="0">
                <a:solidFill>
                  <a:srgbClr val="FFFF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44BC)</a:t>
            </a:r>
            <a:endParaRPr lang="zh-CN" alt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▪ 庞培 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Pompey, 106.9.29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～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48.9.28BC)</a:t>
            </a:r>
            <a:endParaRPr lang="zh-CN" alt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▪ 克拉苏 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Crassus,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115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～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53BC)</a:t>
            </a:r>
            <a:endParaRPr lang="zh-CN" alt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罗马后三</a:t>
            </a:r>
            <a:r>
              <a:rPr lang="ja-JP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雄</a:t>
            </a:r>
            <a:endParaRPr lang="zh-CN" altLang="en-US" sz="40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▪ 屋大维 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Octavianus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63BC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～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14AD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</a:p>
          <a:p>
            <a:pPr marL="0" indent="0">
              <a:buNone/>
            </a:pP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▪ 雷必达 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Lepidus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89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～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13BC)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▪ 安东尼 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Mark Anthony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83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～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30BC)</a:t>
            </a:r>
            <a:endParaRPr lang="zh-CN" alt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268955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edom1">
            <a:extLst>
              <a:ext uri="{FF2B5EF4-FFF2-40B4-BE49-F238E27FC236}">
                <a16:creationId xmlns:a16="http://schemas.microsoft.com/office/drawing/2014/main" id="{7DF5BE37-4F50-452D-9AFB-00561479DD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3036888" cy="68580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971" name="Freeform 3">
            <a:extLst>
              <a:ext uri="{FF2B5EF4-FFF2-40B4-BE49-F238E27FC236}">
                <a16:creationId xmlns:a16="http://schemas.microsoft.com/office/drawing/2014/main" id="{2A9C2D54-4A47-40A0-AA3C-FC80C08D7243}"/>
              </a:ext>
            </a:extLst>
          </p:cNvPr>
          <p:cNvSpPr>
            <a:spLocks/>
          </p:cNvSpPr>
          <p:nvPr/>
        </p:nvSpPr>
        <p:spPr bwMode="auto">
          <a:xfrm>
            <a:off x="3432175" y="1330326"/>
            <a:ext cx="446088" cy="1698625"/>
          </a:xfrm>
          <a:custGeom>
            <a:avLst/>
            <a:gdLst>
              <a:gd name="T0" fmla="*/ 207 w 281"/>
              <a:gd name="T1" fmla="*/ 0 h 1070"/>
              <a:gd name="T2" fmla="*/ 171 w 281"/>
              <a:gd name="T3" fmla="*/ 21 h 1070"/>
              <a:gd name="T4" fmla="*/ 135 w 281"/>
              <a:gd name="T5" fmla="*/ 62 h 1070"/>
              <a:gd name="T6" fmla="*/ 101 w 281"/>
              <a:gd name="T7" fmla="*/ 156 h 1070"/>
              <a:gd name="T8" fmla="*/ 84 w 281"/>
              <a:gd name="T9" fmla="*/ 204 h 1070"/>
              <a:gd name="T10" fmla="*/ 68 w 281"/>
              <a:gd name="T11" fmla="*/ 230 h 1070"/>
              <a:gd name="T12" fmla="*/ 58 w 281"/>
              <a:gd name="T13" fmla="*/ 292 h 1070"/>
              <a:gd name="T14" fmla="*/ 56 w 281"/>
              <a:gd name="T15" fmla="*/ 321 h 1070"/>
              <a:gd name="T16" fmla="*/ 46 w 281"/>
              <a:gd name="T17" fmla="*/ 360 h 1070"/>
              <a:gd name="T18" fmla="*/ 44 w 281"/>
              <a:gd name="T19" fmla="*/ 460 h 1070"/>
              <a:gd name="T20" fmla="*/ 27 w 281"/>
              <a:gd name="T21" fmla="*/ 518 h 1070"/>
              <a:gd name="T22" fmla="*/ 34 w 281"/>
              <a:gd name="T23" fmla="*/ 542 h 1070"/>
              <a:gd name="T24" fmla="*/ 24 w 281"/>
              <a:gd name="T25" fmla="*/ 585 h 1070"/>
              <a:gd name="T26" fmla="*/ 36 w 281"/>
              <a:gd name="T27" fmla="*/ 631 h 1070"/>
              <a:gd name="T28" fmla="*/ 36 w 281"/>
              <a:gd name="T29" fmla="*/ 674 h 1070"/>
              <a:gd name="T30" fmla="*/ 20 w 281"/>
              <a:gd name="T31" fmla="*/ 753 h 1070"/>
              <a:gd name="T32" fmla="*/ 3 w 281"/>
              <a:gd name="T33" fmla="*/ 813 h 1070"/>
              <a:gd name="T34" fmla="*/ 0 w 281"/>
              <a:gd name="T35" fmla="*/ 902 h 1070"/>
              <a:gd name="T36" fmla="*/ 32 w 281"/>
              <a:gd name="T37" fmla="*/ 938 h 1070"/>
              <a:gd name="T38" fmla="*/ 46 w 281"/>
              <a:gd name="T39" fmla="*/ 1027 h 1070"/>
              <a:gd name="T40" fmla="*/ 58 w 281"/>
              <a:gd name="T41" fmla="*/ 1070 h 1070"/>
              <a:gd name="T42" fmla="*/ 120 w 281"/>
              <a:gd name="T43" fmla="*/ 1065 h 1070"/>
              <a:gd name="T44" fmla="*/ 168 w 281"/>
              <a:gd name="T45" fmla="*/ 1048 h 1070"/>
              <a:gd name="T46" fmla="*/ 204 w 281"/>
              <a:gd name="T47" fmla="*/ 998 h 1070"/>
              <a:gd name="T48" fmla="*/ 188 w 281"/>
              <a:gd name="T49" fmla="*/ 960 h 1070"/>
              <a:gd name="T50" fmla="*/ 192 w 281"/>
              <a:gd name="T51" fmla="*/ 928 h 1070"/>
              <a:gd name="T52" fmla="*/ 219 w 281"/>
              <a:gd name="T53" fmla="*/ 900 h 1070"/>
              <a:gd name="T54" fmla="*/ 207 w 281"/>
              <a:gd name="T55" fmla="*/ 849 h 1070"/>
              <a:gd name="T56" fmla="*/ 166 w 281"/>
              <a:gd name="T57" fmla="*/ 849 h 1070"/>
              <a:gd name="T58" fmla="*/ 130 w 281"/>
              <a:gd name="T59" fmla="*/ 840 h 1070"/>
              <a:gd name="T60" fmla="*/ 70 w 281"/>
              <a:gd name="T61" fmla="*/ 789 h 1070"/>
              <a:gd name="T62" fmla="*/ 94 w 281"/>
              <a:gd name="T63" fmla="*/ 732 h 1070"/>
              <a:gd name="T64" fmla="*/ 111 w 281"/>
              <a:gd name="T65" fmla="*/ 708 h 1070"/>
              <a:gd name="T66" fmla="*/ 135 w 281"/>
              <a:gd name="T67" fmla="*/ 681 h 1070"/>
              <a:gd name="T68" fmla="*/ 149 w 281"/>
              <a:gd name="T69" fmla="*/ 645 h 1070"/>
              <a:gd name="T70" fmla="*/ 183 w 281"/>
              <a:gd name="T71" fmla="*/ 626 h 1070"/>
              <a:gd name="T72" fmla="*/ 183 w 281"/>
              <a:gd name="T73" fmla="*/ 643 h 1070"/>
              <a:gd name="T74" fmla="*/ 166 w 281"/>
              <a:gd name="T75" fmla="*/ 688 h 1070"/>
              <a:gd name="T76" fmla="*/ 166 w 281"/>
              <a:gd name="T77" fmla="*/ 712 h 1070"/>
              <a:gd name="T78" fmla="*/ 190 w 281"/>
              <a:gd name="T79" fmla="*/ 732 h 1070"/>
              <a:gd name="T80" fmla="*/ 209 w 281"/>
              <a:gd name="T81" fmla="*/ 698 h 1070"/>
              <a:gd name="T82" fmla="*/ 221 w 281"/>
              <a:gd name="T83" fmla="*/ 674 h 1070"/>
              <a:gd name="T84" fmla="*/ 233 w 281"/>
              <a:gd name="T85" fmla="*/ 621 h 1070"/>
              <a:gd name="T86" fmla="*/ 231 w 281"/>
              <a:gd name="T87" fmla="*/ 580 h 1070"/>
              <a:gd name="T88" fmla="*/ 252 w 281"/>
              <a:gd name="T89" fmla="*/ 501 h 1070"/>
              <a:gd name="T90" fmla="*/ 248 w 281"/>
              <a:gd name="T91" fmla="*/ 432 h 1070"/>
              <a:gd name="T92" fmla="*/ 245 w 281"/>
              <a:gd name="T93" fmla="*/ 372 h 1070"/>
              <a:gd name="T94" fmla="*/ 238 w 281"/>
              <a:gd name="T95" fmla="*/ 292 h 1070"/>
              <a:gd name="T96" fmla="*/ 257 w 281"/>
              <a:gd name="T97" fmla="*/ 199 h 1070"/>
              <a:gd name="T98" fmla="*/ 262 w 281"/>
              <a:gd name="T99" fmla="*/ 120 h 1070"/>
              <a:gd name="T100" fmla="*/ 281 w 281"/>
              <a:gd name="T101" fmla="*/ 69 h 1070"/>
              <a:gd name="T102" fmla="*/ 276 w 281"/>
              <a:gd name="T103" fmla="*/ 31 h 1070"/>
              <a:gd name="T104" fmla="*/ 250 w 281"/>
              <a:gd name="T105" fmla="*/ 9 h 1070"/>
              <a:gd name="T106" fmla="*/ 207 w 281"/>
              <a:gd name="T107" fmla="*/ 0 h 10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81" h="1070">
                <a:moveTo>
                  <a:pt x="207" y="0"/>
                </a:moveTo>
                <a:lnTo>
                  <a:pt x="171" y="21"/>
                </a:lnTo>
                <a:lnTo>
                  <a:pt x="135" y="62"/>
                </a:lnTo>
                <a:lnTo>
                  <a:pt x="101" y="156"/>
                </a:lnTo>
                <a:lnTo>
                  <a:pt x="84" y="204"/>
                </a:lnTo>
                <a:lnTo>
                  <a:pt x="68" y="230"/>
                </a:lnTo>
                <a:lnTo>
                  <a:pt x="58" y="292"/>
                </a:lnTo>
                <a:lnTo>
                  <a:pt x="56" y="321"/>
                </a:lnTo>
                <a:lnTo>
                  <a:pt x="46" y="360"/>
                </a:lnTo>
                <a:lnTo>
                  <a:pt x="44" y="460"/>
                </a:lnTo>
                <a:lnTo>
                  <a:pt x="27" y="518"/>
                </a:lnTo>
                <a:lnTo>
                  <a:pt x="34" y="542"/>
                </a:lnTo>
                <a:lnTo>
                  <a:pt x="24" y="585"/>
                </a:lnTo>
                <a:lnTo>
                  <a:pt x="36" y="631"/>
                </a:lnTo>
                <a:lnTo>
                  <a:pt x="36" y="674"/>
                </a:lnTo>
                <a:lnTo>
                  <a:pt x="20" y="753"/>
                </a:lnTo>
                <a:lnTo>
                  <a:pt x="3" y="813"/>
                </a:lnTo>
                <a:lnTo>
                  <a:pt x="0" y="902"/>
                </a:lnTo>
                <a:lnTo>
                  <a:pt x="32" y="938"/>
                </a:lnTo>
                <a:lnTo>
                  <a:pt x="46" y="1027"/>
                </a:lnTo>
                <a:lnTo>
                  <a:pt x="58" y="1070"/>
                </a:lnTo>
                <a:lnTo>
                  <a:pt x="120" y="1065"/>
                </a:lnTo>
                <a:lnTo>
                  <a:pt x="168" y="1048"/>
                </a:lnTo>
                <a:lnTo>
                  <a:pt x="204" y="998"/>
                </a:lnTo>
                <a:lnTo>
                  <a:pt x="188" y="960"/>
                </a:lnTo>
                <a:lnTo>
                  <a:pt x="192" y="928"/>
                </a:lnTo>
                <a:lnTo>
                  <a:pt x="219" y="900"/>
                </a:lnTo>
                <a:lnTo>
                  <a:pt x="207" y="849"/>
                </a:lnTo>
                <a:lnTo>
                  <a:pt x="166" y="849"/>
                </a:lnTo>
                <a:lnTo>
                  <a:pt x="130" y="840"/>
                </a:lnTo>
                <a:lnTo>
                  <a:pt x="70" y="789"/>
                </a:lnTo>
                <a:lnTo>
                  <a:pt x="94" y="732"/>
                </a:lnTo>
                <a:lnTo>
                  <a:pt x="111" y="708"/>
                </a:lnTo>
                <a:lnTo>
                  <a:pt x="135" y="681"/>
                </a:lnTo>
                <a:lnTo>
                  <a:pt x="149" y="645"/>
                </a:lnTo>
                <a:lnTo>
                  <a:pt x="183" y="626"/>
                </a:lnTo>
                <a:lnTo>
                  <a:pt x="183" y="643"/>
                </a:lnTo>
                <a:lnTo>
                  <a:pt x="166" y="688"/>
                </a:lnTo>
                <a:lnTo>
                  <a:pt x="166" y="712"/>
                </a:lnTo>
                <a:lnTo>
                  <a:pt x="190" y="732"/>
                </a:lnTo>
                <a:lnTo>
                  <a:pt x="209" y="698"/>
                </a:lnTo>
                <a:lnTo>
                  <a:pt x="221" y="674"/>
                </a:lnTo>
                <a:lnTo>
                  <a:pt x="233" y="621"/>
                </a:lnTo>
                <a:lnTo>
                  <a:pt x="231" y="580"/>
                </a:lnTo>
                <a:lnTo>
                  <a:pt x="252" y="501"/>
                </a:lnTo>
                <a:lnTo>
                  <a:pt x="248" y="432"/>
                </a:lnTo>
                <a:lnTo>
                  <a:pt x="245" y="372"/>
                </a:lnTo>
                <a:lnTo>
                  <a:pt x="238" y="292"/>
                </a:lnTo>
                <a:lnTo>
                  <a:pt x="257" y="199"/>
                </a:lnTo>
                <a:lnTo>
                  <a:pt x="262" y="120"/>
                </a:lnTo>
                <a:lnTo>
                  <a:pt x="281" y="69"/>
                </a:lnTo>
                <a:lnTo>
                  <a:pt x="276" y="31"/>
                </a:lnTo>
                <a:lnTo>
                  <a:pt x="250" y="9"/>
                </a:lnTo>
                <a:lnTo>
                  <a:pt x="207" y="0"/>
                </a:lnTo>
                <a:close/>
              </a:path>
            </a:pathLst>
          </a:custGeom>
          <a:solidFill>
            <a:srgbClr val="336699">
              <a:alpha val="39999"/>
            </a:srgbClr>
          </a:solidFill>
          <a:ln w="9525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000" b="1"/>
          </a:p>
        </p:txBody>
      </p:sp>
      <p:sp>
        <p:nvSpPr>
          <p:cNvPr id="83972" name="Freeform 4">
            <a:extLst>
              <a:ext uri="{FF2B5EF4-FFF2-40B4-BE49-F238E27FC236}">
                <a16:creationId xmlns:a16="http://schemas.microsoft.com/office/drawing/2014/main" id="{385CC72D-915F-4B53-A28A-2C49EFCB41D7}"/>
              </a:ext>
            </a:extLst>
          </p:cNvPr>
          <p:cNvSpPr>
            <a:spLocks/>
          </p:cNvSpPr>
          <p:nvPr/>
        </p:nvSpPr>
        <p:spPr bwMode="auto">
          <a:xfrm>
            <a:off x="2371726" y="6651626"/>
            <a:ext cx="288925" cy="206375"/>
          </a:xfrm>
          <a:custGeom>
            <a:avLst/>
            <a:gdLst>
              <a:gd name="T0" fmla="*/ 0 w 182"/>
              <a:gd name="T1" fmla="*/ 130 h 130"/>
              <a:gd name="T2" fmla="*/ 26 w 182"/>
              <a:gd name="T3" fmla="*/ 102 h 130"/>
              <a:gd name="T4" fmla="*/ 73 w 182"/>
              <a:gd name="T5" fmla="*/ 80 h 130"/>
              <a:gd name="T6" fmla="*/ 102 w 182"/>
              <a:gd name="T7" fmla="*/ 29 h 130"/>
              <a:gd name="T8" fmla="*/ 122 w 182"/>
              <a:gd name="T9" fmla="*/ 0 h 130"/>
              <a:gd name="T10" fmla="*/ 156 w 182"/>
              <a:gd name="T11" fmla="*/ 17 h 130"/>
              <a:gd name="T12" fmla="*/ 182 w 182"/>
              <a:gd name="T13" fmla="*/ 34 h 130"/>
              <a:gd name="T14" fmla="*/ 169 w 182"/>
              <a:gd name="T15" fmla="*/ 62 h 130"/>
              <a:gd name="T16" fmla="*/ 161 w 182"/>
              <a:gd name="T17" fmla="*/ 98 h 130"/>
              <a:gd name="T18" fmla="*/ 140 w 182"/>
              <a:gd name="T19" fmla="*/ 129 h 130"/>
              <a:gd name="T20" fmla="*/ 0 w 182"/>
              <a:gd name="T21" fmla="*/ 130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82" h="130">
                <a:moveTo>
                  <a:pt x="0" y="130"/>
                </a:moveTo>
                <a:lnTo>
                  <a:pt x="26" y="102"/>
                </a:lnTo>
                <a:lnTo>
                  <a:pt x="73" y="80"/>
                </a:lnTo>
                <a:lnTo>
                  <a:pt x="102" y="29"/>
                </a:lnTo>
                <a:lnTo>
                  <a:pt x="122" y="0"/>
                </a:lnTo>
                <a:lnTo>
                  <a:pt x="156" y="17"/>
                </a:lnTo>
                <a:lnTo>
                  <a:pt x="182" y="34"/>
                </a:lnTo>
                <a:lnTo>
                  <a:pt x="169" y="62"/>
                </a:lnTo>
                <a:lnTo>
                  <a:pt x="161" y="98"/>
                </a:lnTo>
                <a:lnTo>
                  <a:pt x="140" y="129"/>
                </a:lnTo>
                <a:lnTo>
                  <a:pt x="0" y="130"/>
                </a:lnTo>
                <a:close/>
              </a:path>
            </a:pathLst>
          </a:custGeom>
          <a:solidFill>
            <a:srgbClr val="336699">
              <a:alpha val="3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973" name="Freeform 5">
            <a:extLst>
              <a:ext uri="{FF2B5EF4-FFF2-40B4-BE49-F238E27FC236}">
                <a16:creationId xmlns:a16="http://schemas.microsoft.com/office/drawing/2014/main" id="{B2620531-EAA9-4359-A0DA-652CF8E778BD}"/>
              </a:ext>
            </a:extLst>
          </p:cNvPr>
          <p:cNvSpPr>
            <a:spLocks/>
          </p:cNvSpPr>
          <p:nvPr/>
        </p:nvSpPr>
        <p:spPr bwMode="auto">
          <a:xfrm>
            <a:off x="1679575" y="1477964"/>
            <a:ext cx="1843088" cy="1235075"/>
          </a:xfrm>
          <a:custGeom>
            <a:avLst/>
            <a:gdLst>
              <a:gd name="T0" fmla="*/ 542 w 1161"/>
              <a:gd name="T1" fmla="*/ 0 h 778"/>
              <a:gd name="T2" fmla="*/ 440 w 1161"/>
              <a:gd name="T3" fmla="*/ 26 h 778"/>
              <a:gd name="T4" fmla="*/ 388 w 1161"/>
              <a:gd name="T5" fmla="*/ 90 h 778"/>
              <a:gd name="T6" fmla="*/ 273 w 1161"/>
              <a:gd name="T7" fmla="*/ 339 h 778"/>
              <a:gd name="T8" fmla="*/ 113 w 1161"/>
              <a:gd name="T9" fmla="*/ 493 h 778"/>
              <a:gd name="T10" fmla="*/ 12 w 1161"/>
              <a:gd name="T11" fmla="*/ 528 h 778"/>
              <a:gd name="T12" fmla="*/ 0 w 1161"/>
              <a:gd name="T13" fmla="*/ 629 h 778"/>
              <a:gd name="T14" fmla="*/ 144 w 1161"/>
              <a:gd name="T15" fmla="*/ 735 h 778"/>
              <a:gd name="T16" fmla="*/ 449 w 1161"/>
              <a:gd name="T17" fmla="*/ 778 h 778"/>
              <a:gd name="T18" fmla="*/ 605 w 1161"/>
              <a:gd name="T19" fmla="*/ 759 h 778"/>
              <a:gd name="T20" fmla="*/ 778 w 1161"/>
              <a:gd name="T21" fmla="*/ 720 h 778"/>
              <a:gd name="T22" fmla="*/ 970 w 1161"/>
              <a:gd name="T23" fmla="*/ 725 h 778"/>
              <a:gd name="T24" fmla="*/ 1108 w 1161"/>
              <a:gd name="T25" fmla="*/ 720 h 778"/>
              <a:gd name="T26" fmla="*/ 1128 w 1161"/>
              <a:gd name="T27" fmla="*/ 651 h 778"/>
              <a:gd name="T28" fmla="*/ 1137 w 1161"/>
              <a:gd name="T29" fmla="*/ 595 h 778"/>
              <a:gd name="T30" fmla="*/ 1144 w 1161"/>
              <a:gd name="T31" fmla="*/ 551 h 778"/>
              <a:gd name="T32" fmla="*/ 1130 w 1161"/>
              <a:gd name="T33" fmla="*/ 496 h 778"/>
              <a:gd name="T34" fmla="*/ 1137 w 1161"/>
              <a:gd name="T35" fmla="*/ 451 h 778"/>
              <a:gd name="T36" fmla="*/ 1133 w 1161"/>
              <a:gd name="T37" fmla="*/ 417 h 778"/>
              <a:gd name="T38" fmla="*/ 1150 w 1161"/>
              <a:gd name="T39" fmla="*/ 366 h 778"/>
              <a:gd name="T40" fmla="*/ 1149 w 1161"/>
              <a:gd name="T41" fmla="*/ 273 h 778"/>
              <a:gd name="T42" fmla="*/ 1161 w 1161"/>
              <a:gd name="T43" fmla="*/ 222 h 778"/>
              <a:gd name="T44" fmla="*/ 1009 w 1161"/>
              <a:gd name="T45" fmla="*/ 183 h 778"/>
              <a:gd name="T46" fmla="*/ 894 w 1161"/>
              <a:gd name="T47" fmla="*/ 163 h 778"/>
              <a:gd name="T48" fmla="*/ 702 w 1161"/>
              <a:gd name="T49" fmla="*/ 170 h 778"/>
              <a:gd name="T50" fmla="*/ 603 w 1161"/>
              <a:gd name="T51" fmla="*/ 125 h 778"/>
              <a:gd name="T52" fmla="*/ 542 w 1161"/>
              <a:gd name="T53" fmla="*/ 0 h 7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161" h="778">
                <a:moveTo>
                  <a:pt x="542" y="0"/>
                </a:moveTo>
                <a:lnTo>
                  <a:pt x="440" y="26"/>
                </a:lnTo>
                <a:lnTo>
                  <a:pt x="388" y="90"/>
                </a:lnTo>
                <a:lnTo>
                  <a:pt x="273" y="339"/>
                </a:lnTo>
                <a:lnTo>
                  <a:pt x="113" y="493"/>
                </a:lnTo>
                <a:lnTo>
                  <a:pt x="12" y="528"/>
                </a:lnTo>
                <a:lnTo>
                  <a:pt x="0" y="629"/>
                </a:lnTo>
                <a:lnTo>
                  <a:pt x="144" y="735"/>
                </a:lnTo>
                <a:lnTo>
                  <a:pt x="449" y="778"/>
                </a:lnTo>
                <a:lnTo>
                  <a:pt x="605" y="759"/>
                </a:lnTo>
                <a:lnTo>
                  <a:pt x="778" y="720"/>
                </a:lnTo>
                <a:lnTo>
                  <a:pt x="970" y="725"/>
                </a:lnTo>
                <a:lnTo>
                  <a:pt x="1108" y="720"/>
                </a:lnTo>
                <a:lnTo>
                  <a:pt x="1128" y="651"/>
                </a:lnTo>
                <a:lnTo>
                  <a:pt x="1137" y="595"/>
                </a:lnTo>
                <a:lnTo>
                  <a:pt x="1144" y="551"/>
                </a:lnTo>
                <a:lnTo>
                  <a:pt x="1130" y="496"/>
                </a:lnTo>
                <a:lnTo>
                  <a:pt x="1137" y="451"/>
                </a:lnTo>
                <a:lnTo>
                  <a:pt x="1133" y="417"/>
                </a:lnTo>
                <a:lnTo>
                  <a:pt x="1150" y="366"/>
                </a:lnTo>
                <a:lnTo>
                  <a:pt x="1149" y="273"/>
                </a:lnTo>
                <a:lnTo>
                  <a:pt x="1161" y="222"/>
                </a:lnTo>
                <a:lnTo>
                  <a:pt x="1009" y="183"/>
                </a:lnTo>
                <a:lnTo>
                  <a:pt x="894" y="163"/>
                </a:lnTo>
                <a:lnTo>
                  <a:pt x="702" y="170"/>
                </a:lnTo>
                <a:lnTo>
                  <a:pt x="603" y="125"/>
                </a:lnTo>
                <a:lnTo>
                  <a:pt x="542" y="0"/>
                </a:lnTo>
                <a:close/>
              </a:path>
            </a:pathLst>
          </a:custGeom>
          <a:solidFill>
            <a:srgbClr val="FF0000">
              <a:alpha val="3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000" b="1"/>
          </a:p>
        </p:txBody>
      </p:sp>
      <p:sp>
        <p:nvSpPr>
          <p:cNvPr id="83974" name="Freeform 6">
            <a:extLst>
              <a:ext uri="{FF2B5EF4-FFF2-40B4-BE49-F238E27FC236}">
                <a16:creationId xmlns:a16="http://schemas.microsoft.com/office/drawing/2014/main" id="{530F5D3E-BF59-4FA2-B9DA-624BE8A67A90}"/>
              </a:ext>
            </a:extLst>
          </p:cNvPr>
          <p:cNvSpPr>
            <a:spLocks/>
          </p:cNvSpPr>
          <p:nvPr/>
        </p:nvSpPr>
        <p:spPr bwMode="auto">
          <a:xfrm>
            <a:off x="1510305" y="1114425"/>
            <a:ext cx="3043238" cy="5743575"/>
          </a:xfrm>
          <a:custGeom>
            <a:avLst/>
            <a:gdLst>
              <a:gd name="T0" fmla="*/ 111 w 1917"/>
              <a:gd name="T1" fmla="*/ 755 h 3618"/>
              <a:gd name="T2" fmla="*/ 2 w 1917"/>
              <a:gd name="T3" fmla="*/ 794 h 3618"/>
              <a:gd name="T4" fmla="*/ 0 w 1917"/>
              <a:gd name="T5" fmla="*/ 3618 h 3618"/>
              <a:gd name="T6" fmla="*/ 528 w 1917"/>
              <a:gd name="T7" fmla="*/ 3618 h 3618"/>
              <a:gd name="T8" fmla="*/ 566 w 1917"/>
              <a:gd name="T9" fmla="*/ 3587 h 3618"/>
              <a:gd name="T10" fmla="*/ 609 w 1917"/>
              <a:gd name="T11" fmla="*/ 3566 h 3618"/>
              <a:gd name="T12" fmla="*/ 661 w 1917"/>
              <a:gd name="T13" fmla="*/ 3482 h 3618"/>
              <a:gd name="T14" fmla="*/ 720 w 1917"/>
              <a:gd name="T15" fmla="*/ 3518 h 3618"/>
              <a:gd name="T16" fmla="*/ 676 w 1917"/>
              <a:gd name="T17" fmla="*/ 3616 h 3618"/>
              <a:gd name="T18" fmla="*/ 1917 w 1917"/>
              <a:gd name="T19" fmla="*/ 3618 h 3618"/>
              <a:gd name="T20" fmla="*/ 1916 w 1917"/>
              <a:gd name="T21" fmla="*/ 0 h 3618"/>
              <a:gd name="T22" fmla="*/ 1766 w 1917"/>
              <a:gd name="T23" fmla="*/ 38 h 3618"/>
              <a:gd name="T24" fmla="*/ 1640 w 1917"/>
              <a:gd name="T25" fmla="*/ 38 h 3618"/>
              <a:gd name="T26" fmla="*/ 1519 w 1917"/>
              <a:gd name="T27" fmla="*/ 78 h 3618"/>
              <a:gd name="T28" fmla="*/ 1461 w 1917"/>
              <a:gd name="T29" fmla="*/ 147 h 3618"/>
              <a:gd name="T30" fmla="*/ 1478 w 1917"/>
              <a:gd name="T31" fmla="*/ 172 h 3618"/>
              <a:gd name="T32" fmla="*/ 1456 w 1917"/>
              <a:gd name="T33" fmla="*/ 321 h 3618"/>
              <a:gd name="T34" fmla="*/ 1440 w 1917"/>
              <a:gd name="T35" fmla="*/ 424 h 3618"/>
              <a:gd name="T36" fmla="*/ 1442 w 1917"/>
              <a:gd name="T37" fmla="*/ 461 h 3618"/>
              <a:gd name="T38" fmla="*/ 1456 w 1917"/>
              <a:gd name="T39" fmla="*/ 623 h 3618"/>
              <a:gd name="T40" fmla="*/ 1432 w 1917"/>
              <a:gd name="T41" fmla="*/ 714 h 3618"/>
              <a:gd name="T42" fmla="*/ 1440 w 1917"/>
              <a:gd name="T43" fmla="*/ 755 h 3618"/>
              <a:gd name="T44" fmla="*/ 1397 w 1917"/>
              <a:gd name="T45" fmla="*/ 858 h 3618"/>
              <a:gd name="T46" fmla="*/ 1363 w 1917"/>
              <a:gd name="T47" fmla="*/ 842 h 3618"/>
              <a:gd name="T48" fmla="*/ 1387 w 1917"/>
              <a:gd name="T49" fmla="*/ 782 h 3618"/>
              <a:gd name="T50" fmla="*/ 1382 w 1917"/>
              <a:gd name="T51" fmla="*/ 758 h 3618"/>
              <a:gd name="T52" fmla="*/ 1351 w 1917"/>
              <a:gd name="T53" fmla="*/ 779 h 3618"/>
              <a:gd name="T54" fmla="*/ 1329 w 1917"/>
              <a:gd name="T55" fmla="*/ 827 h 3618"/>
              <a:gd name="T56" fmla="*/ 1293 w 1917"/>
              <a:gd name="T57" fmla="*/ 873 h 3618"/>
              <a:gd name="T58" fmla="*/ 1274 w 1917"/>
              <a:gd name="T59" fmla="*/ 923 h 3618"/>
              <a:gd name="T60" fmla="*/ 1336 w 1917"/>
              <a:gd name="T61" fmla="*/ 981 h 3618"/>
              <a:gd name="T62" fmla="*/ 1401 w 1917"/>
              <a:gd name="T63" fmla="*/ 983 h 3618"/>
              <a:gd name="T64" fmla="*/ 1425 w 1917"/>
              <a:gd name="T65" fmla="*/ 1029 h 3618"/>
              <a:gd name="T66" fmla="*/ 1387 w 1917"/>
              <a:gd name="T67" fmla="*/ 1074 h 3618"/>
              <a:gd name="T68" fmla="*/ 1406 w 1917"/>
              <a:gd name="T69" fmla="*/ 1137 h 3618"/>
              <a:gd name="T70" fmla="*/ 1384 w 1917"/>
              <a:gd name="T71" fmla="*/ 1168 h 3618"/>
              <a:gd name="T72" fmla="*/ 1334 w 1917"/>
              <a:gd name="T73" fmla="*/ 1197 h 3618"/>
              <a:gd name="T74" fmla="*/ 1260 w 1917"/>
              <a:gd name="T75" fmla="*/ 1204 h 3618"/>
              <a:gd name="T76" fmla="*/ 1236 w 1917"/>
              <a:gd name="T77" fmla="*/ 1070 h 3618"/>
              <a:gd name="T78" fmla="*/ 1204 w 1917"/>
              <a:gd name="T79" fmla="*/ 1029 h 3618"/>
              <a:gd name="T80" fmla="*/ 1204 w 1917"/>
              <a:gd name="T81" fmla="*/ 945 h 3618"/>
              <a:gd name="T82" fmla="*/ 853 w 1917"/>
              <a:gd name="T83" fmla="*/ 947 h 3618"/>
              <a:gd name="T84" fmla="*/ 700 w 1917"/>
              <a:gd name="T85" fmla="*/ 983 h 3618"/>
              <a:gd name="T86" fmla="*/ 528 w 1917"/>
              <a:gd name="T87" fmla="*/ 1005 h 3618"/>
              <a:gd name="T88" fmla="*/ 237 w 1917"/>
              <a:gd name="T89" fmla="*/ 957 h 3618"/>
              <a:gd name="T90" fmla="*/ 103 w 1917"/>
              <a:gd name="T91" fmla="*/ 861 h 3618"/>
              <a:gd name="T92" fmla="*/ 111 w 1917"/>
              <a:gd name="T93" fmla="*/ 755 h 36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917" h="3618">
                <a:moveTo>
                  <a:pt x="111" y="755"/>
                </a:moveTo>
                <a:lnTo>
                  <a:pt x="2" y="794"/>
                </a:lnTo>
                <a:lnTo>
                  <a:pt x="0" y="3618"/>
                </a:lnTo>
                <a:lnTo>
                  <a:pt x="528" y="3618"/>
                </a:lnTo>
                <a:lnTo>
                  <a:pt x="566" y="3587"/>
                </a:lnTo>
                <a:lnTo>
                  <a:pt x="609" y="3566"/>
                </a:lnTo>
                <a:lnTo>
                  <a:pt x="661" y="3482"/>
                </a:lnTo>
                <a:lnTo>
                  <a:pt x="720" y="3518"/>
                </a:lnTo>
                <a:lnTo>
                  <a:pt x="676" y="3616"/>
                </a:lnTo>
                <a:lnTo>
                  <a:pt x="1917" y="3618"/>
                </a:lnTo>
                <a:lnTo>
                  <a:pt x="1916" y="0"/>
                </a:lnTo>
                <a:lnTo>
                  <a:pt x="1766" y="38"/>
                </a:lnTo>
                <a:lnTo>
                  <a:pt x="1640" y="38"/>
                </a:lnTo>
                <a:lnTo>
                  <a:pt x="1519" y="78"/>
                </a:lnTo>
                <a:lnTo>
                  <a:pt x="1461" y="147"/>
                </a:lnTo>
                <a:lnTo>
                  <a:pt x="1478" y="172"/>
                </a:lnTo>
                <a:lnTo>
                  <a:pt x="1456" y="321"/>
                </a:lnTo>
                <a:lnTo>
                  <a:pt x="1440" y="424"/>
                </a:lnTo>
                <a:lnTo>
                  <a:pt x="1442" y="461"/>
                </a:lnTo>
                <a:lnTo>
                  <a:pt x="1456" y="623"/>
                </a:lnTo>
                <a:lnTo>
                  <a:pt x="1432" y="714"/>
                </a:lnTo>
                <a:lnTo>
                  <a:pt x="1440" y="755"/>
                </a:lnTo>
                <a:lnTo>
                  <a:pt x="1397" y="858"/>
                </a:lnTo>
                <a:lnTo>
                  <a:pt x="1363" y="842"/>
                </a:lnTo>
                <a:lnTo>
                  <a:pt x="1387" y="782"/>
                </a:lnTo>
                <a:lnTo>
                  <a:pt x="1382" y="758"/>
                </a:lnTo>
                <a:lnTo>
                  <a:pt x="1351" y="779"/>
                </a:lnTo>
                <a:lnTo>
                  <a:pt x="1329" y="827"/>
                </a:lnTo>
                <a:lnTo>
                  <a:pt x="1293" y="873"/>
                </a:lnTo>
                <a:lnTo>
                  <a:pt x="1274" y="923"/>
                </a:lnTo>
                <a:lnTo>
                  <a:pt x="1336" y="981"/>
                </a:lnTo>
                <a:lnTo>
                  <a:pt x="1401" y="983"/>
                </a:lnTo>
                <a:lnTo>
                  <a:pt x="1425" y="1029"/>
                </a:lnTo>
                <a:lnTo>
                  <a:pt x="1387" y="1074"/>
                </a:lnTo>
                <a:lnTo>
                  <a:pt x="1406" y="1137"/>
                </a:lnTo>
                <a:lnTo>
                  <a:pt x="1384" y="1168"/>
                </a:lnTo>
                <a:lnTo>
                  <a:pt x="1334" y="1197"/>
                </a:lnTo>
                <a:lnTo>
                  <a:pt x="1260" y="1204"/>
                </a:lnTo>
                <a:lnTo>
                  <a:pt x="1236" y="1070"/>
                </a:lnTo>
                <a:lnTo>
                  <a:pt x="1204" y="1029"/>
                </a:lnTo>
                <a:lnTo>
                  <a:pt x="1204" y="945"/>
                </a:lnTo>
                <a:lnTo>
                  <a:pt x="853" y="947"/>
                </a:lnTo>
                <a:lnTo>
                  <a:pt x="700" y="983"/>
                </a:lnTo>
                <a:lnTo>
                  <a:pt x="528" y="1005"/>
                </a:lnTo>
                <a:lnTo>
                  <a:pt x="237" y="957"/>
                </a:lnTo>
                <a:lnTo>
                  <a:pt x="103" y="861"/>
                </a:lnTo>
                <a:lnTo>
                  <a:pt x="111" y="755"/>
                </a:lnTo>
                <a:close/>
              </a:path>
            </a:pathLst>
          </a:custGeom>
          <a:solidFill>
            <a:srgbClr val="336600">
              <a:alpha val="3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975" name="Oval 7">
            <a:extLst>
              <a:ext uri="{FF2B5EF4-FFF2-40B4-BE49-F238E27FC236}">
                <a16:creationId xmlns:a16="http://schemas.microsoft.com/office/drawing/2014/main" id="{39F0570C-D9F2-4896-B773-4D43774EC0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2863" y="3749675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000" b="1"/>
          </a:p>
        </p:txBody>
      </p:sp>
      <p:sp>
        <p:nvSpPr>
          <p:cNvPr id="83976" name="Oval 8">
            <a:extLst>
              <a:ext uri="{FF2B5EF4-FFF2-40B4-BE49-F238E27FC236}">
                <a16:creationId xmlns:a16="http://schemas.microsoft.com/office/drawing/2014/main" id="{2C72176D-4AA2-440F-AD9D-22B1EA0D51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3938" y="4686300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000" b="1"/>
          </a:p>
        </p:txBody>
      </p:sp>
      <p:sp>
        <p:nvSpPr>
          <p:cNvPr id="83977" name="Oval 9">
            <a:extLst>
              <a:ext uri="{FF2B5EF4-FFF2-40B4-BE49-F238E27FC236}">
                <a16:creationId xmlns:a16="http://schemas.microsoft.com/office/drawing/2014/main" id="{CB1C1592-438E-4F6D-B52F-510E17EEB8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2338" y="4687888"/>
            <a:ext cx="76200" cy="762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000" b="1"/>
          </a:p>
        </p:txBody>
      </p:sp>
      <p:sp>
        <p:nvSpPr>
          <p:cNvPr id="83978" name="AutoShape 10">
            <a:extLst>
              <a:ext uri="{FF2B5EF4-FFF2-40B4-BE49-F238E27FC236}">
                <a16:creationId xmlns:a16="http://schemas.microsoft.com/office/drawing/2014/main" id="{96CDB3B1-0A4D-436D-B0E4-0D7D162406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2327" y="3694261"/>
            <a:ext cx="955846" cy="379413"/>
          </a:xfrm>
          <a:prstGeom prst="wedgeRectCallout">
            <a:avLst>
              <a:gd name="adj1" fmla="val -73657"/>
              <a:gd name="adj2" fmla="val -27574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2000" b="1">
                <a:latin typeface="SimHei" panose="02010609060101010101" pitchFamily="49" charset="-122"/>
                <a:ea typeface="SimHei" panose="02010609060101010101" pitchFamily="49" charset="-122"/>
              </a:rPr>
              <a:t>波斯拉</a:t>
            </a:r>
          </a:p>
        </p:txBody>
      </p:sp>
      <p:sp>
        <p:nvSpPr>
          <p:cNvPr id="83979" name="AutoShape 11">
            <a:extLst>
              <a:ext uri="{FF2B5EF4-FFF2-40B4-BE49-F238E27FC236}">
                <a16:creationId xmlns:a16="http://schemas.microsoft.com/office/drawing/2014/main" id="{C9CE64B4-A29D-4F19-B303-B0EB519303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4450" y="4633913"/>
            <a:ext cx="885824" cy="431800"/>
          </a:xfrm>
          <a:prstGeom prst="wedgeRectCallout">
            <a:avLst>
              <a:gd name="adj1" fmla="val -80556"/>
              <a:gd name="adj2" fmla="val -27574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2000" b="1">
                <a:latin typeface="SimHei" panose="02010609060101010101" pitchFamily="49" charset="-122"/>
                <a:ea typeface="SimHei" panose="02010609060101010101" pitchFamily="49" charset="-122"/>
              </a:rPr>
              <a:t>提幔</a:t>
            </a:r>
          </a:p>
        </p:txBody>
      </p:sp>
      <p:sp>
        <p:nvSpPr>
          <p:cNvPr id="83980" name="AutoShape 12">
            <a:extLst>
              <a:ext uri="{FF2B5EF4-FFF2-40B4-BE49-F238E27FC236}">
                <a16:creationId xmlns:a16="http://schemas.microsoft.com/office/drawing/2014/main" id="{5E09B297-E3EC-461C-AF7B-BC67C4B117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4612" y="5376863"/>
            <a:ext cx="824505" cy="366712"/>
          </a:xfrm>
          <a:prstGeom prst="wedgeRectCallout">
            <a:avLst>
              <a:gd name="adj1" fmla="val -80843"/>
              <a:gd name="adj2" fmla="val -27574"/>
            </a:avLst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20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王道</a:t>
            </a:r>
          </a:p>
        </p:txBody>
      </p:sp>
      <p:sp>
        <p:nvSpPr>
          <p:cNvPr id="83981" name="Text Box 13">
            <a:extLst>
              <a:ext uri="{FF2B5EF4-FFF2-40B4-BE49-F238E27FC236}">
                <a16:creationId xmlns:a16="http://schemas.microsoft.com/office/drawing/2014/main" id="{29E483EB-19B1-47C0-A0FB-3605CF2A84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5675" y="1952625"/>
            <a:ext cx="126188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8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以土买</a:t>
            </a:r>
          </a:p>
        </p:txBody>
      </p:sp>
      <p:sp>
        <p:nvSpPr>
          <p:cNvPr id="83982" name="Text Box 14">
            <a:extLst>
              <a:ext uri="{FF2B5EF4-FFF2-40B4-BE49-F238E27FC236}">
                <a16:creationId xmlns:a16="http://schemas.microsoft.com/office/drawing/2014/main" id="{3B3B9E1C-6155-4650-86AF-C7DAD764E7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2323" y="3175916"/>
            <a:ext cx="198002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纳巴提王国</a:t>
            </a:r>
            <a:endParaRPr lang="zh-TW" altLang="en-US" sz="2800" b="1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83983" name="AutoShape 15">
            <a:extLst>
              <a:ext uri="{FF2B5EF4-FFF2-40B4-BE49-F238E27FC236}">
                <a16:creationId xmlns:a16="http://schemas.microsoft.com/office/drawing/2014/main" id="{484A6766-F0CE-4CC6-9B9E-AE4FCDCE6F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1172" y="4565650"/>
            <a:ext cx="1084780" cy="431800"/>
          </a:xfrm>
          <a:prstGeom prst="wedgeRectCallout">
            <a:avLst>
              <a:gd name="adj1" fmla="val 81181"/>
              <a:gd name="adj2" fmla="val -13236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TW" altLang="en-US" sz="2000" b="1">
                <a:latin typeface="SimHei" panose="02010609060101010101" pitchFamily="49" charset="-122"/>
                <a:ea typeface="SimHei" panose="02010609060101010101" pitchFamily="49" charset="-122"/>
              </a:rPr>
              <a:t>佩特拉</a:t>
            </a:r>
          </a:p>
        </p:txBody>
      </p:sp>
      <p:sp>
        <p:nvSpPr>
          <p:cNvPr id="83984" name="Oval 16">
            <a:extLst>
              <a:ext uri="{FF2B5EF4-FFF2-40B4-BE49-F238E27FC236}">
                <a16:creationId xmlns:a16="http://schemas.microsoft.com/office/drawing/2014/main" id="{EE209524-E4FA-4D27-AC0E-39147A9CC4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32644" y="104347"/>
            <a:ext cx="2320830" cy="914400"/>
          </a:xfrm>
          <a:prstGeom prst="ellipse">
            <a:avLst/>
          </a:prstGeom>
          <a:solidFill>
            <a:srgbClr val="CC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 sz="2400" b="1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83985" name="Text Box 17">
            <a:extLst>
              <a:ext uri="{FF2B5EF4-FFF2-40B4-BE49-F238E27FC236}">
                <a16:creationId xmlns:a16="http://schemas.microsoft.com/office/drawing/2014/main" id="{D2E7A7D1-CAB5-47AC-9A81-8F272BE2D0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3878" y="104347"/>
            <a:ext cx="153836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4800" b="1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以东</a:t>
            </a:r>
          </a:p>
        </p:txBody>
      </p:sp>
      <p:sp>
        <p:nvSpPr>
          <p:cNvPr id="83986" name="Text Box 18">
            <a:extLst>
              <a:ext uri="{FF2B5EF4-FFF2-40B4-BE49-F238E27FC236}">
                <a16:creationId xmlns:a16="http://schemas.microsoft.com/office/drawing/2014/main" id="{9292CE8E-97B1-4B9B-A53B-E103956DE8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6463" y="1404809"/>
            <a:ext cx="7388225" cy="5016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6075" indent="-3460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603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Blip>
                <a:blip r:embed="rId3"/>
              </a:buBlip>
            </a:pPr>
            <a:r>
              <a:rPr lang="zh-CN" altLang="en-US" sz="3200" b="1" dirty="0">
                <a:latin typeface="SimHei" panose="02010609060101010101" pitchFamily="49" charset="-122"/>
                <a:ea typeface="SimHei" panose="02010609060101010101" pitchFamily="49" charset="-122"/>
              </a:rPr>
              <a:t>犹大人被巴比伦掳走后，以东人趁机占领犹大南部。</a:t>
            </a:r>
          </a:p>
          <a:p>
            <a:pPr>
              <a:buFontTx/>
              <a:buBlip>
                <a:blip r:embed="rId3"/>
              </a:buBlip>
            </a:pPr>
            <a:r>
              <a:rPr lang="zh-CN" altLang="en-US" sz="3200" b="1" dirty="0">
                <a:latin typeface="SimHei" panose="02010609060101010101" pitchFamily="49" charset="-122"/>
                <a:ea typeface="SimHei" panose="02010609060101010101" pitchFamily="49" charset="-122"/>
              </a:rPr>
              <a:t>阿拉伯的纳巴提人</a:t>
            </a:r>
            <a:r>
              <a:rPr lang="en-US" altLang="zh-CN" sz="3200" b="1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(Nabataeans)</a:t>
            </a:r>
            <a:r>
              <a:rPr lang="zh-CN" altLang="en-US" sz="3200" b="1" dirty="0">
                <a:latin typeface="SimHei" panose="02010609060101010101" pitchFamily="49" charset="-122"/>
                <a:ea typeface="SimHei" panose="02010609060101010101" pitchFamily="49" charset="-122"/>
              </a:rPr>
              <a:t>随后攻占以东旧地，驱逐当地的以东人，并以佩特拉</a:t>
            </a:r>
            <a:r>
              <a:rPr lang="en-US" altLang="zh-CN" sz="3200" b="1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(Petra)</a:t>
            </a:r>
            <a:r>
              <a:rPr lang="zh-CN" altLang="en-US" sz="3200" b="1" dirty="0">
                <a:latin typeface="SimHei" panose="02010609060101010101" pitchFamily="49" charset="-122"/>
                <a:ea typeface="SimHei" panose="02010609060101010101" pitchFamily="49" charset="-122"/>
              </a:rPr>
              <a:t>为首都。</a:t>
            </a:r>
          </a:p>
          <a:p>
            <a:pPr>
              <a:buFontTx/>
              <a:buBlip>
                <a:blip r:embed="rId3"/>
              </a:buBlip>
            </a:pPr>
            <a:r>
              <a:rPr lang="zh-CN" altLang="en-US" sz="3200" b="1" dirty="0">
                <a:latin typeface="SimHei" panose="02010609060101010101" pitchFamily="49" charset="-122"/>
                <a:ea typeface="SimHei" panose="02010609060101010101" pitchFamily="49" charset="-122"/>
              </a:rPr>
              <a:t>以东人移居犹大南部，此后该地被称为以土买</a:t>
            </a:r>
            <a:r>
              <a:rPr lang="en-US" altLang="zh-CN" sz="3200" b="1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en-US" altLang="zh-CN" sz="3200" b="1" dirty="0" err="1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Idumea</a:t>
            </a:r>
            <a:r>
              <a:rPr lang="en-US" altLang="zh-CN" sz="3200" b="1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r>
              <a:rPr lang="zh-CN" altLang="en-US" sz="3200" b="1" dirty="0">
                <a:latin typeface="SimHei" panose="02010609060101010101" pitchFamily="49" charset="-122"/>
                <a:ea typeface="SimHei" panose="02010609060101010101" pitchFamily="49" charset="-122"/>
              </a:rPr>
              <a:t>，即以东之希腊名。</a:t>
            </a:r>
          </a:p>
          <a:p>
            <a:pPr>
              <a:buFontTx/>
              <a:buBlip>
                <a:blip r:embed="rId3"/>
              </a:buBlip>
            </a:pPr>
            <a:r>
              <a:rPr lang="zh-CN" altLang="en-US" sz="3200" b="1" dirty="0">
                <a:latin typeface="SimHei" panose="02010609060101010101" pitchFamily="49" charset="-122"/>
                <a:ea typeface="SimHei" panose="02010609060101010101" pitchFamily="49" charset="-122"/>
              </a:rPr>
              <a:t>马加比期间，以土买被犹太人征服，被迫皈依犹太教。希律王家族就是以土买人。</a:t>
            </a:r>
            <a:endParaRPr lang="zh-TW" altLang="en-US" sz="32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Rose-Red-City-Petra-Jordan">
            <a:extLst>
              <a:ext uri="{FF2B5EF4-FFF2-40B4-BE49-F238E27FC236}">
                <a16:creationId xmlns:a16="http://schemas.microsoft.com/office/drawing/2014/main" id="{E9B2ABBC-B5F1-47DA-B91D-2B236C4D46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65688" cy="68580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Petra - Jordan">
            <a:extLst>
              <a:ext uri="{FF2B5EF4-FFF2-40B4-BE49-F238E27FC236}">
                <a16:creationId xmlns:a16="http://schemas.microsoft.com/office/drawing/2014/main" id="{D4F39068-0FF4-43AA-AB9E-2BF0CF4412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7" r="11325"/>
          <a:stretch/>
        </p:blipFill>
        <p:spPr bwMode="auto">
          <a:xfrm>
            <a:off x="5159566" y="0"/>
            <a:ext cx="7032434" cy="6856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92785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4" name="Picture 4" descr="Wonderful-Wonder-Of-Jordan-Petra-Maan">
            <a:extLst>
              <a:ext uri="{FF2B5EF4-FFF2-40B4-BE49-F238E27FC236}">
                <a16:creationId xmlns:a16="http://schemas.microsoft.com/office/drawing/2014/main" id="{99E17620-4AD7-44E8-A0F2-5A98365C38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3889" y="0"/>
            <a:ext cx="965077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811C63E-2DFF-4DB2-AA14-5D37C2229865}"/>
              </a:ext>
            </a:extLst>
          </p:cNvPr>
          <p:cNvSpPr/>
          <p:nvPr/>
        </p:nvSpPr>
        <p:spPr>
          <a:xfrm>
            <a:off x="369065" y="2319051"/>
            <a:ext cx="1266939" cy="319487"/>
          </a:xfrm>
          <a:prstGeom prst="rec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Image result for 希律家族">
            <a:hlinkClick r:id="rId2" tgtFrame="&quot;_blank&quot;"/>
            <a:extLst>
              <a:ext uri="{FF2B5EF4-FFF2-40B4-BE49-F238E27FC236}">
                <a16:creationId xmlns:a16="http://schemas.microsoft.com/office/drawing/2014/main" id="{F2AFB78C-9B14-4827-AEE9-8196629C4C25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82"/>
          <a:stretch/>
        </p:blipFill>
        <p:spPr bwMode="auto">
          <a:xfrm>
            <a:off x="163416" y="0"/>
            <a:ext cx="1186516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CEE9D78-4F58-478C-8616-5C9A494616DB}"/>
              </a:ext>
            </a:extLst>
          </p:cNvPr>
          <p:cNvSpPr/>
          <p:nvPr/>
        </p:nvSpPr>
        <p:spPr>
          <a:xfrm>
            <a:off x="2060154" y="2319051"/>
            <a:ext cx="1817783" cy="41864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E937D5E-510F-441D-A199-2004D15B2832}"/>
              </a:ext>
            </a:extLst>
          </p:cNvPr>
          <p:cNvSpPr/>
          <p:nvPr/>
        </p:nvSpPr>
        <p:spPr>
          <a:xfrm>
            <a:off x="9926198" y="2317215"/>
            <a:ext cx="1817783" cy="41864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8AC9861-5C34-4299-9C75-9BE1AE56895C}"/>
              </a:ext>
            </a:extLst>
          </p:cNvPr>
          <p:cNvSpPr/>
          <p:nvPr/>
        </p:nvSpPr>
        <p:spPr>
          <a:xfrm>
            <a:off x="7083845" y="2317215"/>
            <a:ext cx="1817783" cy="41864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2252AA3-CCD9-47DA-9B5E-ECBC6174ED0B}"/>
              </a:ext>
            </a:extLst>
          </p:cNvPr>
          <p:cNvSpPr/>
          <p:nvPr/>
        </p:nvSpPr>
        <p:spPr>
          <a:xfrm>
            <a:off x="4302087" y="2317215"/>
            <a:ext cx="1492785" cy="41864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19095E6-27D0-4664-AD42-86A3A94D013B}"/>
              </a:ext>
            </a:extLst>
          </p:cNvPr>
          <p:cNvSpPr/>
          <p:nvPr/>
        </p:nvSpPr>
        <p:spPr>
          <a:xfrm>
            <a:off x="369065" y="2319051"/>
            <a:ext cx="1415668" cy="31948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358192D-9C29-496F-879F-7FBAAC8B8F78}"/>
              </a:ext>
            </a:extLst>
          </p:cNvPr>
          <p:cNvSpPr/>
          <p:nvPr/>
        </p:nvSpPr>
        <p:spPr>
          <a:xfrm>
            <a:off x="6430179" y="5436136"/>
            <a:ext cx="940105" cy="31306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8720830-39EE-43BE-B654-61AE6134B205}"/>
              </a:ext>
            </a:extLst>
          </p:cNvPr>
          <p:cNvSpPr/>
          <p:nvPr/>
        </p:nvSpPr>
        <p:spPr>
          <a:xfrm>
            <a:off x="6075802" y="4327334"/>
            <a:ext cx="1492785" cy="31306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725714E-266C-4F06-B13C-9C14C4C288A4}"/>
              </a:ext>
            </a:extLst>
          </p:cNvPr>
          <p:cNvSpPr/>
          <p:nvPr/>
        </p:nvSpPr>
        <p:spPr>
          <a:xfrm>
            <a:off x="606846" y="5432005"/>
            <a:ext cx="940105" cy="31306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EF52ECC-BB19-43CA-BC14-21E9607DCB9A}"/>
              </a:ext>
            </a:extLst>
          </p:cNvPr>
          <p:cNvSpPr/>
          <p:nvPr/>
        </p:nvSpPr>
        <p:spPr>
          <a:xfrm>
            <a:off x="4578426" y="5432005"/>
            <a:ext cx="940105" cy="31306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483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1679</TotalTime>
  <Words>2069</Words>
  <Application>Microsoft Office PowerPoint</Application>
  <PresentationFormat>Widescreen</PresentationFormat>
  <Paragraphs>422</Paragraphs>
  <Slides>25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SimSun</vt:lpstr>
      <vt:lpstr>SimSun</vt:lpstr>
      <vt:lpstr>SimHei</vt:lpstr>
      <vt:lpstr>Arial</vt:lpstr>
      <vt:lpstr>Calibri</vt:lpstr>
      <vt:lpstr>Calibri Light</vt:lpstr>
      <vt:lpstr>Office Theme</vt:lpstr>
      <vt:lpstr>新约概论(一)</vt:lpstr>
      <vt:lpstr>圣经分类合参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玛代王国历史</vt:lpstr>
      <vt:lpstr>波斯历史</vt:lpstr>
      <vt:lpstr>PowerPoint Presentation</vt:lpstr>
      <vt:lpstr>亚历山大大帝  356-323BC</vt:lpstr>
      <vt:lpstr>PowerPoint Presentation</vt:lpstr>
      <vt:lpstr>PowerPoint Presentation</vt:lpstr>
      <vt:lpstr>PowerPoint Presentation</vt:lpstr>
      <vt:lpstr>PowerPoint Presentation</vt:lpstr>
      <vt:lpstr>马加比时代 (167-63B.C.)</vt:lpstr>
      <vt:lpstr>PowerPoint Presentation</vt:lpstr>
      <vt:lpstr>罗马时代 (63-4B.C.)</vt:lpstr>
      <vt:lpstr>PowerPoint Presentation</vt:lpstr>
      <vt:lpstr>PowerPoint Presentation</vt:lpstr>
      <vt:lpstr>PowerPoint Presentation</vt:lpstr>
      <vt:lpstr>PowerPoint Presentation</vt:lpstr>
    </vt:vector>
  </TitlesOfParts>
  <Company>ETSU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新约概论(一)</dc:title>
  <dc:creator>Kao, Race L.</dc:creator>
  <cp:lastModifiedBy>Ning, Shunbin</cp:lastModifiedBy>
  <cp:revision>64</cp:revision>
  <cp:lastPrinted>2019-01-02T15:19:29Z</cp:lastPrinted>
  <dcterms:created xsi:type="dcterms:W3CDTF">2018-12-03T21:05:42Z</dcterms:created>
  <dcterms:modified xsi:type="dcterms:W3CDTF">2019-01-03T16:32:15Z</dcterms:modified>
</cp:coreProperties>
</file>