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1" r:id="rId5"/>
    <p:sldId id="267" r:id="rId6"/>
    <p:sldId id="281" r:id="rId7"/>
    <p:sldId id="295" r:id="rId8"/>
    <p:sldId id="263" r:id="rId9"/>
    <p:sldId id="271" r:id="rId10"/>
    <p:sldId id="274" r:id="rId11"/>
    <p:sldId id="273" r:id="rId12"/>
    <p:sldId id="266" r:id="rId13"/>
    <p:sldId id="272" r:id="rId14"/>
    <p:sldId id="276" r:id="rId15"/>
    <p:sldId id="278" r:id="rId16"/>
    <p:sldId id="27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 autoAdjust="0"/>
    <p:restoredTop sz="94660"/>
  </p:normalViewPr>
  <p:slideViewPr>
    <p:cSldViewPr snapToGrid="0">
      <p:cViewPr varScale="1">
        <p:scale>
          <a:sx n="82" d="100"/>
          <a:sy n="82" d="100"/>
        </p:scale>
        <p:origin x="43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88AC7-C276-4E29-828B-B9712ADAC2A5}" type="datetimeFigureOut">
              <a:rPr lang="en-US" smtClean="0"/>
              <a:t>01/16/2019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A6B5B-F38E-4134-B38E-73DC18994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332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88AC7-C276-4E29-828B-B9712ADAC2A5}" type="datetimeFigureOut">
              <a:rPr lang="en-US" smtClean="0"/>
              <a:t>01/16/2019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A6B5B-F38E-4134-B38E-73DC18994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616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88AC7-C276-4E29-828B-B9712ADAC2A5}" type="datetimeFigureOut">
              <a:rPr lang="en-US" smtClean="0"/>
              <a:t>01/16/2019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A6B5B-F38E-4134-B38E-73DC18994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620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88AC7-C276-4E29-828B-B9712ADAC2A5}" type="datetimeFigureOut">
              <a:rPr lang="en-US" smtClean="0"/>
              <a:t>01/16/2019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A6B5B-F38E-4134-B38E-73DC18994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01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88AC7-C276-4E29-828B-B9712ADAC2A5}" type="datetimeFigureOut">
              <a:rPr lang="en-US" smtClean="0"/>
              <a:t>01/16/2019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A6B5B-F38E-4134-B38E-73DC18994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820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88AC7-C276-4E29-828B-B9712ADAC2A5}" type="datetimeFigureOut">
              <a:rPr lang="en-US" smtClean="0"/>
              <a:t>01/16/2019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A6B5B-F38E-4134-B38E-73DC18994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885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88AC7-C276-4E29-828B-B9712ADAC2A5}" type="datetimeFigureOut">
              <a:rPr lang="en-US" smtClean="0"/>
              <a:t>01/16/2019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A6B5B-F38E-4134-B38E-73DC18994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990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88AC7-C276-4E29-828B-B9712ADAC2A5}" type="datetimeFigureOut">
              <a:rPr lang="en-US" smtClean="0"/>
              <a:t>01/16/2019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A6B5B-F38E-4134-B38E-73DC18994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015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88AC7-C276-4E29-828B-B9712ADAC2A5}" type="datetimeFigureOut">
              <a:rPr lang="en-US" smtClean="0"/>
              <a:t>01/16/2019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A6B5B-F38E-4134-B38E-73DC18994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343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88AC7-C276-4E29-828B-B9712ADAC2A5}" type="datetimeFigureOut">
              <a:rPr lang="en-US" smtClean="0"/>
              <a:t>01/16/2019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A6B5B-F38E-4134-B38E-73DC18994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723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88AC7-C276-4E29-828B-B9712ADAC2A5}" type="datetimeFigureOut">
              <a:rPr lang="en-US" smtClean="0"/>
              <a:t>01/16/2019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A6B5B-F38E-4134-B38E-73DC18994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438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88AC7-C276-4E29-828B-B9712ADAC2A5}" type="datetimeFigureOut">
              <a:rPr lang="en-US" smtClean="0"/>
              <a:t>01/16/2019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A6B5B-F38E-4134-B38E-73DC18994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2938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7245" y="529342"/>
            <a:ext cx="9144000" cy="2387600"/>
          </a:xfrm>
        </p:spPr>
        <p:txBody>
          <a:bodyPr>
            <a:normAutofit/>
          </a:bodyPr>
          <a:lstStyle/>
          <a:p>
            <a:r>
              <a:rPr lang="ja-JP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新约概论</a:t>
            </a:r>
            <a:r>
              <a:rPr lang="en-US" altLang="ja-JP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</a:t>
            </a:r>
            <a:r>
              <a:rPr lang="en-US" altLang="ja-JP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8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8589" y="3664833"/>
            <a:ext cx="9144000" cy="1655762"/>
          </a:xfrm>
        </p:spPr>
        <p:txBody>
          <a:bodyPr>
            <a:normAutofit/>
          </a:bodyPr>
          <a:lstStyle/>
          <a:p>
            <a:r>
              <a:rPr lang="ja-JP" altLang="en-US" sz="8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同觀</a:t>
            </a:r>
            <a:r>
              <a:rPr lang="zh-CN" altLang="en-US" sz="8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endParaRPr lang="en-US" sz="8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06523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4">
            <a:extLst>
              <a:ext uri="{FF2B5EF4-FFF2-40B4-BE49-F238E27FC236}">
                <a16:creationId xmlns:a16="http://schemas.microsoft.com/office/drawing/2014/main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17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79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四福音</a:t>
            </a:r>
            <a:r>
              <a:rPr lang="zh-TW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主題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533400" y="1302858"/>
          <a:ext cx="11125200" cy="5127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1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1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87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kern="12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馬太福音</a:t>
                      </a:r>
                      <a:endParaRPr lang="en-US" sz="4000" b="1" kern="12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kern="12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馬可福音</a:t>
                      </a:r>
                      <a:endParaRPr lang="en-US" sz="4000" b="1" kern="12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kern="12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路加福音</a:t>
                      </a:r>
                      <a:endParaRPr lang="en-US" sz="4000" b="1" kern="12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kern="12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約翰福音</a:t>
                      </a:r>
                      <a:endParaRPr lang="en-US" sz="4000" b="1" kern="12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8725">
                <a:tc>
                  <a:txBody>
                    <a:bodyPr/>
                    <a:lstStyle/>
                    <a:p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基督是君王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基督是僕人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基督是人子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基督是神子</a:t>
                      </a:r>
                      <a:endParaRPr lang="en-US" sz="40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8725">
                <a:tc>
                  <a:txBody>
                    <a:bodyPr/>
                    <a:lstStyle/>
                    <a:p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獅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牛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人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鷹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57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21:5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10:45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19:10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20:31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57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向猶太人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向羅馬人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向</a:t>
                      </a:r>
                      <a:r>
                        <a:rPr lang="ja-JP" altLang="en-US" sz="4000" b="1" kern="120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外邦</a:t>
                      </a: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人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向普世人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3169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</a:rPr>
              <a:t>撒罗米</a:t>
            </a:r>
            <a:endParaRPr lang="en-US" sz="6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9724"/>
            <a:ext cx="12192000" cy="5248275"/>
          </a:xfrm>
        </p:spPr>
        <p:txBody>
          <a:bodyPr>
            <a:noAutofit/>
          </a:bodyPr>
          <a:lstStyle/>
          <a:p>
            <a:r>
              <a:rPr lang="zh-TW" altLang="en-US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altLang="zh-TW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27:56 </a:t>
            </a:r>
            <a:r>
              <a:rPr lang="zh-TW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內中有抹大拉的馬利亞，又有雅各和約西的</a:t>
            </a:r>
            <a:endParaRPr lang="en-US" altLang="zh-TW" sz="3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TW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母親馬利亞，並有西庇太兩個兒子的母親。</a:t>
            </a:r>
            <a:endParaRPr lang="en-US" altLang="zh-TW" sz="3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ja-JP" altLang="en-US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可</a:t>
            </a:r>
            <a:r>
              <a:rPr lang="en-US" altLang="ja-JP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15:40</a:t>
            </a:r>
            <a:r>
              <a:rPr lang="zh-CN" altLang="en-US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还有些妇女、远远的观看．内中有抹大拉的马利亚、又有小雅各和约西的母亲马利亚、并有撒罗米．</a:t>
            </a:r>
            <a:endParaRPr lang="en-US" altLang="zh-CN" sz="3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ja-JP" altLang="en-US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可</a:t>
            </a:r>
            <a:r>
              <a:rPr lang="en-US" altLang="ja-JP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16:1 </a:t>
            </a:r>
            <a:r>
              <a:rPr lang="zh-CN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过了安息日、抹大拉的马利亚、和雅各的母亲</a:t>
            </a:r>
            <a:endParaRPr lang="en-US" altLang="zh-CN" sz="3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马利亚、并撒罗米、买了香膏、要去膏耶稣的身体。</a:t>
            </a:r>
            <a:endParaRPr lang="en-US" altLang="zh-CN" sz="3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ja-JP" altLang="en-US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</a:t>
            </a:r>
            <a:r>
              <a:rPr lang="en-US" altLang="ja-JP" sz="3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19:25</a:t>
            </a:r>
            <a:r>
              <a:rPr lang="zh-CN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站在耶稣十字架旁边的、有他母亲、与他母亲的姊妹、并革罗罢的妻子马利亚、和抹大拉的马利亚。</a:t>
            </a:r>
            <a:endParaRPr lang="en-US" sz="3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9925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3827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301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jesus-calls-matth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0"/>
            <a:ext cx="5032375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5602287" y="123825"/>
            <a:ext cx="6589713" cy="7124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耶稣从那里往前走，看见一个人名叫马太，坐在税关上，就对他说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:“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你跟从我来。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他就起来跟从了耶稣。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9:9)</a:t>
            </a:r>
          </a:p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耶稣经过的时候，看见亚勒腓的儿子利未坐在税关上，就对他说：“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你跟从我来！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”他就起来，跟从了耶稣。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可</a:t>
            </a:r>
            <a:r>
              <a:rPr lang="en-US" altLang="ja-JP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2:14)</a:t>
            </a:r>
          </a:p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这事以后、耶稣出去、看见一个税吏、名叫利未、坐在税关上、就对他说、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你跟从我来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 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</a:t>
            </a:r>
            <a:r>
              <a:rPr lang="en-US" altLang="ja-JP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5:27)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endParaRPr lang="en-US" altLang="zh-TW" sz="2400" dirty="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1476375" y="1143000"/>
            <a:ext cx="2876550" cy="1143000"/>
          </a:xfrm>
          <a:prstGeom prst="wedgeEllipseCallout">
            <a:avLst>
              <a:gd name="adj1" fmla="val -12574"/>
              <a:gd name="adj2" fmla="val 76806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你跟从我来。</a:t>
            </a:r>
            <a:endParaRPr lang="en-US" altLang="en-US" sz="28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7" name="Oval 5"/>
          <p:cNvSpPr>
            <a:spLocks noChangeArrowheads="1"/>
          </p:cNvSpPr>
          <p:nvPr/>
        </p:nvSpPr>
        <p:spPr bwMode="auto">
          <a:xfrm>
            <a:off x="3186113" y="2657475"/>
            <a:ext cx="838200" cy="914400"/>
          </a:xfrm>
          <a:prstGeom prst="ellips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9" name="Oval 7"/>
          <p:cNvSpPr>
            <a:spLocks noChangeArrowheads="1"/>
          </p:cNvSpPr>
          <p:nvPr/>
        </p:nvSpPr>
        <p:spPr bwMode="auto">
          <a:xfrm>
            <a:off x="4098925" y="2345561"/>
            <a:ext cx="838200" cy="914400"/>
          </a:xfrm>
          <a:prstGeom prst="ellips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29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/>
      <p:bldP spid="3076" grpId="1" animBg="1"/>
      <p:bldP spid="3077" grpId="0" animBg="1"/>
      <p:bldP spid="3077" grpId="1" animBg="1"/>
      <p:bldP spid="3079" grpId="0" animBg="1"/>
      <p:bldP spid="307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8BA3EB8-179E-4921-8515-D9BEA2818A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1024362"/>
              </p:ext>
            </p:extLst>
          </p:nvPr>
        </p:nvGraphicFramePr>
        <p:xfrm>
          <a:off x="0" y="0"/>
          <a:ext cx="12192004" cy="6763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8364">
                  <a:extLst>
                    <a:ext uri="{9D8B030D-6E8A-4147-A177-3AD203B41FA5}">
                      <a16:colId xmlns:a16="http://schemas.microsoft.com/office/drawing/2014/main" val="3127593095"/>
                    </a:ext>
                  </a:extLst>
                </a:gridCol>
                <a:gridCol w="1108364">
                  <a:extLst>
                    <a:ext uri="{9D8B030D-6E8A-4147-A177-3AD203B41FA5}">
                      <a16:colId xmlns:a16="http://schemas.microsoft.com/office/drawing/2014/main" val="1764607402"/>
                    </a:ext>
                  </a:extLst>
                </a:gridCol>
                <a:gridCol w="1108364">
                  <a:extLst>
                    <a:ext uri="{9D8B030D-6E8A-4147-A177-3AD203B41FA5}">
                      <a16:colId xmlns:a16="http://schemas.microsoft.com/office/drawing/2014/main" val="2983525680"/>
                    </a:ext>
                  </a:extLst>
                </a:gridCol>
                <a:gridCol w="1108364">
                  <a:extLst>
                    <a:ext uri="{9D8B030D-6E8A-4147-A177-3AD203B41FA5}">
                      <a16:colId xmlns:a16="http://schemas.microsoft.com/office/drawing/2014/main" val="986292332"/>
                    </a:ext>
                  </a:extLst>
                </a:gridCol>
                <a:gridCol w="1108364">
                  <a:extLst>
                    <a:ext uri="{9D8B030D-6E8A-4147-A177-3AD203B41FA5}">
                      <a16:colId xmlns:a16="http://schemas.microsoft.com/office/drawing/2014/main" val="3855789676"/>
                    </a:ext>
                  </a:extLst>
                </a:gridCol>
                <a:gridCol w="1108364">
                  <a:extLst>
                    <a:ext uri="{9D8B030D-6E8A-4147-A177-3AD203B41FA5}">
                      <a16:colId xmlns:a16="http://schemas.microsoft.com/office/drawing/2014/main" val="3456793917"/>
                    </a:ext>
                  </a:extLst>
                </a:gridCol>
                <a:gridCol w="1108364">
                  <a:extLst>
                    <a:ext uri="{9D8B030D-6E8A-4147-A177-3AD203B41FA5}">
                      <a16:colId xmlns:a16="http://schemas.microsoft.com/office/drawing/2014/main" val="698855138"/>
                    </a:ext>
                  </a:extLst>
                </a:gridCol>
                <a:gridCol w="1108364">
                  <a:extLst>
                    <a:ext uri="{9D8B030D-6E8A-4147-A177-3AD203B41FA5}">
                      <a16:colId xmlns:a16="http://schemas.microsoft.com/office/drawing/2014/main" val="874805646"/>
                    </a:ext>
                  </a:extLst>
                </a:gridCol>
                <a:gridCol w="1183663">
                  <a:extLst>
                    <a:ext uri="{9D8B030D-6E8A-4147-A177-3AD203B41FA5}">
                      <a16:colId xmlns:a16="http://schemas.microsoft.com/office/drawing/2014/main" val="609705996"/>
                    </a:ext>
                  </a:extLst>
                </a:gridCol>
                <a:gridCol w="1033065">
                  <a:extLst>
                    <a:ext uri="{9D8B030D-6E8A-4147-A177-3AD203B41FA5}">
                      <a16:colId xmlns:a16="http://schemas.microsoft.com/office/drawing/2014/main" val="3234502742"/>
                    </a:ext>
                  </a:extLst>
                </a:gridCol>
                <a:gridCol w="1108364">
                  <a:extLst>
                    <a:ext uri="{9D8B030D-6E8A-4147-A177-3AD203B41FA5}">
                      <a16:colId xmlns:a16="http://schemas.microsoft.com/office/drawing/2014/main" val="2760179130"/>
                    </a:ext>
                  </a:extLst>
                </a:gridCol>
              </a:tblGrid>
              <a:tr h="53049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预</a:t>
                      </a:r>
                      <a:r>
                        <a:rPr lang="zh-CN" alt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备时期</a:t>
                      </a:r>
                      <a:endParaRPr lang="en-US" sz="36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传道时期</a:t>
                      </a:r>
                      <a:endParaRPr lang="en-US" sz="36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荣耀时期</a:t>
                      </a:r>
                      <a:endParaRPr lang="en-US" sz="36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393647"/>
                  </a:ext>
                </a:extLst>
              </a:tr>
              <a:tr h="468719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</a:t>
                      </a: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约３年半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 sz="20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受难周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４０日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673280"/>
                  </a:ext>
                </a:extLst>
              </a:tr>
              <a:tr h="952801">
                <a:tc vMerge="1">
                  <a:txBody>
                    <a:bodyPr/>
                    <a:lstStyle/>
                    <a:p>
                      <a:endParaRPr lang="en-US" sz="2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童 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 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生 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活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犹太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宣道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200" b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加利利宣道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犹大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宣道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庇西里宣道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从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进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京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到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十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架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098935"/>
                  </a:ext>
                </a:extLst>
              </a:tr>
              <a:tr h="520217">
                <a:tc vMerge="1">
                  <a:txBody>
                    <a:bodyPr/>
                    <a:lstStyle/>
                    <a:p>
                      <a:endParaRPr lang="en-US" sz="2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月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月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月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月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月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月半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复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活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后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事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迹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升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天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时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情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景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405866"/>
                  </a:ext>
                </a:extLst>
              </a:tr>
              <a:tr h="1666992">
                <a:tc vMerge="1">
                  <a:txBody>
                    <a:bodyPr/>
                    <a:lstStyle/>
                    <a:p>
                      <a:endParaRPr lang="en-US" sz="2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开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始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传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道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宣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布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天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国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遭 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受 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弃 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绝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完 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全 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弃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绝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专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门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训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练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专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门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训</a:t>
                      </a:r>
                      <a:endParaRPr lang="en-US" altLang="zh-CN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练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332016"/>
                  </a:ext>
                </a:extLst>
              </a:tr>
              <a:tr h="84369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1-2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3-4:11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4:12-12:14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12:15-15:20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15:21-18:35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19:1,2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19:3-20:34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21-27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28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--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048675"/>
                  </a:ext>
                </a:extLst>
              </a:tr>
              <a:tr h="84369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可</a:t>
                      </a:r>
                      <a:endParaRPr lang="en-US" sz="3200" b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--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1:1-13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1:14-3:6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3:7-7:23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7:24-9:50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--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11-15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16:1-14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16:15-20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451541"/>
                  </a:ext>
                </a:extLst>
              </a:tr>
              <a:tr h="84369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FFC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路</a:t>
                      </a:r>
                      <a:endParaRPr lang="en-US" sz="3200" b="1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C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1-2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C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3-4:13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C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4:14-6:11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C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6:12-9:17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C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9:18-50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C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10:1-13:21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C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13:22-19:28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C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19:29-23:56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C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24:1-49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C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24:50-52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5507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8572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"/>
          <p:cNvSpPr>
            <a:spLocks noChangeArrowheads="1"/>
          </p:cNvSpPr>
          <p:nvPr/>
        </p:nvSpPr>
        <p:spPr bwMode="auto">
          <a:xfrm>
            <a:off x="0" y="1437373"/>
            <a:ext cx="12192000" cy="5295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5725" algn="l"/>
                <a:tab pos="257175" algn="l"/>
                <a:tab pos="428625" algn="l"/>
                <a:tab pos="60007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5725" algn="l"/>
                <a:tab pos="257175" algn="l"/>
                <a:tab pos="428625" algn="l"/>
                <a:tab pos="60007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5725" algn="l"/>
                <a:tab pos="257175" algn="l"/>
                <a:tab pos="428625" algn="l"/>
                <a:tab pos="6000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5725" algn="l"/>
                <a:tab pos="257175" algn="l"/>
                <a:tab pos="428625" algn="l"/>
                <a:tab pos="6000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5725" algn="l"/>
                <a:tab pos="257175" algn="l"/>
                <a:tab pos="428625" algn="l"/>
                <a:tab pos="6000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5725" algn="l"/>
                <a:tab pos="257175" algn="l"/>
                <a:tab pos="428625" algn="l"/>
                <a:tab pos="6000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5725" algn="l"/>
                <a:tab pos="257175" algn="l"/>
                <a:tab pos="428625" algn="l"/>
                <a:tab pos="6000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5725" algn="l"/>
                <a:tab pos="257175" algn="l"/>
                <a:tab pos="428625" algn="l"/>
                <a:tab pos="6000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5725" algn="l"/>
                <a:tab pos="257175" algn="l"/>
                <a:tab pos="428625" algn="l"/>
                <a:tab pos="6000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一、首先显现给抹大拉的马利亚看（可十六章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en-US" sz="2800" dirty="0">
                <a:solidFill>
                  <a:srgbClr val="FFFF00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ll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节；约二十章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11</a:t>
            </a:r>
            <a:r>
              <a:rPr lang="en-US" altLang="en-US" sz="2800" dirty="0">
                <a:solidFill>
                  <a:srgbClr val="FFFF00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18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节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2800" b="1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US" altLang="zh-CN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二、随后显现给众妇女看（太二十八章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en-US" altLang="en-US" sz="2800" dirty="0">
                <a:solidFill>
                  <a:srgbClr val="FFFF00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节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800" b="1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三、同日也显现给彼得看（路二十四章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33</a:t>
            </a:r>
            <a:r>
              <a:rPr lang="en-US" altLang="en-US" sz="2800" b="1" dirty="0">
                <a:solidFill>
                  <a:srgbClr val="FFFF00"/>
                </a:solidFill>
                <a:ea typeface="宋体" panose="02010600030101010101" pitchFamily="2" charset="-122"/>
              </a:rPr>
              <a:t>~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34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节；参林前十五章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节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800" b="1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四、黄昏时向以马忏斯的两门徒显现（路二十四章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13</a:t>
            </a:r>
            <a:r>
              <a:rPr lang="en-US" altLang="en-US" sz="2800" dirty="0">
                <a:solidFill>
                  <a:srgbClr val="FFFF00"/>
                </a:solidFill>
                <a:ea typeface="宋体" panose="02010600030101010101" pitchFamily="2" charset="-122"/>
              </a:rPr>
              <a:t>~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35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；可十六章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12</a:t>
            </a:r>
            <a:r>
              <a:rPr lang="en-US" altLang="en-US" sz="2800" dirty="0">
                <a:solidFill>
                  <a:srgbClr val="FFFF00"/>
                </a:solidFill>
                <a:ea typeface="宋体" panose="02010600030101010101" pitchFamily="2" charset="-122"/>
              </a:rPr>
              <a:t>~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12)</a:t>
            </a:r>
            <a:endParaRPr lang="en-US" altLang="zh-CN" sz="2800" b="1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五、晚上向楼上的十使徒显现，当时多马不在内（约二十章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19</a:t>
            </a:r>
            <a:r>
              <a:rPr lang="en-US" altLang="en-US" sz="2800" dirty="0">
                <a:solidFill>
                  <a:srgbClr val="FFFF00"/>
                </a:solidFill>
                <a:ea typeface="宋体" panose="02010600030101010101" pitchFamily="2" charset="-122"/>
              </a:rPr>
              <a:t>~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25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节）。</a:t>
            </a:r>
            <a:endParaRPr lang="en-US" altLang="en-US" sz="2800" b="1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六、八天之后，再向十一使徒显现（约二十章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24</a:t>
            </a:r>
            <a:r>
              <a:rPr lang="en-US" altLang="en-US" sz="2800" dirty="0">
                <a:solidFill>
                  <a:srgbClr val="FFFF00"/>
                </a:solidFill>
                <a:ea typeface="宋体" panose="02010600030101010101" pitchFamily="2" charset="-122"/>
              </a:rPr>
              <a:t>~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29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节；路二十四章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36</a:t>
            </a:r>
            <a:r>
              <a:rPr lang="en-US" altLang="en-US" sz="2800" dirty="0">
                <a:solidFill>
                  <a:srgbClr val="FFFF00"/>
                </a:solidFill>
                <a:ea typeface="宋体" panose="02010600030101010101" pitchFamily="2" charset="-122"/>
              </a:rPr>
              <a:t>~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43)</a:t>
            </a:r>
            <a:endParaRPr lang="en-US" altLang="zh-CN" sz="2800" b="1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七、在加利利</a:t>
            </a:r>
            <a:r>
              <a:rPr lang="zh-CN" altLang="en-US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，提比哩亚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海边向七门徒显现（约二十一章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en-US" altLang="en-US" sz="2800" dirty="0">
                <a:solidFill>
                  <a:srgbClr val="FFFF00"/>
                </a:solidFill>
                <a:ea typeface="宋体" panose="02010600030101010101" pitchFamily="2" charset="-122"/>
              </a:rPr>
              <a:t>~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22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节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800" b="1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八、在加利利，向十一使徒显现（太二十八章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16</a:t>
            </a:r>
            <a:r>
              <a:rPr lang="en-US" altLang="en-US" sz="2800" dirty="0">
                <a:solidFill>
                  <a:srgbClr val="FFFF00"/>
                </a:solidFill>
                <a:ea typeface="宋体" panose="02010600030101010101" pitchFamily="2" charset="-122"/>
              </a:rPr>
              <a:t>~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20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节；可十六章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14</a:t>
            </a:r>
            <a:r>
              <a:rPr lang="en-US" altLang="en-US" sz="2800" dirty="0">
                <a:solidFill>
                  <a:srgbClr val="FFFF00"/>
                </a:solidFill>
                <a:ea typeface="宋体" panose="02010600030101010101" pitchFamily="2" charset="-122"/>
              </a:rPr>
              <a:t>~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18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节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800" b="1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九、多次多方显现</a:t>
            </a:r>
            <a:r>
              <a:rPr lang="en-US" altLang="zh-CN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一时显给五百多弟兄看，</a:t>
            </a:r>
            <a:r>
              <a:rPr lang="en-US" altLang="zh-CN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--- 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以后显给雅各看，</a:t>
            </a:r>
            <a:endParaRPr lang="en-US" altLang="zh-CN" sz="2800" b="1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US" altLang="zh-CN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				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再显给众使徒看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林前十五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en-US" altLang="en-US" sz="2800" dirty="0">
                <a:solidFill>
                  <a:srgbClr val="FFFF00"/>
                </a:solidFill>
                <a:ea typeface="宋体" panose="02010600030101010101" pitchFamily="2" charset="-122"/>
              </a:rPr>
              <a:t>~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7)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800" b="1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十、在橄榄山升天前显现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徒一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en-US" altLang="en-US" sz="2800" dirty="0">
                <a:solidFill>
                  <a:srgbClr val="FFFF00"/>
                </a:solidFill>
                <a:ea typeface="宋体" panose="02010600030101010101" pitchFamily="2" charset="-122"/>
              </a:rPr>
              <a:t>~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12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；路廿四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50</a:t>
            </a:r>
            <a:r>
              <a:rPr lang="en-US" altLang="en-US" sz="2800" dirty="0">
                <a:solidFill>
                  <a:srgbClr val="FFFF00"/>
                </a:solidFill>
                <a:ea typeface="宋体" panose="02010600030101010101" pitchFamily="2" charset="-122"/>
              </a:rPr>
              <a:t>~</a:t>
            </a:r>
            <a:r>
              <a:rPr lang="en-US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51)</a:t>
            </a:r>
            <a:r>
              <a:rPr lang="zh-CN" altLang="en-US" sz="28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800" b="1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4275" name="TextBox 2"/>
          <p:cNvSpPr txBox="1">
            <a:spLocks noChangeArrowheads="1"/>
          </p:cNvSpPr>
          <p:nvPr/>
        </p:nvSpPr>
        <p:spPr bwMode="auto">
          <a:xfrm>
            <a:off x="2791144" y="0"/>
            <a:ext cx="636587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6000" b="1" dirty="0" err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基督</a:t>
            </a:r>
            <a:r>
              <a:rPr lang="zh-TW" altLang="en-US" sz="6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復活</a:t>
            </a:r>
            <a:r>
              <a:rPr lang="zh-CN" altLang="en-US" sz="6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后</a:t>
            </a:r>
            <a:r>
              <a:rPr lang="zh-TW" altLang="en-US" sz="6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6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显现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6000" dirty="0"/>
          </a:p>
        </p:txBody>
      </p:sp>
      <p:sp>
        <p:nvSpPr>
          <p:cNvPr id="54276" name="Line 4"/>
          <p:cNvSpPr>
            <a:spLocks noChangeShapeType="1"/>
          </p:cNvSpPr>
          <p:nvPr/>
        </p:nvSpPr>
        <p:spPr bwMode="auto">
          <a:xfrm>
            <a:off x="-1" y="1053742"/>
            <a:ext cx="12122331" cy="0"/>
          </a:xfrm>
          <a:prstGeom prst="lin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C26266BF-FADE-4543-86C4-D7AC42F4F8B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13147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610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馬太福音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特征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04974"/>
            <a:ext cx="12192000" cy="4905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犹太色彩最浓厚。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弥赛亚王之主题突出。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引用应验旧约预言多。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论天国事最为详细。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引用旧约经文最多。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(7)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最富系统性的证述主题。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唯一福音书记有教会。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记有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论谈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最多。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登山宝训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5-7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d.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天国里的大小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18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b.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差传宝训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e.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斥责法利赛人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23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c.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天国的比喻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f.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橄榄山论谈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24-25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sz="4000" dirty="0"/>
          </a:p>
          <a:p>
            <a:pPr marL="0" indent="0">
              <a:buNone/>
            </a:pP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9925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3827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101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0C77418-52BD-47B0-A7EE-02C337F249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7567248"/>
              </p:ext>
            </p:extLst>
          </p:nvPr>
        </p:nvGraphicFramePr>
        <p:xfrm>
          <a:off x="131805" y="0"/>
          <a:ext cx="12060195" cy="694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0294">
                  <a:extLst>
                    <a:ext uri="{9D8B030D-6E8A-4147-A177-3AD203B41FA5}">
                      <a16:colId xmlns:a16="http://schemas.microsoft.com/office/drawing/2014/main" val="4213787547"/>
                    </a:ext>
                  </a:extLst>
                </a:gridCol>
                <a:gridCol w="2460969">
                  <a:extLst>
                    <a:ext uri="{9D8B030D-6E8A-4147-A177-3AD203B41FA5}">
                      <a16:colId xmlns:a16="http://schemas.microsoft.com/office/drawing/2014/main" val="1887298834"/>
                    </a:ext>
                  </a:extLst>
                </a:gridCol>
                <a:gridCol w="4584014">
                  <a:extLst>
                    <a:ext uri="{9D8B030D-6E8A-4147-A177-3AD203B41FA5}">
                      <a16:colId xmlns:a16="http://schemas.microsoft.com/office/drawing/2014/main" val="1285037253"/>
                    </a:ext>
                  </a:extLst>
                </a:gridCol>
                <a:gridCol w="2594918">
                  <a:extLst>
                    <a:ext uri="{9D8B030D-6E8A-4147-A177-3AD203B41FA5}">
                      <a16:colId xmlns:a16="http://schemas.microsoft.com/office/drawing/2014/main" val="4153971590"/>
                    </a:ext>
                  </a:extLst>
                </a:gridCol>
              </a:tblGrid>
              <a:tr h="56067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。</a:t>
                      </a:r>
                      <a:endParaRPr lang="en-US" altLang="zh-CN" sz="1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王的背景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家谱与诞生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。</a:t>
                      </a:r>
                      <a:endParaRPr lang="en-US" altLang="zh-CN" sz="1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降临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064921"/>
                  </a:ext>
                </a:extLst>
              </a:tr>
              <a:tr h="5606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婴年与童年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376799"/>
                  </a:ext>
                </a:extLst>
              </a:tr>
              <a:tr h="56067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。</a:t>
                      </a:r>
                      <a:endParaRPr lang="en-US" altLang="zh-CN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王的预备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王的先锋与受洗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zh-CN" altLang="en-US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。</a:t>
                      </a:r>
                      <a:endParaRPr lang="en-US" altLang="zh-CN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传道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193700"/>
                  </a:ext>
                </a:extLst>
              </a:tr>
              <a:tr h="56067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王的试探与宣道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200" b="1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323730"/>
                  </a:ext>
                </a:extLst>
              </a:tr>
              <a:tr h="560672">
                <a:tc>
                  <a:txBody>
                    <a:bodyPr/>
                    <a:lstStyle/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王的宣言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5-7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登山宝训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宪章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9172520"/>
                  </a:ext>
                </a:extLst>
              </a:tr>
              <a:tr h="560672">
                <a:tc>
                  <a:txBody>
                    <a:bodyPr/>
                    <a:lstStyle/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王的权柄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8-10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王的神迹与差传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王权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9196607"/>
                  </a:ext>
                </a:extLst>
              </a:tr>
              <a:tr h="560672">
                <a:tc rowSpan="3">
                  <a:txBody>
                    <a:bodyPr/>
                    <a:lstStyle/>
                    <a:p>
                      <a:endParaRPr lang="en-US" altLang="zh-CN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王的被弃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11-12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王的感叹与被弃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altLang="zh-CN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遭拒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878197"/>
                  </a:ext>
                </a:extLst>
              </a:tr>
              <a:tr h="56067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13-15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王的比喻与被拒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084169"/>
                  </a:ext>
                </a:extLst>
              </a:tr>
              <a:tr h="56067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王的门徒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200" b="1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973448"/>
                  </a:ext>
                </a:extLst>
              </a:tr>
              <a:tr h="560672">
                <a:tc>
                  <a:txBody>
                    <a:bodyPr/>
                    <a:lstStyle/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王的训练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17-20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国度被夺前训练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门徒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701621"/>
                  </a:ext>
                </a:extLst>
              </a:tr>
              <a:tr h="560672">
                <a:tc>
                  <a:txBody>
                    <a:bodyPr/>
                    <a:lstStyle/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王的受苦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21-27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国度被夺之事实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十架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448993"/>
                  </a:ext>
                </a:extLst>
              </a:tr>
              <a:tr h="560672">
                <a:tc>
                  <a:txBody>
                    <a:bodyPr/>
                    <a:lstStyle/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王的复活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28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复活与托付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得胜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36614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0707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392" y="0"/>
            <a:ext cx="11585608" cy="68580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传道之前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en-US" sz="3600" b="1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23)</a:t>
            </a:r>
            <a:endParaRPr lang="zh-TW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B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先驱之人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en-US" sz="3600" b="1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4)</a:t>
            </a:r>
            <a:endParaRPr lang="zh-TW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C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水的洗礼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en-US" sz="3600" dirty="0">
                <a:solidFill>
                  <a:srgbClr val="FFFF00"/>
                </a:solidFill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17)</a:t>
            </a:r>
            <a:endParaRPr lang="zh-TW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D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旷野的试探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</a:t>
            </a:r>
            <a:r>
              <a:rPr lang="en-US" sz="36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en-US" sz="3600" dirty="0">
                <a:solidFill>
                  <a:srgbClr val="FFFF00"/>
                </a:solidFill>
                <a:ea typeface="SimSun" panose="02010600030101010101" pitchFamily="2" charset="-122"/>
              </a:rPr>
              <a:t>~</a:t>
            </a:r>
            <a:r>
              <a:rPr lang="en-US" sz="36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zh-TW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E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国度的传扬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</a:t>
            </a:r>
            <a:r>
              <a:rPr lang="en-US" sz="3600" b="1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七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29)</a:t>
            </a:r>
            <a:endParaRPr lang="zh-TW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F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国王的显明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八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en-US" sz="3600" b="1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十六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20)</a:t>
            </a:r>
            <a:endParaRPr lang="zh-TW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F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国王的被弃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十六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</a:t>
            </a:r>
            <a:r>
              <a:rPr lang="en-US" sz="3600" b="1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廿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34)</a:t>
            </a:r>
            <a:endParaRPr lang="zh-TW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E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国度的被弃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廿一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en-US" sz="3600" b="1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廿六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35)</a:t>
            </a:r>
            <a:endParaRPr lang="zh-TW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D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花园的苦痛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廿六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36</a:t>
            </a:r>
            <a:r>
              <a:rPr lang="en-US" sz="3600" b="1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46)</a:t>
            </a:r>
            <a:endParaRPr lang="zh-TW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C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苦的洗礼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死葬复活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廿六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47</a:t>
            </a:r>
            <a:r>
              <a:rPr lang="en-US" sz="3600" dirty="0">
                <a:solidFill>
                  <a:srgbClr val="FFFF00"/>
                </a:solidFill>
                <a:ea typeface="SimSun" panose="02010600030101010101" pitchFamily="2" charset="-122"/>
              </a:rPr>
              <a:t>~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廿八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15)</a:t>
            </a:r>
            <a:endParaRPr lang="zh-TW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B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承后之人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廿八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</a:t>
            </a:r>
            <a:r>
              <a:rPr lang="en-US" sz="3600" b="1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18)</a:t>
            </a:r>
            <a:endParaRPr lang="zh-TW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传道之后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廿八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</a:t>
            </a:r>
            <a:r>
              <a:rPr lang="en-US" sz="3600" b="1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20)</a:t>
            </a:r>
            <a:endParaRPr lang="zh-TW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476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2B20E-0C3F-4DD1-96B9-3ABDB8F62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kumimoji="1"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神如何向人说话？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5C948-132E-467B-BBA2-F562287AD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68" y="1825625"/>
            <a:ext cx="8900532" cy="501412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FontTx/>
              <a:buAutoNum type="arabicPeriod"/>
            </a:pPr>
            <a:r>
              <a:rPr kumimoji="1"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新細明體" panose="02020500000000000000" pitchFamily="18" charset="-120"/>
              </a:rPr>
              <a:t>圣经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FontTx/>
              <a:buAutoNum type="arabicPeriod"/>
            </a:pPr>
            <a:r>
              <a:rPr kumimoji="1"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新細明體" panose="02020500000000000000" pitchFamily="18" charset="-120"/>
              </a:rPr>
              <a:t>圣灵在心里的感动和声音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FontTx/>
              <a:buAutoNum type="arabicPeriod"/>
            </a:pPr>
            <a:r>
              <a:rPr kumimoji="1"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新細明體" panose="02020500000000000000" pitchFamily="18" charset="-120"/>
              </a:rPr>
              <a:t>超自然启示</a:t>
            </a:r>
            <a:r>
              <a:rPr kumimoji="1"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新細明體" panose="02020500000000000000" pitchFamily="18" charset="-120"/>
              </a:rPr>
              <a:t>(</a:t>
            </a:r>
            <a:r>
              <a:rPr kumimoji="1"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新細明體" panose="02020500000000000000" pitchFamily="18" charset="-120"/>
              </a:rPr>
              <a:t>异象、异梦、预言</a:t>
            </a:r>
            <a:r>
              <a:rPr kumimoji="1"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新細明體" panose="02020500000000000000" pitchFamily="18" charset="-120"/>
              </a:rPr>
              <a:t>)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FontTx/>
              <a:buAutoNum type="arabicPeriod"/>
            </a:pPr>
            <a:r>
              <a:rPr kumimoji="1"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新細明體" panose="02020500000000000000" pitchFamily="18" charset="-120"/>
              </a:rPr>
              <a:t>诗歌、讲道、属灵书籍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FontTx/>
              <a:buAutoNum type="arabicPeriod"/>
            </a:pPr>
            <a:r>
              <a:rPr kumimoji="1"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新細明體" panose="02020500000000000000" pitchFamily="18" charset="-120"/>
              </a:rPr>
              <a:t>其他基督徒的劝勉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FontTx/>
              <a:buAutoNum type="arabicPeriod"/>
            </a:pPr>
            <a:r>
              <a:rPr kumimoji="1"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新細明體" panose="02020500000000000000" pitchFamily="18" charset="-120"/>
              </a:rPr>
              <a:t>环境的引导与印证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FontTx/>
              <a:buAutoNum type="arabicPeriod"/>
            </a:pPr>
            <a:r>
              <a:rPr kumimoji="1"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新細明體" panose="02020500000000000000" pitchFamily="18" charset="-120"/>
              </a:rPr>
              <a:t>任何人、事、物</a:t>
            </a:r>
            <a:endParaRPr kumimoji="1" lang="zh-TW" alt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新細明體" panose="02020500000000000000" pitchFamily="18" charset="-12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9F6CE476-CBB3-4E14-91C7-CF8053B7F56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7037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6BF35033-49A1-4606-8C0A-ED1533F4423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05183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82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 descr="Brown marble"/>
          <p:cNvSpPr>
            <a:spLocks noChangeArrowheads="1"/>
          </p:cNvSpPr>
          <p:nvPr/>
        </p:nvSpPr>
        <p:spPr bwMode="auto">
          <a:xfrm>
            <a:off x="970156" y="539750"/>
            <a:ext cx="5136995" cy="7683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文士、法利赛人的义</a:t>
            </a:r>
            <a:endParaRPr lang="en-US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099" name="Rectangle 3" descr="blue-marble"/>
          <p:cNvSpPr>
            <a:spLocks noChangeArrowheads="1"/>
          </p:cNvSpPr>
          <p:nvPr/>
        </p:nvSpPr>
        <p:spPr bwMode="auto">
          <a:xfrm>
            <a:off x="6317704" y="513370"/>
            <a:ext cx="5136995" cy="7683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天国子民的义</a:t>
            </a:r>
            <a:endParaRPr lang="zh-TW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100" name="Rectangle 4" descr="Parchment"/>
          <p:cNvSpPr>
            <a:spLocks noChangeArrowheads="1"/>
          </p:cNvSpPr>
          <p:nvPr/>
        </p:nvSpPr>
        <p:spPr bwMode="auto">
          <a:xfrm>
            <a:off x="970156" y="2222500"/>
            <a:ext cx="5136995" cy="7683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不可杀人</a:t>
            </a:r>
            <a:endParaRPr lang="en-US" altLang="en-US" sz="40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101" name="Rectangle 5" descr="Parchment"/>
          <p:cNvSpPr>
            <a:spLocks noChangeArrowheads="1"/>
          </p:cNvSpPr>
          <p:nvPr/>
        </p:nvSpPr>
        <p:spPr bwMode="auto">
          <a:xfrm>
            <a:off x="6317706" y="2222500"/>
            <a:ext cx="5136995" cy="7683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不向弟兄动怒</a:t>
            </a:r>
            <a:endParaRPr lang="en-US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sym typeface="Wingdings" panose="05000000000000000000" pitchFamily="2" charset="2"/>
            </a:endParaRPr>
          </a:p>
        </p:txBody>
      </p:sp>
      <p:sp>
        <p:nvSpPr>
          <p:cNvPr id="4102" name="Rectangle 6" descr="Parchment"/>
          <p:cNvSpPr>
            <a:spLocks noChangeArrowheads="1"/>
          </p:cNvSpPr>
          <p:nvPr/>
        </p:nvSpPr>
        <p:spPr bwMode="auto">
          <a:xfrm>
            <a:off x="970156" y="3062288"/>
            <a:ext cx="5136995" cy="7683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不可奸淫</a:t>
            </a:r>
            <a:endParaRPr lang="en-US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103" name="Rectangle 7" descr="Parchment"/>
          <p:cNvSpPr>
            <a:spLocks noChangeArrowheads="1"/>
          </p:cNvSpPr>
          <p:nvPr/>
        </p:nvSpPr>
        <p:spPr bwMode="auto">
          <a:xfrm>
            <a:off x="6317705" y="3062288"/>
            <a:ext cx="5136995" cy="7683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不见妇女动淫念</a:t>
            </a:r>
            <a:endParaRPr lang="en-US" altLang="en-US" sz="40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sym typeface="Wingdings" panose="05000000000000000000" pitchFamily="2" charset="2"/>
            </a:endParaRPr>
          </a:p>
        </p:txBody>
      </p:sp>
      <p:sp>
        <p:nvSpPr>
          <p:cNvPr id="4104" name="Rectangle 8" descr="Parchment"/>
          <p:cNvSpPr>
            <a:spLocks noChangeArrowheads="1"/>
          </p:cNvSpPr>
          <p:nvPr/>
        </p:nvSpPr>
        <p:spPr bwMode="auto">
          <a:xfrm>
            <a:off x="970156" y="3905250"/>
            <a:ext cx="5136995" cy="7683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不可背誓</a:t>
            </a:r>
            <a:endParaRPr lang="en-US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105" name="Rectangle 9" descr="Parchment"/>
          <p:cNvSpPr>
            <a:spLocks noChangeArrowheads="1"/>
          </p:cNvSpPr>
          <p:nvPr/>
        </p:nvSpPr>
        <p:spPr bwMode="auto">
          <a:xfrm>
            <a:off x="6317705" y="3940175"/>
            <a:ext cx="5136995" cy="7683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不起誓，是就说是</a:t>
            </a:r>
            <a:endParaRPr lang="en-US" altLang="en-US" sz="40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sym typeface="Wingdings" panose="05000000000000000000" pitchFamily="2" charset="2"/>
            </a:endParaRPr>
          </a:p>
        </p:txBody>
      </p:sp>
      <p:sp>
        <p:nvSpPr>
          <p:cNvPr id="4106" name="Rectangle 10" descr="Parchment"/>
          <p:cNvSpPr>
            <a:spLocks noChangeArrowheads="1"/>
          </p:cNvSpPr>
          <p:nvPr/>
        </p:nvSpPr>
        <p:spPr bwMode="auto">
          <a:xfrm>
            <a:off x="970156" y="4745038"/>
            <a:ext cx="5136995" cy="7683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以眼还眼</a:t>
            </a:r>
            <a:endParaRPr lang="en-US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sym typeface="Wingdings" panose="05000000000000000000" pitchFamily="2" charset="2"/>
            </a:endParaRPr>
          </a:p>
        </p:txBody>
      </p:sp>
      <p:sp>
        <p:nvSpPr>
          <p:cNvPr id="4107" name="Rectangle 11" descr="Parchment"/>
          <p:cNvSpPr>
            <a:spLocks noChangeArrowheads="1"/>
          </p:cNvSpPr>
          <p:nvPr/>
        </p:nvSpPr>
        <p:spPr bwMode="auto">
          <a:xfrm>
            <a:off x="6317705" y="4763294"/>
            <a:ext cx="5136995" cy="7683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走第二里路</a:t>
            </a:r>
            <a:endParaRPr lang="en-US" altLang="en-US" sz="40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sym typeface="Wingdings" panose="05000000000000000000" pitchFamily="2" charset="2"/>
            </a:endParaRPr>
          </a:p>
        </p:txBody>
      </p:sp>
      <p:sp>
        <p:nvSpPr>
          <p:cNvPr id="4108" name="Rectangle 12" descr="Parchment"/>
          <p:cNvSpPr>
            <a:spLocks noChangeArrowheads="1"/>
          </p:cNvSpPr>
          <p:nvPr/>
        </p:nvSpPr>
        <p:spPr bwMode="auto">
          <a:xfrm>
            <a:off x="970156" y="5586413"/>
            <a:ext cx="5136995" cy="7683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爱邻舍</a:t>
            </a:r>
            <a:endParaRPr lang="en-US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sym typeface="Wingdings" panose="05000000000000000000" pitchFamily="2" charset="2"/>
            </a:endParaRPr>
          </a:p>
        </p:txBody>
      </p:sp>
      <p:sp>
        <p:nvSpPr>
          <p:cNvPr id="4109" name="Rectangle 13" descr="Parchment"/>
          <p:cNvSpPr>
            <a:spLocks noChangeArrowheads="1"/>
          </p:cNvSpPr>
          <p:nvPr/>
        </p:nvSpPr>
        <p:spPr bwMode="auto">
          <a:xfrm>
            <a:off x="6317703" y="5611206"/>
            <a:ext cx="5136995" cy="7683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爱仇敌</a:t>
            </a:r>
            <a:endParaRPr lang="en-US" altLang="en-US" sz="40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sym typeface="Wingdings" panose="05000000000000000000" pitchFamily="2" charset="2"/>
            </a:endParaRPr>
          </a:p>
        </p:txBody>
      </p:sp>
      <p:sp>
        <p:nvSpPr>
          <p:cNvPr id="4110" name="Rectangle 14" descr="Recycled paper"/>
          <p:cNvSpPr>
            <a:spLocks noChangeArrowheads="1"/>
          </p:cNvSpPr>
          <p:nvPr/>
        </p:nvSpPr>
        <p:spPr bwMode="auto">
          <a:xfrm>
            <a:off x="970156" y="1381125"/>
            <a:ext cx="5136995" cy="7683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律法的义</a:t>
            </a:r>
            <a:endParaRPr lang="en-US" altLang="en-US" sz="40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111" name="Rectangle 15" descr="Blue tissue paper"/>
          <p:cNvSpPr>
            <a:spLocks noChangeArrowheads="1"/>
          </p:cNvSpPr>
          <p:nvPr/>
        </p:nvSpPr>
        <p:spPr bwMode="auto">
          <a:xfrm>
            <a:off x="6317707" y="1344612"/>
            <a:ext cx="5136995" cy="7683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圣灵内住活出的义</a:t>
            </a:r>
            <a:endParaRPr lang="zh-TW" altLang="en-US" sz="40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303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nimBg="1"/>
      <p:bldP spid="4101" grpId="0" animBg="1"/>
      <p:bldP spid="4102" grpId="0" animBg="1"/>
      <p:bldP spid="4103" grpId="0" animBg="1"/>
      <p:bldP spid="4104" grpId="0" animBg="1"/>
      <p:bldP spid="4105" grpId="0" animBg="1"/>
      <p:bldP spid="4106" grpId="0" animBg="1"/>
      <p:bldP spid="4107" grpId="0" animBg="1"/>
      <p:bldP spid="4108" grpId="0" animBg="1"/>
      <p:bldP spid="4109" grpId="0" animBg="1"/>
      <p:bldP spid="4110" grpId="0" animBg="1"/>
      <p:bldP spid="41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DA14F-FA9C-42ED-A2AD-E1E783F68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/>
          <a:lstStyle/>
          <a:p>
            <a:r>
              <a:rPr lang="zh-TW" altLang="en-US" sz="6600" b="1" kern="1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“馬可福音”可稱“彼得福音”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BF68F-28FB-4931-BBF6-0AC8FF08B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53389" y="1740665"/>
            <a:ext cx="12191999" cy="5231282"/>
          </a:xfrm>
        </p:spPr>
        <p:txBody>
          <a:bodyPr>
            <a:normAutofit/>
          </a:bodyPr>
          <a:lstStyle/>
          <a:p>
            <a:pPr marL="716280" indent="0">
              <a:lnSpc>
                <a:spcPct val="100000"/>
              </a:lnSpc>
              <a:spcBef>
                <a:spcPts val="0"/>
              </a:spcBef>
              <a:buNone/>
              <a:tabLst>
                <a:tab pos="944880" algn="l"/>
              </a:tabLst>
            </a:pPr>
            <a:r>
              <a:rPr lang="en-US" sz="4800" b="1" kern="1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A.</a:t>
            </a:r>
            <a:r>
              <a:rPr lang="zh-TW" altLang="en-US" sz="4800" b="1" kern="1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馬可是彼得“屬靈的兒子”，當彼得</a:t>
            </a:r>
            <a:endParaRPr lang="en-US" altLang="zh-TW" sz="4800" b="1" kern="100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16280" indent="0">
              <a:lnSpc>
                <a:spcPct val="100000"/>
              </a:lnSpc>
              <a:spcBef>
                <a:spcPts val="0"/>
              </a:spcBef>
              <a:buNone/>
              <a:tabLst>
                <a:tab pos="944880" algn="l"/>
              </a:tabLst>
            </a:pPr>
            <a:r>
              <a:rPr lang="en-US" altLang="zh-TW" sz="4800" b="1" kern="1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 </a:t>
            </a:r>
            <a:r>
              <a:rPr lang="zh-TW" altLang="en-US" sz="4800" b="1" kern="1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晚年去羅馬時，馬可也陪伺在旁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 </a:t>
            </a:r>
            <a:endParaRPr lang="en-US" altLang="zh-CN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716280" indent="0">
              <a:lnSpc>
                <a:spcPct val="100000"/>
              </a:lnSpc>
              <a:spcBef>
                <a:spcPts val="0"/>
              </a:spcBef>
              <a:buNone/>
              <a:tabLst>
                <a:tab pos="944880" algn="l"/>
              </a:tabLst>
            </a:pPr>
            <a:r>
              <a:rPr lang="en-US" sz="4800" b="1" kern="1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B.</a:t>
            </a:r>
            <a:r>
              <a:rPr lang="zh-TW" altLang="en-US" sz="4800" b="1" kern="1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馬可福音書中描述記事、觀察精細、</a:t>
            </a:r>
            <a:endParaRPr lang="en-US" altLang="zh-TW" sz="4800" b="1" kern="100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16280" indent="0">
              <a:lnSpc>
                <a:spcPct val="100000"/>
              </a:lnSpc>
              <a:spcBef>
                <a:spcPts val="0"/>
              </a:spcBef>
              <a:buNone/>
              <a:tabLst>
                <a:tab pos="944880" algn="l"/>
              </a:tabLst>
            </a:pPr>
            <a:r>
              <a:rPr lang="en-US" altLang="zh-TW" sz="4800" b="1" kern="1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 </a:t>
            </a:r>
            <a:r>
              <a:rPr lang="zh-TW" altLang="en-US" sz="4800" b="1" kern="1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如親歷其境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800" b="1" kern="100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716280" indent="0">
              <a:lnSpc>
                <a:spcPct val="100000"/>
              </a:lnSpc>
              <a:spcBef>
                <a:spcPts val="0"/>
              </a:spcBef>
              <a:buNone/>
              <a:tabLst>
                <a:tab pos="944880" algn="l"/>
              </a:tabLst>
            </a:pPr>
            <a:r>
              <a:rPr lang="en-US" sz="4800" b="1" kern="1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C.</a:t>
            </a:r>
            <a:r>
              <a:rPr lang="zh-TW" altLang="en-US" sz="4800" b="1" kern="1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有一些記述，只有彼得本人才能知道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800" b="1" kern="100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716280" indent="0">
              <a:lnSpc>
                <a:spcPct val="100000"/>
              </a:lnSpc>
              <a:spcBef>
                <a:spcPts val="0"/>
              </a:spcBef>
              <a:buNone/>
              <a:tabLst>
                <a:tab pos="944880" algn="l"/>
              </a:tabLst>
            </a:pPr>
            <a:r>
              <a:rPr lang="en-US" sz="4800" b="1" kern="100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D.</a:t>
            </a:r>
            <a:r>
              <a:rPr lang="zh-TW" altLang="en-US" sz="4800" b="1" kern="1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特別強調彼得之處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800" b="1" kern="100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C09B3645-BBE3-4D87-BD0D-FE3FB709FA2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9925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62DB4E4A-393F-4288-8C9B-20B44BC318E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67423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311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馬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可</a:t>
            </a: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特征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93207"/>
            <a:ext cx="12192000" cy="526479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馬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可</a:t>
            </a:r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大体上是按照所发生时间的次序写的。</a:t>
            </a:r>
            <a:endParaRPr lang="zh-TW" alt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</a:t>
            </a:r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馬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可</a:t>
            </a:r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是四福音最短的一卷，但所记史事实更详尽。</a:t>
            </a:r>
            <a:endParaRPr lang="zh-TW" alt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(3)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本书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略过主耶稣的出生和早年事迹，只记述祂公开服事的片段，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	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尤其强调祂后期的服事，几乎用了三分之一的篇幅来叙述祂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最后一周受难的经过。</a:t>
            </a:r>
            <a:endParaRPr lang="zh-TW" alt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(4)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本书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中的主耶稣，以仆人的姿态出现，偏重在医病、赶鬼等神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迹奇事，而少有长篇教训和比喻；仆人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當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少说话，多作事。</a:t>
            </a:r>
            <a:endParaRPr lang="zh-TW" alt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(5)</a:t>
            </a:r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馬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可</a:t>
            </a:r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表明主耶稣是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仆人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，故遣词用字也相当特别，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「立刻」、「随即」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四十多次，以显明祂的工作几无间断。</a:t>
            </a:r>
            <a:endParaRPr lang="zh-TW" alt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(6)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本书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所描述的主耶稣这位神的仆人，乃是极其勤劳、忙碌的。</a:t>
            </a:r>
            <a:endParaRPr lang="zh-TW" alt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7899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62DB4E4A-393F-4288-8C9B-20B44BC318E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67423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77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DA14F-FA9C-42ED-A2AD-E1E783F68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/>
          <a:lstStyle/>
          <a:p>
            <a:r>
              <a:rPr lang="zh-TW" altLang="en-US" sz="6600" b="1" kern="1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“</a:t>
            </a:r>
            <a:r>
              <a:rPr lang="zh-CN" altLang="en-US" sz="6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路加</a:t>
            </a:r>
            <a:r>
              <a:rPr lang="zh-TW" altLang="en-US" sz="6600" b="1" kern="1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福音</a:t>
            </a:r>
            <a:r>
              <a:rPr lang="zh-TW" altLang="en-US" sz="6600" b="1" kern="1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”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又称</a:t>
            </a:r>
            <a:r>
              <a:rPr lang="zh-TW" altLang="en-US" sz="6600" b="1" kern="1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“</a:t>
            </a:r>
            <a:r>
              <a:rPr lang="zh-CN" altLang="en-US" sz="6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保罗福音</a:t>
            </a:r>
            <a:r>
              <a:rPr lang="zh-TW" altLang="en-US" sz="6600" b="1" kern="1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”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BF68F-28FB-4931-BBF6-0AC8FF08B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82389"/>
            <a:ext cx="12192000" cy="5225975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常常祷告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(18:1)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比较：</a:t>
            </a:r>
            <a:r>
              <a:rPr lang="zh-CN" alt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不住的祷告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帖前</a:t>
            </a:r>
            <a:r>
              <a:rPr lang="en-US" altLang="zh-CN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17)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zh-TW" alt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时时儆醒，常常祈求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(21:36)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比较：</a:t>
            </a:r>
            <a:r>
              <a:rPr lang="zh-CN" alt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总要儆醒、谨守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帖前</a:t>
            </a:r>
            <a:r>
              <a:rPr lang="en-US" altLang="zh-CN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6)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zh-TW" alt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主果然复活，已经现给西门看了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(24:34)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比较：</a:t>
            </a:r>
            <a:r>
              <a:rPr lang="zh-CN" alt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第三天复活了，</a:t>
            </a:r>
            <a:endParaRPr lang="en-US" altLang="zh-CN" b="1" dirty="0">
              <a:solidFill>
                <a:schemeClr val="accent1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并且显给矶法看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林前</a:t>
            </a:r>
            <a:r>
              <a:rPr lang="en-US" altLang="zh-CN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15: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5)</a:t>
            </a:r>
            <a:r>
              <a:rPr lang="zh-CN" alt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zh-TW" altLang="en-US" b="1" dirty="0">
              <a:solidFill>
                <a:schemeClr val="accent1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人子来，为要寻找拯救失丧的人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(19:10)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比较：</a:t>
            </a:r>
            <a:r>
              <a:rPr lang="zh-CN" alt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基督耶稣降世，</a:t>
            </a:r>
            <a:endParaRPr lang="en-US" altLang="zh-CN" b="1" dirty="0">
              <a:solidFill>
                <a:schemeClr val="accent1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为要拯救罪人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提前</a:t>
            </a:r>
            <a:r>
              <a:rPr lang="en-US" altLang="zh-CN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15)</a:t>
            </a:r>
            <a:r>
              <a:rPr lang="zh-CN" alt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zh-TW" altLang="en-US" b="1" dirty="0">
              <a:solidFill>
                <a:schemeClr val="accent1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五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路加和保罗把主的话继续记下去：「这是我的身体，为你们舍的；</a:t>
            </a:r>
            <a:endParaRPr lang="en-US" altLang="zh-CN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你们也应当如此行，为的是记念我」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(22:19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；林前</a:t>
            </a:r>
            <a:r>
              <a:rPr lang="en-US" altLang="zh-CN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24)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zh-TW" alt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六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我实在告诉你，今日你要同我在乐园里了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(23:43)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比较：</a:t>
            </a:r>
            <a:r>
              <a:rPr lang="zh-CN" alt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人心里相信，</a:t>
            </a:r>
            <a:r>
              <a:rPr lang="en-US" altLang="zh-CN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就可以称义；口里承认，就可以得救。罗</a:t>
            </a:r>
            <a:r>
              <a:rPr lang="en-US" altLang="zh-CN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10)</a:t>
            </a:r>
            <a:r>
              <a:rPr lang="zh-CN" alt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zh-TW" altLang="en-US" b="1" dirty="0">
              <a:solidFill>
                <a:schemeClr val="accent1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C09B3645-BBE3-4D87-BD0D-FE3FB709FA2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9925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62DB4E4A-393F-4288-8C9B-20B44BC318E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13103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369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848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路加</a:t>
            </a:r>
            <a:r>
              <a:rPr lang="zh-TW" altLang="en-US" sz="6600" b="1" kern="1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福音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特征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47730"/>
            <a:ext cx="12192000" cy="52102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路加</a:t>
            </a:r>
            <a:r>
              <a:rPr lang="zh-TW" altLang="en-US" sz="4800" b="1" kern="100" dirty="0">
                <a:solidFill>
                  <a:schemeClr val="accent1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福音</a:t>
            </a:r>
            <a:r>
              <a:rPr lang="zh-CN" altLang="en-US" sz="4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是一本</a:t>
            </a:r>
            <a:r>
              <a:rPr lang="en-US" altLang="zh-CN" sz="4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endParaRPr lang="en-US" sz="4800" b="1" dirty="0">
              <a:solidFill>
                <a:schemeClr val="accent1">
                  <a:lumMod val="40000"/>
                  <a:lumOff val="6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sz="3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外邦人的福音书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』	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六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对人感兴趣的福音书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普世性的福音书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』	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七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祷告的福音书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穷人的福音书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』	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八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靠圣灵行事的福音书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妇孺的福音书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』	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九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喜乐的福音书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五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被遗弃者的福音书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教导正确金钱观的福音书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C09B3645-BBE3-4D87-BD0D-FE3FB709FA2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9925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62DB4E4A-393F-4288-8C9B-20B44BC318E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13103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75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857</TotalTime>
  <Words>1232</Words>
  <Application>Microsoft Office PowerPoint</Application>
  <PresentationFormat>Widescreen</PresentationFormat>
  <Paragraphs>277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宋体</vt:lpstr>
      <vt:lpstr>宋体</vt:lpstr>
      <vt:lpstr>SimHei</vt:lpstr>
      <vt:lpstr>Arial</vt:lpstr>
      <vt:lpstr>Calibri</vt:lpstr>
      <vt:lpstr>Calibri Light</vt:lpstr>
      <vt:lpstr>Office Theme</vt:lpstr>
      <vt:lpstr>新约概论(三)</vt:lpstr>
      <vt:lpstr>圣经分类合参</vt:lpstr>
      <vt:lpstr>四福音主題</vt:lpstr>
      <vt:lpstr>撒罗米</vt:lpstr>
      <vt:lpstr>PowerPoint Presentation</vt:lpstr>
      <vt:lpstr>PowerPoint Presentation</vt:lpstr>
      <vt:lpstr>PowerPoint Presentation</vt:lpstr>
      <vt:lpstr>馬太福音特征</vt:lpstr>
      <vt:lpstr>PowerPoint Presentation</vt:lpstr>
      <vt:lpstr>PowerPoint Presentation</vt:lpstr>
      <vt:lpstr>神如何向人说话？</vt:lpstr>
      <vt:lpstr>PowerPoint Presentation</vt:lpstr>
      <vt:lpstr>“馬可福音”可稱“彼得福音”</vt:lpstr>
      <vt:lpstr>馬可福音特征</vt:lpstr>
      <vt:lpstr>“路加福音”又称“保罗福音”</vt:lpstr>
      <vt:lpstr>路加福音特征</vt:lpstr>
    </vt:vector>
  </TitlesOfParts>
  <Company>ETSU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新约概论(三)</dc:title>
  <dc:creator>Kao, Race L.</dc:creator>
  <cp:lastModifiedBy>Ning, Shunbin</cp:lastModifiedBy>
  <cp:revision>49</cp:revision>
  <dcterms:created xsi:type="dcterms:W3CDTF">2019-01-14T13:13:49Z</dcterms:created>
  <dcterms:modified xsi:type="dcterms:W3CDTF">2019-01-16T16:02:11Z</dcterms:modified>
</cp:coreProperties>
</file>