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7" r:id="rId2"/>
    <p:sldId id="258" r:id="rId3"/>
    <p:sldId id="275" r:id="rId4"/>
    <p:sldId id="276" r:id="rId5"/>
    <p:sldId id="277" r:id="rId6"/>
    <p:sldId id="279" r:id="rId7"/>
    <p:sldId id="264" r:id="rId8"/>
    <p:sldId id="265" r:id="rId9"/>
    <p:sldId id="259" r:id="rId10"/>
    <p:sldId id="266" r:id="rId11"/>
    <p:sldId id="270" r:id="rId12"/>
    <p:sldId id="282" r:id="rId13"/>
    <p:sldId id="261" r:id="rId14"/>
    <p:sldId id="267" r:id="rId15"/>
    <p:sldId id="283" r:id="rId16"/>
    <p:sldId id="294" r:id="rId17"/>
    <p:sldId id="295" r:id="rId18"/>
    <p:sldId id="296" r:id="rId19"/>
    <p:sldId id="268" r:id="rId20"/>
    <p:sldId id="271" r:id="rId21"/>
    <p:sldId id="272" r:id="rId22"/>
    <p:sldId id="297" r:id="rId23"/>
    <p:sldId id="269" r:id="rId24"/>
    <p:sldId id="300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B9AB7F-ED30-4199-A993-2E31CA4DD97D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8D3B6A0-4AA5-4644-A719-2C81D33A5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5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5264C19-3F09-469E-BC15-BBFD01BB569D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EF8A48-7FCB-47F7-8C86-A30AA7603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5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6E29403-525C-4A2B-87F4-EBC9FACEB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DF0380-3DD2-4DE1-9492-728AE9253345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CA43AF6-D4C0-4C80-8417-A0ECFC96C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857F048E-AAD0-408A-BACC-8E557170B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08660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8AF3008-28A1-4176-AC7C-71483BDF67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A33DAF-10BF-4AD1-9471-0F0E2B92581E}" type="slidenum">
              <a:rPr lang="en-US" altLang="zh-TW"/>
              <a:pPr/>
              <a:t>16</a:t>
            </a:fld>
            <a:endParaRPr lang="en-US" altLang="zh-TW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C818E3E4-731E-40C0-851E-28206E60C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F6101962-A274-4F86-AFC9-3AABBD1BB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93351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989F636-7A0A-40B5-8D0D-22AAF22E5E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A8F138-4B0E-44EA-9588-AF37F1C2476E}" type="slidenum">
              <a:rPr lang="en-US" altLang="zh-TW"/>
              <a:pPr/>
              <a:t>17</a:t>
            </a:fld>
            <a:endParaRPr lang="en-US" altLang="zh-TW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D2D784DB-6BE6-4F41-8F8E-6D509A6CD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AE907E0-B866-466F-AF37-531DD5B75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008136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1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0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7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4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4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8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3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16DC3-0C26-45C5-B1F0-D4FBA581AFA8}" type="datetimeFigureOut">
              <a:rPr lang="en-US" smtClean="0"/>
              <a:t>03/07/2019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122D0-E216-4E7E-A794-0880175C8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86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9" y="366483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</a:t>
            </a:r>
            <a:endParaRPr lang="en-US" sz="8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94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7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保罗书信有十三卷，分别写给十八个不同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地点的教会或对象。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这是新约圣经编排时所循之次序，原则是以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书信篇幅之长短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编排先后次序，且先排「致教会」的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0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16152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保罗书信分类法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490472"/>
            <a:ext cx="11945112" cy="530351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以罗马监狱事件为中心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前──加、帖前后、林前后、罗。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中──监狱书信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弗、腓、西、门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后──教牧书信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提前后、多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以对象为中心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教会的──罗、林前后、加、弗、腓、西、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帖前后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九本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个人的──提前后、多、门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四本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076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978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5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保罗书信分类法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36" y="1609344"/>
            <a:ext cx="12018264" cy="50657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以教义为中心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ja-JP" alt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救赎性（十架为中心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）──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罗、林前后、加。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基督性（基督为中心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）──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弗、腓、西、门。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末世性（基督再来为中心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）──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帖前后。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d.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教会性（教会为中心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）──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提前后、多。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ja-JP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以性质为中心</a:t>
            </a:r>
            <a:r>
              <a:rPr lang="en-US" altLang="ja-JP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ja-JP" alt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宣道书信──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罗、林前后、加、帖前后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监狱书信──弗、腓、西、门。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c.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教牧书信──提前后、多。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648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0550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4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250389"/>
              </p:ext>
            </p:extLst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59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4FA0-ECB1-4591-8D2F-E11F809D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AA36-4A30-4986-83E2-985787D1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62" y="1931503"/>
            <a:ext cx="11319310" cy="4351338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時間：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AD57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58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（徒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20:2,3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</a:p>
          <a:p>
            <a:pPr marL="514350" indent="-514350">
              <a:buAutoNum type="alphaUcPeriod"/>
            </a:pP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歌林多（該猶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非比）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住家：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該猶家（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16:23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1:14)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代筆：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德丢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16:22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送信：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非比（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16:1,2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F.</a:t>
            </a: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因信稱義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“義人必因信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生”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6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86DB16-DB80-4C14-BD65-0BFCCCACF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0"/>
          <a:stretch/>
        </p:blipFill>
        <p:spPr>
          <a:xfrm>
            <a:off x="4812632" y="32770"/>
            <a:ext cx="7379368" cy="6858001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80EB0EFA-19C7-4E1F-BE4B-3BCA29D18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" t="-388" r="43182" b="32034"/>
          <a:stretch/>
        </p:blipFill>
        <p:spPr>
          <a:xfrm>
            <a:off x="-1" y="-20601"/>
            <a:ext cx="4687503" cy="6878601"/>
          </a:xfrm>
        </p:spPr>
      </p:pic>
    </p:spTree>
    <p:extLst>
      <p:ext uri="{BB962C8B-B14F-4D97-AF65-F5344CB8AC3E}">
        <p14:creationId xmlns:p14="http://schemas.microsoft.com/office/powerpoint/2010/main" val="3604039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68A4-4FCC-4723-B052-5F8D55DAD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18256"/>
            <a:ext cx="10515600" cy="114302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AD152-CF1B-4AA3-96F6-5A7823B0D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49550"/>
            <a:ext cx="12192000" cy="537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是书中最系统性与逻辑性的论文。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引用旧约预言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次，也胜过所有书信引用之总和。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与加拉太书为宗教改革时期最富影响力的二卷。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在所有的书信中，神学最为广泛及深奥，文学最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优美及严谨。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单引言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已是一篇小论文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或小系统神学。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影响后世极深，特别在归主或生命改变上。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钥字包括义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罪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肉体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6F2691C-BF23-4100-A0CC-7681271A893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04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6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BF5D0D-86AF-4887-9281-39B7225D99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979256"/>
              </p:ext>
            </p:extLst>
          </p:nvPr>
        </p:nvGraphicFramePr>
        <p:xfrm>
          <a:off x="0" y="207390"/>
          <a:ext cx="12192000" cy="64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3778576793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743950863"/>
                    </a:ext>
                  </a:extLst>
                </a:gridCol>
                <a:gridCol w="2334768">
                  <a:extLst>
                    <a:ext uri="{9D8B030D-6E8A-4147-A177-3AD203B41FA5}">
                      <a16:colId xmlns:a16="http://schemas.microsoft.com/office/drawing/2014/main" val="4128774983"/>
                    </a:ext>
                  </a:extLst>
                </a:gridCol>
              </a:tblGrid>
              <a:tr h="654304">
                <a:tc rowSpan="3">
                  <a:txBody>
                    <a:bodyPr/>
                    <a:lstStyle/>
                    <a:p>
                      <a:r>
                        <a:rPr lang="en-US" altLang="zh-CN" sz="2000" b="1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一、教义性的问题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福音的内容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宣判（定罪）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126723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称义（救恩）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313576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成圣（生活）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24527"/>
                  </a:ext>
                </a:extLst>
              </a:tr>
              <a:tr h="654304">
                <a:tc rowSpan="3">
                  <a:txBody>
                    <a:bodyPr/>
                    <a:lstStyle/>
                    <a:p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二、国家性的问题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福音的计划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以色列的过去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51456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以色列的现在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439654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以色列的将来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807745"/>
                  </a:ext>
                </a:extLst>
              </a:tr>
              <a:tr h="654304">
                <a:tc rowSpan="3">
                  <a:txBody>
                    <a:bodyPr/>
                    <a:lstStyle/>
                    <a:p>
                      <a:r>
                        <a:rPr lang="en-US" altLang="zh-CN" sz="20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三、生活性的问题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40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福音的果效</a:t>
                      </a:r>
                      <a:r>
                        <a:rPr lang="en-US" altLang="zh-CN" sz="4000" b="1" i="0" u="none" strike="noStrike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对为人方面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194652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对国家方面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61253"/>
                  </a:ext>
                </a:extLst>
              </a:tr>
              <a:tr h="654304">
                <a:tc vMerge="1">
                  <a:txBody>
                    <a:bodyPr/>
                    <a:lstStyle/>
                    <a:p>
                      <a:endParaRPr lang="en-US" sz="36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C.</a:t>
                      </a: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对信徒方面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31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939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47639-0A0F-439A-9114-DE8D0283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7" y="0"/>
            <a:ext cx="11890343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Ⅰ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	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序論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Ⅱ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	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本論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15:13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真神論（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道德論（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良心論（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  C.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自然論（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罪惡論（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1:21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3:20)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外邦人的罪（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  B.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猶太人的罪（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3:8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  C.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普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人的罪（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3:9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3:20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救贖論（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11:36)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</a:t>
            </a:r>
            <a:r>
              <a:rPr lang="en-US" altLang="zh-TW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5:21) B.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成聖</a:t>
            </a:r>
            <a:r>
              <a:rPr lang="en-US" altLang="zh-TW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8:17)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			              C.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得荣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8:18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實踐論</a:t>
            </a:r>
            <a:r>
              <a:rPr lang="en-US" altLang="zh-TW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15:13)  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事奉的實踐（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           B.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處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的實踐（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                   					    C.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待人的實踐（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15:13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Ⅲ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	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結論（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15:14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16:27</a:t>
            </a:r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3288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>
            <a:extLst>
              <a:ext uri="{FF2B5EF4-FFF2-40B4-BE49-F238E27FC236}">
                <a16:creationId xmlns:a16="http://schemas.microsoft.com/office/drawing/2014/main" id="{1677E217-714F-41FD-B483-6527C766F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90" y="0"/>
            <a:ext cx="12064409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● 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没有摩西律法的外邦人若犯罪，会灭亡吗？</a:t>
            </a:r>
          </a:p>
          <a:p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凡没有律法犯了罪的，也必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不按律法灭亡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；凡在律法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以下犯了罪的，也必按律法受审判。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2:12)</a:t>
            </a:r>
          </a:p>
          <a:p>
            <a:r>
              <a:rPr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All who sin apart from the law will also </a:t>
            </a:r>
            <a:r>
              <a:rPr lang="en-US" altLang="zh-TW" sz="3200" dirty="0">
                <a:solidFill>
                  <a:srgbClr val="FF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perish apart from the law,</a:t>
            </a:r>
            <a:r>
              <a:rPr lang="en-US" altLang="zh-TW" sz="3200" dirty="0">
                <a:solidFill>
                  <a:schemeClr val="accent2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and all who sin under the law will be judged by the law. </a:t>
            </a:r>
            <a:r>
              <a:rPr lang="en-US" altLang="zh-TW" sz="3200" dirty="0">
                <a:solidFill>
                  <a:srgbClr val="FFC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(NIV)</a:t>
            </a:r>
          </a:p>
          <a:p>
            <a:r>
              <a:rPr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For as many as have sinned without law </a:t>
            </a:r>
            <a:r>
              <a:rPr lang="en-US" altLang="zh-TW" sz="3200" dirty="0">
                <a:solidFill>
                  <a:srgbClr val="FF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shall also perish without law</a:t>
            </a:r>
            <a:r>
              <a:rPr lang="en-US" altLang="zh-TW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; </a:t>
            </a:r>
            <a:r>
              <a:rPr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and as many as have sinned in the law shall be judged by </a:t>
            </a:r>
          </a:p>
          <a:p>
            <a:r>
              <a:rPr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the law. </a:t>
            </a:r>
            <a:r>
              <a:rPr lang="en-US" altLang="zh-TW" sz="3200" dirty="0">
                <a:solidFill>
                  <a:srgbClr val="FFC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(KJ)</a:t>
            </a:r>
          </a:p>
          <a:p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凡在律法以外犯了罪的，也必</a:t>
            </a:r>
            <a:r>
              <a:rPr lang="zh-TW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在律法以外灭亡</a:t>
            </a:r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；凡在律法</a:t>
            </a:r>
            <a:endParaRPr lang="en-US" altLang="zh-TW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600" dirty="0"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以下犯了罪的，必按律法受审判。</a:t>
            </a:r>
            <a:r>
              <a:rPr lang="en-US" altLang="zh-TW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恢复本</a:t>
            </a:r>
            <a:r>
              <a:rPr lang="en-US" altLang="zh-TW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r>
              <a:rPr lang="en-US" altLang="zh-TW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● </a:t>
            </a:r>
            <a:r>
              <a:rPr lang="zh-TW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外邦人犯罪，不是按摩西律法审判他，而是按照他</a:t>
            </a:r>
            <a:endParaRPr lang="en-US" altLang="zh-TW" sz="3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r>
              <a:rPr lang="zh-TW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内心的律法和良心。</a:t>
            </a:r>
          </a:p>
        </p:txBody>
      </p:sp>
      <p:sp>
        <p:nvSpPr>
          <p:cNvPr id="31749" name="Oval 5">
            <a:extLst>
              <a:ext uri="{FF2B5EF4-FFF2-40B4-BE49-F238E27FC236}">
                <a16:creationId xmlns:a16="http://schemas.microsoft.com/office/drawing/2014/main" id="{39725361-9356-4F36-8702-20514AE10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6919" y="0"/>
            <a:ext cx="863600" cy="863600"/>
          </a:xfrm>
          <a:prstGeom prst="ellipse">
            <a:avLst/>
          </a:prstGeom>
          <a:solidFill>
            <a:srgbClr val="A5002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A37EB-D8CF-4296-BC8F-18139E61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274" y="1825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钥节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1:16,17)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623A0-D126-46BC-9CC3-6372F8D9A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我不以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为耻．</a:t>
            </a:r>
            <a:r>
              <a:rPr lang="zh-CN" altLang="en-US" sz="4800" b="1" u="sng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</a:t>
            </a:r>
            <a:r>
              <a:rPr lang="zh-CN" altLang="en-US" sz="4800" b="1" u="sng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4800" b="1" u="sng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本是　神的大能、要救一切相</a:t>
            </a:r>
            <a:r>
              <a:rPr lang="zh-CN" altLang="en-US" sz="4800" b="1" u="sng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CN" altLang="en-US" sz="4800" b="1" u="sng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、先是犹太人、后是希利尼人。 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　神的</a:t>
            </a:r>
            <a:r>
              <a:rPr lang="zh-CN" altLang="en-US" sz="4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、正在这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上显明出来．这</a:t>
            </a:r>
            <a:r>
              <a:rPr lang="zh-CN" altLang="en-US" sz="4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是本于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、以致于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．如经上所记、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人必因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得生。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423F3DE-41A8-40FF-8A69-BFCACC9E3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452C41A-71A2-42BE-BD3E-AC197D5E63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2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45E3-4376-439B-AA50-61BF4C1E0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659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「福音」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福音的優越「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我不以福音為恥」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福音的大能「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要救一切相信的」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「義」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66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義的本質：非「人的義」乃「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的義」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義的顯明：「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正在這福音上顯明出來」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「信」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節中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本書中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57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信的功用：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得救「要救一切相信的」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			       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得生「義人必因信得生」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 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信的持續：「本於信，以致於信」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695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6BD5D-A9D4-4412-9E05-343655EA2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7516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信就是所望之事的实底、是未见之事的确据。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虽未得着，却如同得着，便为信；信心是对所盼望的事有把握、有必然成就的确念。 所望和未见之事所以确实可靠，因为那是神所应许的。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1:17 - - -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这义是本于信、以致于信．如经上所记、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义人必因信得生。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神借着福音所显明出来的义，乃是根据信心的原则给人得着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腓三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以致于信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我们蒙恩时如何是因着信被神称为义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罗五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；加三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，我们在得救之后仍然离不开因信称义的原则。前者是客观的、地位的因信称义；后者是主观的、经历上的因信称义，所以需有信心的行为来成全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雅二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。这义是以信心为入门和开端，又以信心为道路和继续，从始至终都是借着信达于极致。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义人必因信得生。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2:4)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940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F3BFDB34-DFC2-4D72-A7C0-4630BD881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5826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但如今，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神的义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以外已经显明出来，有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律法和先知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为证：就是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神的义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，因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信耶稣基督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，加给一切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相信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的人，并没有分别。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因为世人都犯了罪，亏缺了神的荣耀；如今却蒙神的恩典，因基督耶稣的救赎，就白白的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称义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神设立耶稣作挽回祭，是凭着耶稣的血，藉着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人的信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，要显明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神的义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因为他用忍耐的心，宽容人先时所犯的罪，好在今时显明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，使人知道他自己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，也称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信耶稣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的人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</a:t>
            </a:r>
            <a:r>
              <a:rPr lang="en-US" altLang="zh-CN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3:21-26)</a:t>
            </a:r>
            <a:endParaRPr lang="en-US" altLang="zh-TW" sz="3600" b="1" dirty="0">
              <a:solidFill>
                <a:schemeClr val="accent6">
                  <a:lumMod val="60000"/>
                  <a:lumOff val="4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3013" name="AutoShape 5">
            <a:extLst>
              <a:ext uri="{FF2B5EF4-FFF2-40B4-BE49-F238E27FC236}">
                <a16:creationId xmlns:a16="http://schemas.microsoft.com/office/drawing/2014/main" id="{CC6C4633-0578-4B5B-BB04-6AA9E0135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1753" y="104453"/>
            <a:ext cx="1893037" cy="774884"/>
          </a:xfrm>
          <a:prstGeom prst="wedgeRectCallout">
            <a:avLst>
              <a:gd name="adj1" fmla="val -45514"/>
              <a:gd name="adj2" fmla="val 73641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15000"/>
              </a:lnSpc>
            </a:pPr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旧约圣经</a:t>
            </a:r>
          </a:p>
        </p:txBody>
      </p:sp>
      <p:sp>
        <p:nvSpPr>
          <p:cNvPr id="43014" name="AutoShape 6">
            <a:extLst>
              <a:ext uri="{FF2B5EF4-FFF2-40B4-BE49-F238E27FC236}">
                <a16:creationId xmlns:a16="http://schemas.microsoft.com/office/drawing/2014/main" id="{CD48C19D-9F9E-4189-B0DD-024CB2F5E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329" y="110943"/>
            <a:ext cx="1969089" cy="503237"/>
          </a:xfrm>
          <a:prstGeom prst="wedgeRectCallout">
            <a:avLst>
              <a:gd name="adj1" fmla="val -25994"/>
              <a:gd name="adj2" fmla="val 130338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摩西律法</a:t>
            </a:r>
          </a:p>
        </p:txBody>
      </p:sp>
      <p:sp>
        <p:nvSpPr>
          <p:cNvPr id="43015" name="AutoShape 7">
            <a:extLst>
              <a:ext uri="{FF2B5EF4-FFF2-40B4-BE49-F238E27FC236}">
                <a16:creationId xmlns:a16="http://schemas.microsoft.com/office/drawing/2014/main" id="{B3D921E2-715C-4EA5-9735-261E97724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837" y="6095817"/>
            <a:ext cx="3316916" cy="503237"/>
          </a:xfrm>
          <a:prstGeom prst="wedgeRectCallout">
            <a:avLst>
              <a:gd name="adj1" fmla="val -13805"/>
              <a:gd name="adj2" fmla="val -206929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信主前所犯的罪</a:t>
            </a:r>
          </a:p>
        </p:txBody>
      </p:sp>
    </p:spTree>
    <p:extLst>
      <p:ext uri="{BB962C8B-B14F-4D97-AF65-F5344CB8AC3E}">
        <p14:creationId xmlns:p14="http://schemas.microsoft.com/office/powerpoint/2010/main" val="2452714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03CEEED-52DA-4847-B4AE-48ECF5B7F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既是这样，哪里能夸口呢？没有可夸的了。用何法没有的呢？是用立功之法吗？不是，乃用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信主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之法。所以我们看定了：人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称义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因着信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，不在乎遵行律法。</a:t>
            </a: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难道神只作犹太人的神吗？不也是作外邦人的神吗？是的，也作外邦人的神。</a:t>
            </a: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神既是一位，他就要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因信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称那受割礼的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为义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，也要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因信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称那未受割礼的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为义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这样，我们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因信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废了律法吗？断乎不是！更是坚固律法。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3:27-31)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035" name="AutoShape 3">
            <a:extLst>
              <a:ext uri="{FF2B5EF4-FFF2-40B4-BE49-F238E27FC236}">
                <a16:creationId xmlns:a16="http://schemas.microsoft.com/office/drawing/2014/main" id="{3837526F-9FA0-4233-8894-C096656BF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065" y="5252484"/>
            <a:ext cx="7836195" cy="1414130"/>
          </a:xfrm>
          <a:prstGeom prst="wedgeRectCallout">
            <a:avLst>
              <a:gd name="adj1" fmla="val 31526"/>
              <a:gd name="adj2" fmla="val -82008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靠主满足律法所设立的标准，使律法的精义得以保全，没被破坏或降格。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022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Text Box 4">
            <a:extLst>
              <a:ext uri="{FF2B5EF4-FFF2-40B4-BE49-F238E27FC236}">
                <a16:creationId xmlns:a16="http://schemas.microsoft.com/office/drawing/2014/main" id="{C81A1EF0-B2BE-4C05-83FF-5ADC8E4F5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7591"/>
            <a:ext cx="12191999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我们既因信</a:t>
            </a:r>
            <a:r>
              <a:rPr lang="zh-TW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称义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，就藉着我们的主耶稣基督，得</a:t>
            </a:r>
            <a:r>
              <a:rPr lang="zh-TW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与神相和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5:1)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我们又藉着他，因信得进入现在所站的这</a:t>
            </a:r>
            <a:r>
              <a:rPr lang="zh-TW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中，并且欢欢喜喜盼望</a:t>
            </a:r>
            <a:r>
              <a:rPr lang="zh-TW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神的荣耀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5:2)</a:t>
            </a: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现在我们既靠着他的血称义、就更要借着他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免去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　神的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忿怒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5:9)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不但如此、我们既借着我主耶稣基督、得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与神和好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、也就借着他、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以神为乐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5:11)</a:t>
            </a:r>
          </a:p>
          <a:p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1.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与神和好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2.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重得祝福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3.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同得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荣耀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4.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免去忿怒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5.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以神为乐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0753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ED42-88B7-4EC7-B421-BCE8752F5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「靈程經歷」的過程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B1869-06E9-4891-A402-1C6229291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24" y="2523744"/>
            <a:ext cx="9790176" cy="3653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 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靈的救贖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脫離“罪刑”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 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成聖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魂的救贖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脫離“罪權”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 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得荣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體的救贖</a:t>
            </a:r>
            <a:r>
              <a:rPr lang="zh-TW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TW" altLang="en-US" sz="4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脫離“罪世”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62DFD9AE-BCD9-4F7B-BA28-77262393A54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5837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8903D96-8EC0-42DD-8099-834E1D27CB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78041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60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7E9C-805F-4C2C-B1E8-8C601C81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76" y="365125"/>
            <a:ext cx="116586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「稱義」的教義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:(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3:21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836F5-4805-4D62-90D5-E7B68F6AC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472" y="2315819"/>
            <a:ext cx="9892645" cy="4351338"/>
          </a:xfrm>
        </p:spPr>
        <p:txBody>
          <a:bodyPr/>
          <a:lstStyle/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 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稱義的概說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 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稱義的例證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 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稱義的福份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 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稱義的根源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5:12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C602E0E-C587-4445-B28B-E1DCAD510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24" y="166990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658E07F-055F-4F2B-858E-42973F49F5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524" y="194066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95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170E3-8A11-46AB-994A-E60722DFA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18256"/>
            <a:ext cx="10515600" cy="1202686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「稱義的概說」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3:21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231B-9B7A-4155-B2B2-F4026D70B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328"/>
            <a:ext cx="10515600" cy="52212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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稱義的時機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21A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）“但如今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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稱義的顯明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21B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在律法以外已經顯明出來”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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稱義的應許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21C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有律法和先之為證”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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稱義的賜與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因信耶穌基督，加給一切相信”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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稱義的需要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）“因為世人都犯了罪、虧缺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    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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稱義的代價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）“白白稱義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是凭着耶稣的血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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稱義的確信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使人知道自己為義，也稱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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稱義的方法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）“立功之法麼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信主之法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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稱義的對象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29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猶太人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外邦人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割禮？”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</a:t>
            </a:r>
            <a:r>
              <a:rPr 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稱義的成就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）“廢了律法麼？斷</a:t>
            </a:r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乎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不是、更是</a:t>
            </a:r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</a:t>
            </a:r>
            <a:r>
              <a:rPr lang="zh-TW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E27303-1691-4773-AAA9-161B5F92C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01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934E1E-9ACD-4274-B30E-809D10F21E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6563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57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9ACA4-275F-4C66-9A92-37A48FCA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得勝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61A6E-24F1-40FC-8167-1E27E927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83" y="1804605"/>
            <a:ext cx="11803117" cy="4858954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消極</a:t>
            </a:r>
            <a:r>
              <a:rPr lang="en-US" altLang="zh-TW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不使仇敵得勝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積極</a:t>
            </a:r>
            <a:r>
              <a:rPr lang="en-US" altLang="zh-TW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神的旨意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buNone/>
            </a:pP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基督的生命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buNone/>
            </a:pP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聖靈的工作和運行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buNone/>
            </a:pP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能彰顯在我們身上不受攔阻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4505435-3A21-42F1-A720-206DF6CF0CB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72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5B64755-BA04-4AB5-9F5B-08164A1718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340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09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4993-5A5A-41E7-A495-6845CFA02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「聖靈」如何幫助基督徒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F4B2E-ABE2-42F7-87B0-BF7A94F00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9" y="1726142"/>
            <a:ext cx="12192000" cy="4686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5:4)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領受上帝的愛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8:4)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成就律法的義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8:6)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獲得生命之平安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	 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8:11)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將來肉身得以復活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8:13)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治死身體的惡行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(8:14)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得蒙聖靈的引導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8:16)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作神兒女的證據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(8:26)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助人並代人祈禱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心被感動而見證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(14:17)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進入天國的喜樂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15:13)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大有能力來盼望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(15:16)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成為聖潔蒙悅納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15:18)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使外邦人信服主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(15:30)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以愛心勸勉兄弟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C598089-3262-4327-830A-AE0DBE824AD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01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F653D4A-06F4-485A-A741-017E6510E6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4104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09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FECA-EFA7-41B9-952E-1828C928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得胜的生活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CBA7-C7E2-4B8D-B969-67F72FE87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49546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胜过自己</a:t>
            </a:r>
            <a:r>
              <a:rPr lang="en-US" altLang="zh-CN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8:13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若靠着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治死身体的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恶行必要活着。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胜过世界</a:t>
            </a:r>
            <a:r>
              <a:rPr lang="en-US" altLang="zh-CN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6:14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因这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十字架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、就我而论、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世界已经钉在十字架上．就世界而论、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我已经钉在十字架上。 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胜过魔鬼</a:t>
            </a:r>
            <a:r>
              <a:rPr lang="en-US" altLang="zh-CN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15:57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感谢　神、使我们借着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我们的主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耶稣基督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得胜。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AB5BF3A-1969-4C8A-A793-AF832C8A7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772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1B9E699-FB1A-4A0A-BA7D-E8FCAEE80F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1436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387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1666</Words>
  <Application>Microsoft Office PowerPoint</Application>
  <PresentationFormat>Widescreen</PresentationFormat>
  <Paragraphs>210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SimSun</vt:lpstr>
      <vt:lpstr>SimHei</vt:lpstr>
      <vt:lpstr>Arial</vt:lpstr>
      <vt:lpstr>Calibri</vt:lpstr>
      <vt:lpstr>Calibri Light</vt:lpstr>
      <vt:lpstr>1_Office Theme</vt:lpstr>
      <vt:lpstr>新约概论(六)</vt:lpstr>
      <vt:lpstr>圣经分类合参</vt:lpstr>
      <vt:lpstr>保罗书信</vt:lpstr>
      <vt:lpstr>保罗书信分类法</vt:lpstr>
      <vt:lpstr>保罗书信分类法</vt:lpstr>
      <vt:lpstr>PowerPoint Presentation</vt:lpstr>
      <vt:lpstr>罗马书</vt:lpstr>
      <vt:lpstr>PowerPoint Presentation</vt:lpstr>
      <vt:lpstr>罗马书特征</vt:lpstr>
      <vt:lpstr>PowerPoint Presentation</vt:lpstr>
      <vt:lpstr>PowerPoint Presentation</vt:lpstr>
      <vt:lpstr>PowerPoint Presentation</vt:lpstr>
      <vt:lpstr>罗马书的钥节(1:16,17)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「靈程經歷」的過程</vt:lpstr>
      <vt:lpstr>「稱義」的教義:(3:21－5:21)</vt:lpstr>
      <vt:lpstr>「稱義的概說」(3:21－31)</vt:lpstr>
      <vt:lpstr>得勝</vt:lpstr>
      <vt:lpstr>「聖靈」如何幫助基督徒</vt:lpstr>
      <vt:lpstr>得胜的生活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新约概论(六）</dc:title>
  <dc:creator>Kao, Race L.</dc:creator>
  <cp:lastModifiedBy>Ning, Shunbin</cp:lastModifiedBy>
  <cp:revision>59</cp:revision>
  <cp:lastPrinted>2019-03-07T13:40:39Z</cp:lastPrinted>
  <dcterms:created xsi:type="dcterms:W3CDTF">2019-03-03T00:40:14Z</dcterms:created>
  <dcterms:modified xsi:type="dcterms:W3CDTF">2019-03-07T14:36:11Z</dcterms:modified>
</cp:coreProperties>
</file>