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3" r:id="rId9"/>
    <p:sldId id="274" r:id="rId10"/>
    <p:sldId id="275" r:id="rId11"/>
    <p:sldId id="268" r:id="rId12"/>
    <p:sldId id="286" r:id="rId13"/>
    <p:sldId id="289" r:id="rId14"/>
    <p:sldId id="265" r:id="rId15"/>
    <p:sldId id="269" r:id="rId16"/>
    <p:sldId id="284" r:id="rId17"/>
    <p:sldId id="270" r:id="rId18"/>
    <p:sldId id="271" r:id="rId19"/>
    <p:sldId id="281" r:id="rId20"/>
    <p:sldId id="282" r:id="rId21"/>
    <p:sldId id="283" r:id="rId22"/>
    <p:sldId id="292" r:id="rId23"/>
    <p:sldId id="287" r:id="rId24"/>
    <p:sldId id="297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13" autoAdjust="0"/>
    <p:restoredTop sz="94660"/>
  </p:normalViewPr>
  <p:slideViewPr>
    <p:cSldViewPr snapToGrid="0">
      <p:cViewPr varScale="1">
        <p:scale>
          <a:sx n="82" d="100"/>
          <a:sy n="82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88464-4EAB-4DAE-820A-14DAFDB4A7E7}" type="datetimeFigureOut">
              <a:rPr lang="en-US" smtClean="0"/>
              <a:t>03/14/2019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3CD02-6507-4C9D-B3AB-B91FDD187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918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88464-4EAB-4DAE-820A-14DAFDB4A7E7}" type="datetimeFigureOut">
              <a:rPr lang="en-US" smtClean="0"/>
              <a:t>03/14/2019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3CD02-6507-4C9D-B3AB-B91FDD187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090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88464-4EAB-4DAE-820A-14DAFDB4A7E7}" type="datetimeFigureOut">
              <a:rPr lang="en-US" smtClean="0"/>
              <a:t>03/14/2019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3CD02-6507-4C9D-B3AB-B91FDD187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680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88464-4EAB-4DAE-820A-14DAFDB4A7E7}" type="datetimeFigureOut">
              <a:rPr lang="en-US" smtClean="0"/>
              <a:t>03/14/2019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3CD02-6507-4C9D-B3AB-B91FDD187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236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88464-4EAB-4DAE-820A-14DAFDB4A7E7}" type="datetimeFigureOut">
              <a:rPr lang="en-US" smtClean="0"/>
              <a:t>03/14/2019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3CD02-6507-4C9D-B3AB-B91FDD187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2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88464-4EAB-4DAE-820A-14DAFDB4A7E7}" type="datetimeFigureOut">
              <a:rPr lang="en-US" smtClean="0"/>
              <a:t>03/14/2019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3CD02-6507-4C9D-B3AB-B91FDD187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772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88464-4EAB-4DAE-820A-14DAFDB4A7E7}" type="datetimeFigureOut">
              <a:rPr lang="en-US" smtClean="0"/>
              <a:t>03/14/2019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3CD02-6507-4C9D-B3AB-B91FDD187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50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88464-4EAB-4DAE-820A-14DAFDB4A7E7}" type="datetimeFigureOut">
              <a:rPr lang="en-US" smtClean="0"/>
              <a:t>03/14/2019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3CD02-6507-4C9D-B3AB-B91FDD187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05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88464-4EAB-4DAE-820A-14DAFDB4A7E7}" type="datetimeFigureOut">
              <a:rPr lang="en-US" smtClean="0"/>
              <a:t>03/14/2019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3CD02-6507-4C9D-B3AB-B91FDD187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825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88464-4EAB-4DAE-820A-14DAFDB4A7E7}" type="datetimeFigureOut">
              <a:rPr lang="en-US" smtClean="0"/>
              <a:t>03/14/2019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3CD02-6507-4C9D-B3AB-B91FDD187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020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88464-4EAB-4DAE-820A-14DAFDB4A7E7}" type="datetimeFigureOut">
              <a:rPr lang="en-US" smtClean="0"/>
              <a:t>03/14/2019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3CD02-6507-4C9D-B3AB-B91FDD187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893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A88464-4EAB-4DAE-820A-14DAFDB4A7E7}" type="datetimeFigureOut">
              <a:rPr lang="en-US" smtClean="0"/>
              <a:t>03/14/2019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3CD02-6507-4C9D-B3AB-B91FDD187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9132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7245" y="529342"/>
            <a:ext cx="9144000" cy="2387600"/>
          </a:xfrm>
        </p:spPr>
        <p:txBody>
          <a:bodyPr>
            <a:normAutofit/>
          </a:bodyPr>
          <a:lstStyle/>
          <a:p>
            <a:r>
              <a:rPr lang="ja-JP" altLang="en-US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新约概论</a:t>
            </a:r>
            <a:r>
              <a:rPr lang="en-US" altLang="ja-JP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ja-JP" altLang="en-US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七</a:t>
            </a:r>
            <a:r>
              <a:rPr lang="en-US" altLang="ja-JP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sz="80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8589" y="3664833"/>
            <a:ext cx="9144000" cy="1655762"/>
          </a:xfrm>
        </p:spPr>
        <p:txBody>
          <a:bodyPr>
            <a:normAutofit/>
          </a:bodyPr>
          <a:lstStyle/>
          <a:p>
            <a:r>
              <a:rPr lang="zh-CN" altLang="en-US" sz="8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哥林多前</a:t>
            </a:r>
            <a:r>
              <a:rPr lang="ja-JP" altLang="en-US" sz="8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后</a:t>
            </a:r>
            <a:r>
              <a:rPr lang="zh-CN" altLang="en-US" sz="8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书</a:t>
            </a:r>
            <a:endParaRPr lang="en-US" sz="8000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41508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27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圣经分类合参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" y="1874520"/>
            <a:ext cx="11883736" cy="490497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旧约（卅九卷）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摩西的 其他的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智慧书 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大先知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小先知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新约（廿七卷）</a:t>
            </a: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 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书信</a:t>
            </a:r>
            <a:r>
              <a:rPr lang="en-US" altLang="zh-CN" sz="6600" b="1" dirty="0">
                <a:solidFill>
                  <a:srgbClr val="FFFF00"/>
                </a:solidFill>
                <a:ea typeface="宋体" panose="02010600030101010101" pitchFamily="2" charset="-122"/>
              </a:rPr>
              <a:t>)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福音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教会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保罗的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其他的</a:t>
            </a:r>
          </a:p>
          <a:p>
            <a:pPr marL="0" indent="0">
              <a:buNone/>
            </a:pPr>
            <a:r>
              <a:rPr lang="zh-CN" altLang="en-US" sz="4300" b="1" dirty="0">
                <a:latin typeface="SimSun" panose="02010600030101010101" pitchFamily="2" charset="-122"/>
                <a:ea typeface="SimSun" panose="02010600030101010101" pitchFamily="2" charset="-122"/>
              </a:rPr>
              <a:t>											</a:t>
            </a: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							</a:t>
            </a:r>
          </a:p>
        </p:txBody>
      </p:sp>
      <p:sp>
        <p:nvSpPr>
          <p:cNvPr id="4" name="Line 5">
            <a:extLst>
              <a:ext uri="{FF2B5EF4-FFF2-40B4-BE49-F238E27FC236}">
                <a16:creationId xmlns:a16="http://schemas.microsoft.com/office/drawing/2014/main" id="{BFFF6FC3-F407-4BA5-B34D-B69AFF664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3823853"/>
            <a:ext cx="12192000" cy="9237"/>
          </a:xfrm>
          <a:prstGeom prst="line">
            <a:avLst/>
          </a:prstGeom>
          <a:noFill/>
          <a:ln w="5715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Line 4">
            <a:extLst>
              <a:ext uri="{FF2B5EF4-FFF2-40B4-BE49-F238E27FC236}">
                <a16:creationId xmlns:a16="http://schemas.microsoft.com/office/drawing/2014/main" id="{C32BD4D0-E49C-437F-99A9-8FA429166A9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58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ja-JP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保罗书信</a:t>
            </a:r>
            <a:endParaRPr lang="en-US" sz="72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1963" y="1825625"/>
            <a:ext cx="10861963" cy="4351338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保罗书信有十三卷。</a:t>
            </a:r>
            <a:endParaRPr lang="en-US" altLang="zh-CN" sz="48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sz="4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A.</a:t>
            </a:r>
            <a:r>
              <a:rPr lang="zh-CN" altLang="en-US" sz="4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正典法</a:t>
            </a:r>
            <a:r>
              <a:rPr lang="en-US" altLang="zh-CN" sz="4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endParaRPr lang="zh-CN" altLang="en-US" sz="48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这是新约圣经编排时所循之次序，原则是</a:t>
            </a:r>
            <a:endParaRPr lang="en-US" altLang="zh-CN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以书信篇幅之长短编排先后次序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，且先排「致教会」的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罗马书因最长，故在首篇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，后排「致个人」的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腓利门书最短，则居末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D2922B64-1B06-49DD-B37C-53A6CEC5EB7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DD8AB096-1838-4C23-A95B-FE72E14B7F0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029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0" y="0"/>
          <a:ext cx="12192000" cy="65563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496653"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48-49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49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50-52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53-57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57-59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60-62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62-66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67-68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6904">
                <a:tc>
                  <a:txBody>
                    <a:bodyPr/>
                    <a:lstStyle/>
                    <a:p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第一次旅行布道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耶路撒冷大会前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第二次旅行布道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第三次旅行布道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被捉拿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在罗马狱中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被释放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在罗马狱中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6904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无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加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帖前帖后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罗</a:t>
                      </a:r>
                    </a:p>
                    <a:p>
                      <a:pPr algn="ctr"/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林前林后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无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弗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腓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西</a:t>
                      </a:r>
                    </a:p>
                    <a:p>
                      <a:pPr algn="ctr"/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门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提前多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提后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7124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哥林多前</a:t>
            </a:r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后</a:t>
            </a: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书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85191"/>
            <a:ext cx="12192000" cy="513129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作者：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日期：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55 or 56 A.D.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春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秋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20:31)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地点：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以弗所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16:8)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。马其顿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腓立比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持信人：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哥林多教会代表团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16:17)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。提多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8:6,16,23)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目的：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以基督爱的福音矫正及教导教会的各类混乱。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 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重建使徒的权柄与释明传道人之职责。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主题：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福音在教会问题上之应用。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 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传道的职分。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CCE364D7-F352-479B-9869-BD586D44B678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63874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9DDB3CC4-029C-47EA-A748-8A89C1467AB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426028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876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哥林多前书特征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96142"/>
            <a:ext cx="12192000" cy="483325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在书信中本书之篇幅仅次于罗马书。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在教义的讨论上，如福音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十字架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 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1:18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25);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主餐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11:17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34);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主爱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13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);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主复活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15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为其他地方之冠。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(3)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显出使徒时代一些教会令人痛心的内幕。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(4)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讨论十字架的道理较其他书强，曾被称为十字架与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社会的书信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(5)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文学上本书较保罗其他书信简单易明。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(6)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钥字十字架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荣耀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痛苦等，这些指出书内思路之气氛。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A855548D-A845-438E-9581-8F7FBA6B1BB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721BE73B-D42C-4ACB-B512-79E75970DE3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42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D7E52-99CD-4587-BACF-B4F7A0DA7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743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哥林多</a:t>
            </a:r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后</a:t>
            </a: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书特征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81D7F-3C4A-432C-ACA9-249E46D200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086" y="1741488"/>
            <a:ext cx="12104914" cy="4751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书信中最自传性的一卷。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充分表现保罗的感情－－他的喜怒哀乐尽在其中。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(3)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是保罗书信中最欠系统次序的一本。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(4)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揭露一些保罗生平中，使徒行传欠缺的轶事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11:23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28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endParaRPr lang="en-US" altLang="zh-CN" sz="32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11:32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33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12:1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12:7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等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(5)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书内虽个人气氛处处流露，然一些重要教义性的阐释，只在此书内出现，如传道的职分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2:12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6:10);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两约的对比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3:4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18);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基督台前的审判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5:10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11);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信徒的捐献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等。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(6)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为研读保罗生平不可缺少之课本。 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111D125C-8E84-4CF1-9673-64E2FA5E3AD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593678C2-F4F6-447C-A561-8F4C0EB60A1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143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256"/>
            <a:ext cx="10515600" cy="1060280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哥林多城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086" y="1698171"/>
            <a:ext cx="12181114" cy="500742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哥林多为南北交通重镇，罗马并屯军该处。在耶稣时代，它是亚该亚省的首府，也是罗马帝国四大都会之一。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哥林多城商业旺盛，富甲一方，人种杂沓－－希腊人、罗马人、犹太人、东方人等，而城内三分之二的人囗是奴隶，因此这五方混杂的富城，奢华宴乐著名于当世。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各方各地之信仰和崇拜萃会在这城中，特别是希腊女神亚弗底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Aphrodite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此庙宇有庙妓千人。在城中又建有罗马女爱神维纳斯庙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Venus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en-US" sz="32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[</a:t>
            </a:r>
            <a:r>
              <a:rPr lang="zh-CN" altLang="en-US" sz="32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罗马式之亚弗罗底神</a:t>
            </a:r>
            <a:r>
              <a:rPr lang="en-US" altLang="zh-CN" sz="32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]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，故其淫靡之风早已举世闻名。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哥林多人专崇智慧，偏重哲学知识的价值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城内哲理之学校四布。</a:t>
            </a:r>
            <a:endParaRPr lang="en-US" altLang="zh-CN" dirty="0">
              <a:solidFill>
                <a:srgbClr val="FFFF00"/>
              </a:solidFill>
            </a:endParaRPr>
          </a:p>
          <a:p>
            <a:endParaRPr lang="en-US" dirty="0">
              <a:solidFill>
                <a:srgbClr val="FFFF00"/>
              </a:solidFill>
            </a:endParaRPr>
          </a:p>
          <a:p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AE1A7FB2-6901-4243-BD09-C7D626E6D024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20095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6A45DD27-8C34-4A66-991B-4061BB990ED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343818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9749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4477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837139" y="0"/>
            <a:ext cx="2447225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現代的哥林多運河建於</a:t>
            </a:r>
            <a:r>
              <a:rPr lang="en-US" altLang="zh-TW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1881-1893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年，圓了連接</a:t>
            </a:r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哥林多灣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與</a:t>
            </a:r>
            <a:r>
              <a:rPr lang="ja-JP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撒羅尼克灣 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。運河全長</a:t>
            </a:r>
            <a:r>
              <a:rPr lang="en-US" altLang="zh-TW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6.3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公里，於</a:t>
            </a:r>
            <a:r>
              <a:rPr lang="en-US" altLang="zh-TW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1893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年通航。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34518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" y="-20783"/>
            <a:ext cx="9171711" cy="68787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86335" y="787118"/>
            <a:ext cx="300566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哥林多鋪石路（</a:t>
            </a:r>
            <a:r>
              <a:rPr lang="en-US" altLang="zh-TW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Corinth </a:t>
            </a:r>
            <a:r>
              <a:rPr lang="en-US" altLang="zh-TW" sz="3600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Diolkos</a:t>
            </a:r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altLang="zh-TW" sz="3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在主前</a:t>
            </a:r>
            <a:r>
              <a:rPr lang="en-US" altLang="zh-TW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600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年代所建的運輸棧道</a:t>
            </a:r>
            <a:r>
              <a:rPr lang="en-US" altLang="zh-TW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由西向東橫跨越地峽而連接兩個港口</a:t>
            </a:r>
            <a:r>
              <a:rPr lang="en-US" altLang="zh-TW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858216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B31E7A-0043-4F5E-937E-0D04C00770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79" r="7355"/>
          <a:stretch/>
        </p:blipFill>
        <p:spPr>
          <a:xfrm>
            <a:off x="0" y="0"/>
            <a:ext cx="6391564" cy="684167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F6B86D7-FC67-490B-9424-B0F82131F2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4" r="9959"/>
          <a:stretch/>
        </p:blipFill>
        <p:spPr>
          <a:xfrm>
            <a:off x="6493164" y="0"/>
            <a:ext cx="56803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492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04847-96DD-469D-8DDA-FC9193131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sz="6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保羅至少寫了四封信給哥林多多教會</a:t>
            </a:r>
            <a:endParaRPr lang="en-US" sz="60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F3C00B-DAC9-4821-8DC3-54373854D1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73552"/>
            <a:ext cx="12192000" cy="5142934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39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Δ</a:t>
            </a:r>
            <a:r>
              <a:rPr lang="zh-TW" altLang="en-US" sz="39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第一封信</a:t>
            </a:r>
            <a:r>
              <a:rPr lang="en-US" altLang="zh-TW" sz="39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zh-TW" altLang="en-US" sz="3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是“林前”之前</a:t>
            </a:r>
            <a:r>
              <a:rPr lang="en-US" altLang="zh-TW" sz="3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3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林前</a:t>
            </a:r>
            <a:r>
              <a:rPr lang="en-US" sz="3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5:9)</a:t>
            </a:r>
            <a:r>
              <a:rPr lang="zh-TW" altLang="en-US" sz="3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今已失落</a:t>
            </a:r>
            <a:endParaRPr lang="en-US" sz="39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※</a:t>
            </a:r>
            <a:r>
              <a:rPr lang="zh-TW" alt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叫他們“不可予淫亂的人</a:t>
            </a:r>
            <a:r>
              <a:rPr lang="zh-CN" alt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相</a:t>
            </a:r>
            <a:r>
              <a:rPr lang="zh-TW" alt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交”</a:t>
            </a:r>
            <a:endParaRPr lang="en-US" sz="39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3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Δ</a:t>
            </a:r>
            <a:r>
              <a:rPr lang="zh-TW" altLang="en-US" sz="3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第二封信</a:t>
            </a:r>
            <a:r>
              <a:rPr lang="en-US" altLang="zh-TW" sz="3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zh-TW" altLang="en-US" sz="3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就是“林前”本書</a:t>
            </a:r>
            <a:endParaRPr lang="en-US" sz="39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※</a:t>
            </a:r>
            <a:r>
              <a:rPr lang="zh-TW" alt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風聞到哥林多教會中有許多弊端</a:t>
            </a:r>
            <a:r>
              <a:rPr lang="en-US" altLang="zh-TW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5:1,11:18)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※</a:t>
            </a:r>
            <a:r>
              <a:rPr lang="zh-TW" alt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另有弟兄們前來請教一些問題</a:t>
            </a:r>
            <a:r>
              <a:rPr lang="en-US" altLang="zh-TW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7:1,16:17)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39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Δ</a:t>
            </a:r>
            <a:r>
              <a:rPr lang="zh-TW" altLang="en-US" sz="39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第三封信</a:t>
            </a:r>
            <a:r>
              <a:rPr lang="en-US" altLang="zh-TW" sz="39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zh-TW" altLang="en-US" sz="3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叫“流淚的信”“嚴厲的信”</a:t>
            </a:r>
            <a:r>
              <a:rPr lang="en-US" altLang="zh-TW" sz="3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3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林後</a:t>
            </a:r>
            <a:r>
              <a:rPr lang="en-US" sz="3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2:4,7:8)</a:t>
            </a:r>
            <a:endParaRPr lang="en-US" altLang="zh-TW" sz="39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</a:t>
            </a:r>
            <a:r>
              <a:rPr lang="en-US" altLang="zh-TW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※</a:t>
            </a:r>
            <a:r>
              <a:rPr lang="zh-TW" alt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保羅親自去面勸，反受譏評，回來後所寫的</a:t>
            </a:r>
            <a:endParaRPr lang="en-US" altLang="zh-TW" sz="39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3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Δ</a:t>
            </a:r>
            <a:r>
              <a:rPr lang="zh-TW" altLang="en-US" sz="3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第四封信：即是“林後”是“安慰的信”</a:t>
            </a:r>
            <a:r>
              <a:rPr lang="en-US" altLang="zh-TW" sz="3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3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TW" altLang="en-US" sz="3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知道他們已悔改</a:t>
            </a:r>
            <a:endParaRPr lang="en-US" sz="39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5DEFD75B-3DAA-4D5C-8F21-EB99BBD78E8A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87533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D035390A-362A-4319-ABDF-87BB7591D18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458684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0421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14201" b="35123"/>
          <a:stretch/>
        </p:blipFill>
        <p:spPr>
          <a:xfrm>
            <a:off x="188129" y="0"/>
            <a:ext cx="11865150" cy="6735772"/>
          </a:xfrm>
        </p:spPr>
      </p:pic>
      <p:sp>
        <p:nvSpPr>
          <p:cNvPr id="5" name="TextBox 4"/>
          <p:cNvSpPr txBox="1"/>
          <p:nvPr/>
        </p:nvSpPr>
        <p:spPr>
          <a:xfrm>
            <a:off x="2444620" y="4180114"/>
            <a:ext cx="649537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雅典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088017" y="5745709"/>
            <a:ext cx="1114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塞浦路斯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03606" y="570140"/>
            <a:ext cx="1731564" cy="46166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哥林多</a:t>
            </a:r>
            <a:r>
              <a:rPr lang="ja-JP" alt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后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书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36209" y="570140"/>
            <a:ext cx="1420582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马其顿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6209" y="4364780"/>
            <a:ext cx="1420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亚该亚</a:t>
            </a:r>
            <a:endParaRPr lang="en-US" sz="32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6120704" y="2687216"/>
            <a:ext cx="115717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36209" y="1124137"/>
            <a:ext cx="142058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67913" y="4949555"/>
            <a:ext cx="115717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396343" y="5714931"/>
            <a:ext cx="9589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b="1" dirty="0">
                <a:solidFill>
                  <a:schemeClr val="bg1"/>
                </a:solidFill>
              </a:rPr>
              <a:t>革哩底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8458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35633-A8A7-4577-8E9F-F49AB6EA2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8459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在哥林多</a:t>
            </a:r>
            <a:endParaRPr lang="en-US" sz="72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ADB448-F8E9-4CE9-B97A-83270F5EA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970" y="1796142"/>
            <a:ext cx="11674929" cy="483325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(1)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在第二次旅行传道时建立哥林多教会</a:t>
            </a:r>
            <a:endParaRPr lang="en-US" altLang="zh-CN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altLang="zh-CN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</a:t>
            </a: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18:1</a:t>
            </a: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18)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(2)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在那里住上一年半之久 </a:t>
            </a:r>
            <a:r>
              <a:rPr lang="en-US" altLang="zh-CN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</a:t>
            </a: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18:11)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(3)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离开后把工作交由亚波罗接替</a:t>
            </a:r>
            <a:endParaRPr lang="en-US" altLang="zh-CN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altLang="zh-CN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</a:t>
            </a: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18:24</a:t>
            </a: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28</a:t>
            </a: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19:1)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altLang="zh-CN" sz="4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[</a:t>
            </a:r>
            <a:r>
              <a:rPr lang="zh-CN" altLang="en-US" sz="4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后亚波罗到以弗所参与他的工作，</a:t>
            </a:r>
            <a:endParaRPr lang="en-US" altLang="zh-CN" sz="4400" b="1" dirty="0">
              <a:solidFill>
                <a:schemeClr val="accent1">
                  <a:lumMod val="20000"/>
                  <a:lumOff val="8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林前</a:t>
            </a:r>
            <a:r>
              <a:rPr lang="en-US" sz="4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16:12]</a:t>
            </a:r>
            <a:r>
              <a:rPr lang="zh-CN" altLang="en-US" sz="4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400" b="1" dirty="0">
              <a:solidFill>
                <a:schemeClr val="accent1">
                  <a:lumMod val="20000"/>
                  <a:lumOff val="8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1F9F68F3-64F7-4FA9-9910-F24426B3948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20190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09045174-51EF-4681-ACBA-7394C1E20DC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13113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1386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在以弗所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36914"/>
            <a:ext cx="12192000" cy="5231741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在第三次旅行传道时，在以弗所居住三年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20:31)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从以弗所到哥林多作一简短访问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林后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12:14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13:1)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(3)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写第一封致他们的书信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林前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5:9)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此信己遗失</a:t>
            </a:r>
            <a:r>
              <a:rPr lang="en-US" altLang="zh-CN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(4)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差遣提多往哥林多发动捐款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林前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16:1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endParaRPr lang="en-US" altLang="zh-CN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林后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8:6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(5)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革来氏家的人及亚波罗来到，报及教会内之分争事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林前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1:11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16:12)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(6)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差遣提摩太由马其顿到哥林多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19:21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22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endParaRPr lang="en-US" altLang="zh-CN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林前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4:17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16:10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D72F1914-55E0-4073-A35F-E63AFBE87842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0313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在以弗所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1201"/>
            <a:ext cx="12192000" cy="5297055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(7)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哥林多教会代表三人到访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林前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16:17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；林前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7:1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8:1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12:1)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(8)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写第二封致哥林多教会信</a:t>
            </a:r>
            <a:r>
              <a:rPr lang="en-US" altLang="zh-CN" sz="32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[</a:t>
            </a:r>
            <a:r>
              <a:rPr lang="zh-CN" altLang="en-US" sz="32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即 哥林多前书</a:t>
            </a:r>
            <a:r>
              <a:rPr lang="en-US" altLang="zh-CN" sz="32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] 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林前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16:8)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(9)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巴勒斯坦犹太教派人到哥林多，掀起反保罗浪潮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林后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endParaRPr lang="en-US" altLang="zh-CN" sz="32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10:12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11:22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23)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(10)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提摩太由哥林多返抵以弗所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林后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1:1)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报告反保罗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之暗潮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林后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10:7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10:10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11:23)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(11)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书第三封致哥林多教会书信，差遣提多带往哥林多，并约在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特罗亚相会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林后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2:4,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12,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13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7:6,7) </a:t>
            </a:r>
            <a:r>
              <a:rPr lang="en-US" sz="32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[</a:t>
            </a:r>
            <a:r>
              <a:rPr lang="zh-CN" altLang="en-US" sz="32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此信亦遗失</a:t>
            </a:r>
            <a:r>
              <a:rPr lang="en-US" altLang="zh-CN" sz="32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]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(12)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提多去后，保罗突访哥林多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林后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12:14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13:1)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但蒙一些反对者之侮辱对待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林后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7:12,13)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C76CBA8B-FF2B-4FF8-B642-8943C81535E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85645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549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743" y="119742"/>
            <a:ext cx="11608129" cy="657497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在特罗亚</a:t>
            </a:r>
            <a:endParaRPr lang="en-US" altLang="zh-CN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在特罗亚事奉，等待提多返回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林后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2:12)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久等不待，迳往马其顿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林后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2:13)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 algn="ctr">
              <a:buNone/>
            </a:pP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在马其顿（腓立比）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提多返抵，报告教会情形，保罗心中的忧忡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释然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林后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7:6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章全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写第四封致哥林多教会书信</a:t>
            </a:r>
            <a:r>
              <a:rPr lang="en-US" altLang="zh-CN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[</a:t>
            </a:r>
            <a:r>
              <a:rPr lang="zh-CN" alt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即 哥林多后书</a:t>
            </a:r>
            <a:r>
              <a:rPr lang="en-US" altLang="zh-CN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]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(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林后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7:5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15)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(3)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再差发提多携信至哥林多，并作完捐献之事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林后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8:6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3907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8457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在哥林多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233" y="2388637"/>
            <a:ext cx="11327363" cy="4044820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由腓立比到访哥林多，住上三个月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20:3)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在哥林多写罗马书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15:22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29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16:1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23)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[</a:t>
            </a:r>
            <a:r>
              <a:rPr lang="zh-CN" altLang="en-US" sz="4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罗马书的宁静气氛表明哥林多教会的困难已</a:t>
            </a:r>
            <a:endParaRPr lang="en-US" altLang="zh-CN" sz="4000" b="1" dirty="0">
              <a:solidFill>
                <a:schemeClr val="accent1">
                  <a:lumMod val="20000"/>
                  <a:lumOff val="8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CN" altLang="en-US" sz="4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完善解决</a:t>
            </a:r>
            <a:r>
              <a:rPr lang="en-US" altLang="zh-CN" sz="4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]</a:t>
            </a:r>
            <a:r>
              <a:rPr lang="zh-CN" altLang="en-US" sz="4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altLang="zh-CN" sz="4000" b="1" dirty="0">
              <a:solidFill>
                <a:schemeClr val="accent1">
                  <a:lumMod val="20000"/>
                  <a:lumOff val="8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52651C16-8236-4635-BF25-5D865CFC267A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C5A17A3E-94AB-483C-BA64-2E62CE7CD75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78428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2262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 descr="Green marble">
            <a:extLst>
              <a:ext uri="{FF2B5EF4-FFF2-40B4-BE49-F238E27FC236}">
                <a16:creationId xmlns:a16="http://schemas.microsoft.com/office/drawing/2014/main" id="{B9C19545-3D6F-4A3F-9206-547D4F4A03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4250" y="63580"/>
            <a:ext cx="6955750" cy="1107996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spcAft>
                <a:spcPct val="30000"/>
              </a:spcAft>
            </a:pP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哥林多教会的特点</a:t>
            </a:r>
            <a:endParaRPr lang="zh-TW" alt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9699" name="Text Box 3">
            <a:extLst>
              <a:ext uri="{FF2B5EF4-FFF2-40B4-BE49-F238E27FC236}">
                <a16:creationId xmlns:a16="http://schemas.microsoft.com/office/drawing/2014/main" id="{EE323578-50ED-4133-9059-9307A09732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5142" y="1981201"/>
            <a:ext cx="10657115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AutoNum type="arabicPeriod"/>
            </a:pP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口才、知识、恩赐全备。</a:t>
            </a:r>
          </a:p>
          <a:p>
            <a:pPr>
              <a:buFontTx/>
              <a:buAutoNum type="arabicPeriod"/>
            </a:pP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结党、嫉妒、纷争，属肉体。</a:t>
            </a:r>
          </a:p>
          <a:p>
            <a:pPr>
              <a:buFontTx/>
              <a:buAutoNum type="arabicPeriod"/>
            </a:pP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成员多为中低阶层民众。</a:t>
            </a:r>
          </a:p>
          <a:p>
            <a:pPr>
              <a:buFontTx/>
              <a:buAutoNum type="arabicPeriod"/>
            </a:pP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教会身处于最富裕、淫荡、堕落的</a:t>
            </a:r>
            <a:endParaRPr lang="en-US" altLang="zh-CN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/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大城中，道德观念较薄弱。</a:t>
            </a:r>
            <a:endParaRPr lang="en-US" altLang="zh-CN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/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5.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希腊背景深厚，崇尚智慧。</a:t>
            </a:r>
            <a:endParaRPr lang="zh-TW" alt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B508926A-39C1-4853-9956-157BFA60F880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595253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88C6FE4A-9A6A-4E03-8BD3-6714CE61BE6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360714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4" descr="red-marble">
            <a:extLst>
              <a:ext uri="{FF2B5EF4-FFF2-40B4-BE49-F238E27FC236}">
                <a16:creationId xmlns:a16="http://schemas.microsoft.com/office/drawing/2014/main" id="{E92E6335-755D-4DB9-96CA-0C8DB5B72A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4751" y="41355"/>
            <a:ext cx="6981398" cy="1107996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Aft>
                <a:spcPct val="30000"/>
              </a:spcAft>
            </a:pP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哥林多教会的问题</a:t>
            </a:r>
            <a:endParaRPr lang="zh-TW" alt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5125" name="Text Box 5">
            <a:extLst>
              <a:ext uri="{FF2B5EF4-FFF2-40B4-BE49-F238E27FC236}">
                <a16:creationId xmlns:a16="http://schemas.microsoft.com/office/drawing/2014/main" id="{C0276236-8B47-477E-925C-4047620986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4256" y="2194380"/>
            <a:ext cx="9960428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ts val="600"/>
              </a:spcAft>
              <a:buFontTx/>
              <a:buAutoNum type="arabicPeriod"/>
            </a:pP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分门结党，灵性幼稚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</a:t>
            </a:r>
            <a:r>
              <a:rPr lang="en-US" altLang="zh-CN" sz="4400" dirty="0">
                <a:solidFill>
                  <a:srgbClr val="FFFF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4)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  <a:p>
            <a:pPr>
              <a:spcAft>
                <a:spcPts val="600"/>
              </a:spcAft>
              <a:buFontTx/>
              <a:buAutoNum type="arabicPeriod"/>
            </a:pP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姑息犯淫乱者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(5; 6:9</a:t>
            </a:r>
            <a:r>
              <a:rPr lang="en-US" altLang="zh-CN" sz="4400" dirty="0">
                <a:solidFill>
                  <a:srgbClr val="FFFF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12)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  <a:p>
            <a:pPr>
              <a:spcAft>
                <a:spcPts val="600"/>
              </a:spcAft>
              <a:buFontTx/>
              <a:buAutoNum type="arabicPeriod"/>
            </a:pP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彼此告状，闹到外人面前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(6:1</a:t>
            </a:r>
            <a:r>
              <a:rPr lang="en-US" altLang="zh-CN" sz="4400" dirty="0">
                <a:solidFill>
                  <a:srgbClr val="FFFF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8)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  <a:p>
            <a:pPr>
              <a:spcAft>
                <a:spcPts val="600"/>
              </a:spcAft>
              <a:buFontTx/>
              <a:buAutoNum type="arabicPeriod"/>
            </a:pP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不按规矩吃喝主餐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(11:20</a:t>
            </a:r>
            <a:r>
              <a:rPr lang="en-US" altLang="zh-CN" sz="4400" dirty="0">
                <a:solidFill>
                  <a:srgbClr val="FFFF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34)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  <a:p>
            <a:pPr>
              <a:spcAft>
                <a:spcPts val="600"/>
              </a:spcAft>
              <a:buFontTx/>
              <a:buAutoNum type="arabicPeriod"/>
            </a:pP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有人宣称没有死人复活之事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(15)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zh-TW" alt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77A7A4D7-8D56-42E1-A323-15349987EA6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612087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A8FC49C9-C1A4-4177-AD61-5FFF4557590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328057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" descr="Brown marble">
            <a:extLst>
              <a:ext uri="{FF2B5EF4-FFF2-40B4-BE49-F238E27FC236}">
                <a16:creationId xmlns:a16="http://schemas.microsoft.com/office/drawing/2014/main" id="{51A9504F-0E24-4BD0-93F3-1043C17EFE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8897" y="174172"/>
            <a:ext cx="6981398" cy="1107996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Aft>
                <a:spcPct val="30000"/>
              </a:spcAft>
            </a:pP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哥林多教会的疑问</a:t>
            </a:r>
            <a:endParaRPr lang="zh-TW" alt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Text Box 7">
            <a:extLst>
              <a:ext uri="{FF2B5EF4-FFF2-40B4-BE49-F238E27FC236}">
                <a16:creationId xmlns:a16="http://schemas.microsoft.com/office/drawing/2014/main" id="{525B88E7-E34C-41C9-96AA-52F0A2868C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8943" y="2209801"/>
            <a:ext cx="9361714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ts val="600"/>
              </a:spcAft>
              <a:buFontTx/>
              <a:buAutoNum type="arabicPeriod"/>
            </a:pP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结婚与守独身，何者较好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(7)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？</a:t>
            </a:r>
          </a:p>
          <a:p>
            <a:pPr>
              <a:spcAft>
                <a:spcPts val="600"/>
              </a:spcAft>
              <a:buFontTx/>
              <a:buAutoNum type="arabicPeriod"/>
            </a:pP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基督徒可吃祭过偶像之物吗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(8</a:t>
            </a:r>
            <a:r>
              <a:rPr lang="en-US" altLang="zh-CN" sz="4400" dirty="0">
                <a:solidFill>
                  <a:srgbClr val="FFFF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10)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？</a:t>
            </a:r>
          </a:p>
          <a:p>
            <a:pPr>
              <a:spcAft>
                <a:spcPts val="600"/>
              </a:spcAft>
              <a:buFontTx/>
              <a:buAutoNum type="arabicPeriod"/>
            </a:pP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女人聚会该蒙头吗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(11:1</a:t>
            </a:r>
            <a:r>
              <a:rPr lang="en-US" altLang="zh-CN" sz="4400" dirty="0">
                <a:solidFill>
                  <a:srgbClr val="FFFF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16)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？</a:t>
            </a:r>
          </a:p>
          <a:p>
            <a:pPr>
              <a:spcAft>
                <a:spcPts val="600"/>
              </a:spcAft>
              <a:buFontTx/>
              <a:buAutoNum type="arabicPeriod"/>
            </a:pP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聚会中如何运用属灵恩赐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</a:t>
            </a:r>
            <a:r>
              <a:rPr lang="en-US" altLang="zh-CN" sz="4400" dirty="0">
                <a:solidFill>
                  <a:srgbClr val="FFFF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14)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？</a:t>
            </a:r>
            <a:endParaRPr lang="en-US" altLang="zh-CN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Aft>
                <a:spcPts val="600"/>
              </a:spcAft>
              <a:buFontTx/>
              <a:buAutoNum type="arabicPeriod"/>
            </a:pP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圣徒当如何捐献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(16)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？</a:t>
            </a:r>
            <a:endParaRPr lang="zh-TW" alt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97AE5FC6-E3A5-430B-BE16-BC992D7F6D02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805179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844B22A4-C277-4D8A-A98F-4B051399F47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4884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4894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6" name="Picture 8" descr="The-Sound-of-Music-Faculty-Nu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571" y="3414714"/>
            <a:ext cx="4572000" cy="3429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812" name="Picture 4" descr="Te_Deum_Elizarovo_Guslitsa_848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25"/>
          <a:stretch>
            <a:fillRect/>
          </a:stretch>
        </p:blipFill>
        <p:spPr bwMode="auto">
          <a:xfrm>
            <a:off x="6422571" y="1"/>
            <a:ext cx="4572000" cy="3414713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813" name="Picture 5" descr="INDIA_(F)_0304_-_VeiledMuslimWomen45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360"/>
          <a:stretch>
            <a:fillRect/>
          </a:stretch>
        </p:blipFill>
        <p:spPr bwMode="auto">
          <a:xfrm>
            <a:off x="824204" y="1"/>
            <a:ext cx="4572000" cy="220662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815" name="Picture 7" descr="muslim-women-talki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17"/>
          <a:stretch>
            <a:fillRect/>
          </a:stretch>
        </p:blipFill>
        <p:spPr bwMode="auto">
          <a:xfrm>
            <a:off x="824204" y="2206626"/>
            <a:ext cx="4572000" cy="20510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814" name="Picture 6" descr="muslim-women-apple-comput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591"/>
          <a:stretch>
            <a:fillRect/>
          </a:stretch>
        </p:blipFill>
        <p:spPr bwMode="auto">
          <a:xfrm>
            <a:off x="824204" y="4257676"/>
            <a:ext cx="4572000" cy="2624137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85573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7AC6A-55AD-4BC4-A411-EF10BF24A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43" y="103868"/>
            <a:ext cx="11952514" cy="1325563"/>
          </a:xfrm>
        </p:spPr>
        <p:txBody>
          <a:bodyPr>
            <a:noAutofit/>
          </a:bodyPr>
          <a:lstStyle/>
          <a:p>
            <a:pPr algn="ctr"/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有關於“捐獻”的教</a:t>
            </a: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导</a:t>
            </a:r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</a:t>
            </a:r>
            <a:r>
              <a:rPr lang="en-US" sz="6600" dirty="0">
                <a:solidFill>
                  <a:srgbClr val="FF0000"/>
                </a:solidFill>
                <a:ea typeface="SimSun" panose="02010600030101010101" pitchFamily="2" charset="-122"/>
              </a:rPr>
              <a:t>~</a:t>
            </a:r>
            <a:r>
              <a:rPr 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</a:t>
            </a:r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5EC9A7-5469-4F86-8BFF-2591322836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2127023"/>
            <a:ext cx="9764486" cy="4351338"/>
          </a:xfrm>
        </p:spPr>
        <p:txBody>
          <a:bodyPr/>
          <a:lstStyle/>
          <a:p>
            <a:pPr marL="0" indent="0">
              <a:buNone/>
            </a:pP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A.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甘心樂意的態度（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8:3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9:7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B.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先獻自己的條件（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8:5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C.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效法基督的榜樣（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8:9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D.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多種多收的定律（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9:6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E.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恩上加恩的想許（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9:8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A293A6EE-294B-429D-9E62-D99EFE9169C9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429431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6A6DB3FD-B67C-4392-917E-4CC1EB63C21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709057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9266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66327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破坏保罗事工的假使徒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59632"/>
            <a:ext cx="12192000" cy="559836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FontTx/>
              <a:buAutoNum type="arabicPeriod"/>
            </a:pP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他们是犹太人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林后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11:22)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，可能来自耶路撒冷或犹太。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AutoNum type="arabicPeriod"/>
            </a:pP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他们虽未名列十二使徒，却自认与十二使徒同等，拥有使徒权威。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AutoNum type="arabicPeriod"/>
            </a:pP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他们轻看保罗，认为他未跟过耶稣，不是使徒。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AutoNum type="arabicPeriod"/>
            </a:pP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他们传另一个耶稣、另一个灵、另一个福音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林后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11:4)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。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AutoNum type="arabicPeriod"/>
            </a:pP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他们认为外邦人须先受割礼，才能得救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加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6:13)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。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AutoNum type="arabicPeriod"/>
            </a:pP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他们尾随保罗，在保罗所建立的教会中毁谤保罗，拆毁保罗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的工作，吹捧自己，企图建立自己的势力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林后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10:15)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。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AutoNum type="arabicPeriod"/>
            </a:pP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保罗称他们为「</a:t>
            </a:r>
            <a:r>
              <a:rPr lang="ja-JP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最大的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使徒」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林后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11:5,12:11)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、撒但的差役  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林后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11:15)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、为利混乱神的道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林后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2:17)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、服事自己的肚腹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罗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16:18)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、传讲虚浮的话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提前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1:16)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、否认信徒死后将复活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提后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2:18)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。</a:t>
            </a:r>
            <a:endParaRPr lang="zh-TW" alt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A293A6EE-294B-429D-9E62-D99EFE9169C9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065537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960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1091</TotalTime>
  <Words>1797</Words>
  <Application>Microsoft Office PowerPoint</Application>
  <PresentationFormat>Widescreen</PresentationFormat>
  <Paragraphs>174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SimSun</vt:lpstr>
      <vt:lpstr>Arial</vt:lpstr>
      <vt:lpstr>Calibri</vt:lpstr>
      <vt:lpstr>Calibri Light</vt:lpstr>
      <vt:lpstr>Office Theme</vt:lpstr>
      <vt:lpstr>新约概论(七)</vt:lpstr>
      <vt:lpstr>圣经分类合参</vt:lpstr>
      <vt:lpstr>保罗书信</vt:lpstr>
      <vt:lpstr>PowerPoint Presentation</vt:lpstr>
      <vt:lpstr>哥林多前后书</vt:lpstr>
      <vt:lpstr>哥林多前书特征</vt:lpstr>
      <vt:lpstr>哥林多后书特征</vt:lpstr>
      <vt:lpstr>哥林多城</vt:lpstr>
      <vt:lpstr>PowerPoint Presentation</vt:lpstr>
      <vt:lpstr>PowerPoint Presentation</vt:lpstr>
      <vt:lpstr>PowerPoint Presentation</vt:lpstr>
      <vt:lpstr>保羅至少寫了四封信給哥林多多教會</vt:lpstr>
      <vt:lpstr>PowerPoint Presentation</vt:lpstr>
      <vt:lpstr>在哥林多</vt:lpstr>
      <vt:lpstr>在以弗所</vt:lpstr>
      <vt:lpstr>在以弗所</vt:lpstr>
      <vt:lpstr>PowerPoint Presentation</vt:lpstr>
      <vt:lpstr>在哥林多</vt:lpstr>
      <vt:lpstr>PowerPoint Presentation</vt:lpstr>
      <vt:lpstr>PowerPoint Presentation</vt:lpstr>
      <vt:lpstr>PowerPoint Presentation</vt:lpstr>
      <vt:lpstr>PowerPoint Presentation</vt:lpstr>
      <vt:lpstr>有關於“捐獻”的教导（8~9）</vt:lpstr>
      <vt:lpstr>破坏保罗事工的假使徒</vt:lpstr>
    </vt:vector>
  </TitlesOfParts>
  <Company>ETSU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新约概论(七)</dc:title>
  <dc:creator>Kao, Race L.</dc:creator>
  <cp:lastModifiedBy>Ning, Shunbin</cp:lastModifiedBy>
  <cp:revision>56</cp:revision>
  <dcterms:created xsi:type="dcterms:W3CDTF">2019-03-11T15:12:21Z</dcterms:created>
  <dcterms:modified xsi:type="dcterms:W3CDTF">2019-03-14T15:27:41Z</dcterms:modified>
</cp:coreProperties>
</file>