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1" r:id="rId6"/>
    <p:sldId id="304" r:id="rId7"/>
    <p:sldId id="281" r:id="rId8"/>
    <p:sldId id="319" r:id="rId9"/>
    <p:sldId id="275" r:id="rId10"/>
    <p:sldId id="283" r:id="rId11"/>
    <p:sldId id="263" r:id="rId12"/>
    <p:sldId id="264" r:id="rId13"/>
    <p:sldId id="265" r:id="rId14"/>
    <p:sldId id="284" r:id="rId15"/>
    <p:sldId id="303" r:id="rId16"/>
    <p:sldId id="311" r:id="rId17"/>
    <p:sldId id="313" r:id="rId18"/>
    <p:sldId id="266" r:id="rId19"/>
    <p:sldId id="305" r:id="rId20"/>
    <p:sldId id="306" r:id="rId21"/>
    <p:sldId id="315" r:id="rId22"/>
    <p:sldId id="267" r:id="rId23"/>
    <p:sldId id="316" r:id="rId24"/>
    <p:sldId id="317" r:id="rId25"/>
    <p:sldId id="273" r:id="rId26"/>
    <p:sldId id="307" r:id="rId27"/>
    <p:sldId id="308" r:id="rId28"/>
    <p:sldId id="309" r:id="rId29"/>
    <p:sldId id="310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4632F7-C817-4675-B1F8-99A19FD4B613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321F93E-92A6-4405-B64C-3524BD10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10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2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20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9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9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6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33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1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8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5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29822-07C0-437F-AD87-944A20852F2B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A9FD1-3D01-4E5F-819B-05A76E9BD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3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8000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41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xmlns="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xmlns="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xmlns="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29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667697"/>
              </p:ext>
            </p:extLst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53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25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751734"/>
            <a:ext cx="9220200" cy="4695248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：保罗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1:1,2)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49 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：安提阿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：不详。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对像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：加拉太各教会。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：指出福音是因信称义的道理。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：因信称义。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3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各项事情发生之先后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2" y="1847273"/>
            <a:ext cx="12044218" cy="4682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保罗与巴拿巴从耶路撒冷回到安提阿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12:25)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保罗与巴拿巴开始第一次旅行布道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13:4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布道后回到安提阿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彼得到安提阿与保罗 冲突 的事件发生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2:11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犹太教派分子搅扰加拉太教会之消息传到保罗那里。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保罗在安提阿写加拉太书，应付加拉太教会之危机。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保罗与巴拿巴同赴徒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章之教会大会。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5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line">
            <a:extLst>
              <a:ext uri="{FF2B5EF4-FFF2-40B4-BE49-F238E27FC236}">
                <a16:creationId xmlns:a16="http://schemas.microsoft.com/office/drawing/2014/main" xmlns="" id="{0A491E46-78FA-49BC-9AA3-7435A4801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3644900"/>
            <a:ext cx="7315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Freeform 3">
            <a:extLst>
              <a:ext uri="{FF2B5EF4-FFF2-40B4-BE49-F238E27FC236}">
                <a16:creationId xmlns:a16="http://schemas.microsoft.com/office/drawing/2014/main" xmlns="" id="{5EE10F84-F854-4810-86FF-9B04D8825AEB}"/>
              </a:ext>
            </a:extLst>
          </p:cNvPr>
          <p:cNvSpPr>
            <a:spLocks/>
          </p:cNvSpPr>
          <p:nvPr/>
        </p:nvSpPr>
        <p:spPr bwMode="auto">
          <a:xfrm>
            <a:off x="6565901" y="2752726"/>
            <a:ext cx="557213" cy="735013"/>
          </a:xfrm>
          <a:custGeom>
            <a:avLst/>
            <a:gdLst>
              <a:gd name="T0" fmla="*/ 6 w 351"/>
              <a:gd name="T1" fmla="*/ 0 h 463"/>
              <a:gd name="T2" fmla="*/ 50 w 351"/>
              <a:gd name="T3" fmla="*/ 184 h 463"/>
              <a:gd name="T4" fmla="*/ 304 w 351"/>
              <a:gd name="T5" fmla="*/ 277 h 463"/>
              <a:gd name="T6" fmla="*/ 330 w 351"/>
              <a:gd name="T7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1" h="463">
                <a:moveTo>
                  <a:pt x="6" y="0"/>
                </a:moveTo>
                <a:cubicBezTo>
                  <a:pt x="3" y="69"/>
                  <a:pt x="0" y="138"/>
                  <a:pt x="50" y="184"/>
                </a:cubicBezTo>
                <a:cubicBezTo>
                  <a:pt x="100" y="230"/>
                  <a:pt x="257" y="231"/>
                  <a:pt x="304" y="277"/>
                </a:cubicBezTo>
                <a:cubicBezTo>
                  <a:pt x="351" y="323"/>
                  <a:pt x="327" y="422"/>
                  <a:pt x="330" y="463"/>
                </a:cubicBezTo>
              </a:path>
            </a:pathLst>
          </a:custGeom>
          <a:noFill/>
          <a:ln w="19050" cap="flat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Freeform 4">
            <a:extLst>
              <a:ext uri="{FF2B5EF4-FFF2-40B4-BE49-F238E27FC236}">
                <a16:creationId xmlns:a16="http://schemas.microsoft.com/office/drawing/2014/main" xmlns="" id="{B39379B1-A6C7-4B9F-A101-866B8FC9261E}"/>
              </a:ext>
            </a:extLst>
          </p:cNvPr>
          <p:cNvSpPr>
            <a:spLocks/>
          </p:cNvSpPr>
          <p:nvPr/>
        </p:nvSpPr>
        <p:spPr bwMode="auto">
          <a:xfrm>
            <a:off x="5856289" y="2222501"/>
            <a:ext cx="612775" cy="1247775"/>
          </a:xfrm>
          <a:custGeom>
            <a:avLst/>
            <a:gdLst>
              <a:gd name="T0" fmla="*/ 15 w 386"/>
              <a:gd name="T1" fmla="*/ 786 h 786"/>
              <a:gd name="T2" fmla="*/ 26 w 386"/>
              <a:gd name="T3" fmla="*/ 682 h 786"/>
              <a:gd name="T4" fmla="*/ 173 w 386"/>
              <a:gd name="T5" fmla="*/ 560 h 786"/>
              <a:gd name="T6" fmla="*/ 209 w 386"/>
              <a:gd name="T7" fmla="*/ 114 h 786"/>
              <a:gd name="T8" fmla="*/ 386 w 386"/>
              <a:gd name="T9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6" h="786">
                <a:moveTo>
                  <a:pt x="15" y="786"/>
                </a:moveTo>
                <a:cubicBezTo>
                  <a:pt x="17" y="769"/>
                  <a:pt x="0" y="720"/>
                  <a:pt x="26" y="682"/>
                </a:cubicBezTo>
                <a:cubicBezTo>
                  <a:pt x="52" y="644"/>
                  <a:pt x="143" y="655"/>
                  <a:pt x="173" y="560"/>
                </a:cubicBezTo>
                <a:cubicBezTo>
                  <a:pt x="203" y="465"/>
                  <a:pt x="173" y="207"/>
                  <a:pt x="209" y="114"/>
                </a:cubicBezTo>
                <a:cubicBezTo>
                  <a:pt x="245" y="21"/>
                  <a:pt x="317" y="23"/>
                  <a:pt x="386" y="0"/>
                </a:cubicBezTo>
              </a:path>
            </a:pathLst>
          </a:custGeom>
          <a:noFill/>
          <a:ln w="19050" cap="flat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5" name="Freeform 5">
            <a:extLst>
              <a:ext uri="{FF2B5EF4-FFF2-40B4-BE49-F238E27FC236}">
                <a16:creationId xmlns:a16="http://schemas.microsoft.com/office/drawing/2014/main" xmlns="" id="{B1AF0A2F-54AA-45DD-86ED-B60C2B99A85E}"/>
              </a:ext>
            </a:extLst>
          </p:cNvPr>
          <p:cNvSpPr>
            <a:spLocks/>
          </p:cNvSpPr>
          <p:nvPr/>
        </p:nvSpPr>
        <p:spPr bwMode="auto">
          <a:xfrm>
            <a:off x="5803901" y="3440114"/>
            <a:ext cx="142875" cy="200025"/>
          </a:xfrm>
          <a:custGeom>
            <a:avLst/>
            <a:gdLst>
              <a:gd name="T0" fmla="*/ 0 w 90"/>
              <a:gd name="T1" fmla="*/ 0 h 126"/>
              <a:gd name="T2" fmla="*/ 90 w 90"/>
              <a:gd name="T3" fmla="*/ 0 h 126"/>
              <a:gd name="T4" fmla="*/ 46 w 90"/>
              <a:gd name="T5" fmla="*/ 126 h 126"/>
              <a:gd name="T6" fmla="*/ 0 w 90"/>
              <a:gd name="T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0" h="126">
                <a:moveTo>
                  <a:pt x="0" y="0"/>
                </a:moveTo>
                <a:lnTo>
                  <a:pt x="90" y="0"/>
                </a:lnTo>
                <a:lnTo>
                  <a:pt x="46" y="12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6" name="Freeform 6">
            <a:extLst>
              <a:ext uri="{FF2B5EF4-FFF2-40B4-BE49-F238E27FC236}">
                <a16:creationId xmlns:a16="http://schemas.microsoft.com/office/drawing/2014/main" xmlns="" id="{DC93EB0E-D191-4372-884A-F7A6EE1AF382}"/>
              </a:ext>
            </a:extLst>
          </p:cNvPr>
          <p:cNvSpPr>
            <a:spLocks/>
          </p:cNvSpPr>
          <p:nvPr/>
        </p:nvSpPr>
        <p:spPr bwMode="auto">
          <a:xfrm>
            <a:off x="7019926" y="3443289"/>
            <a:ext cx="142875" cy="200025"/>
          </a:xfrm>
          <a:custGeom>
            <a:avLst/>
            <a:gdLst>
              <a:gd name="T0" fmla="*/ 0 w 90"/>
              <a:gd name="T1" fmla="*/ 0 h 126"/>
              <a:gd name="T2" fmla="*/ 90 w 90"/>
              <a:gd name="T3" fmla="*/ 0 h 126"/>
              <a:gd name="T4" fmla="*/ 46 w 90"/>
              <a:gd name="T5" fmla="*/ 126 h 126"/>
              <a:gd name="T6" fmla="*/ 0 w 90"/>
              <a:gd name="T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0" h="126">
                <a:moveTo>
                  <a:pt x="0" y="0"/>
                </a:moveTo>
                <a:lnTo>
                  <a:pt x="90" y="0"/>
                </a:lnTo>
                <a:lnTo>
                  <a:pt x="46" y="12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xmlns="" id="{8BDEFF5C-60B1-46AB-A896-354EC6718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26" y="2019302"/>
            <a:ext cx="50866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2"/>
                </a:solidFill>
                <a:ea typeface="SimHei" panose="02010609060101010101" pitchFamily="49" charset="-122"/>
              </a:rPr>
              <a:t>1. </a:t>
            </a:r>
            <a:r>
              <a:rPr lang="zh-CN" altLang="en-US" sz="2000" b="1" dirty="0">
                <a:solidFill>
                  <a:schemeClr val="tx2"/>
                </a:solidFill>
                <a:ea typeface="SimHei" panose="02010609060101010101" pitchFamily="49" charset="-122"/>
              </a:rPr>
              <a:t>写于耶路撒冷大会之前，给南加拉太教会</a:t>
            </a:r>
            <a:endParaRPr lang="zh-TW" altLang="en-US" sz="2000" b="1" dirty="0">
              <a:solidFill>
                <a:schemeClr val="tx2"/>
              </a:solidFill>
              <a:ea typeface="SimHei" panose="02010609060101010101" pitchFamily="49" charset="-122"/>
            </a:endParaRP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xmlns="" id="{EF64CFE0-C76B-4A62-808E-8A96E6C4A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26" y="2460625"/>
            <a:ext cx="43123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2"/>
                </a:solidFill>
                <a:ea typeface="SimHei" panose="02010609060101010101" pitchFamily="49" charset="-122"/>
              </a:rPr>
              <a:t>2. </a:t>
            </a:r>
            <a:r>
              <a:rPr lang="zh-CN" altLang="en-US" sz="2000" b="1" dirty="0">
                <a:solidFill>
                  <a:schemeClr val="tx2"/>
                </a:solidFill>
                <a:ea typeface="SimHei" panose="02010609060101010101" pitchFamily="49" charset="-122"/>
              </a:rPr>
              <a:t>与罗马书同期，给加拉太全省教会</a:t>
            </a:r>
            <a:endParaRPr lang="zh-TW" altLang="en-US" sz="2000" b="1" dirty="0">
              <a:solidFill>
                <a:schemeClr val="tx2"/>
              </a:solidFill>
              <a:ea typeface="SimHei" panose="02010609060101010101" pitchFamily="49" charset="-122"/>
            </a:endParaRPr>
          </a:p>
        </p:txBody>
      </p:sp>
      <p:sp>
        <p:nvSpPr>
          <p:cNvPr id="30729" name="AutoShape 9" descr="Parchment">
            <a:extLst>
              <a:ext uri="{FF2B5EF4-FFF2-40B4-BE49-F238E27FC236}">
                <a16:creationId xmlns:a16="http://schemas.microsoft.com/office/drawing/2014/main" xmlns="" id="{B4721ECB-D4F9-4C1A-B0F0-19F7F3E0F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1328739"/>
            <a:ext cx="1936750" cy="642935"/>
          </a:xfrm>
          <a:prstGeom prst="foldedCorner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加拉太书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xmlns="" id="{F2AA4D85-4EB5-4E9F-9540-0412A9D50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469" y="3360738"/>
            <a:ext cx="69442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dirty="0">
                <a:ea typeface="SimHei" panose="02010609060101010101" pitchFamily="49" charset="-122"/>
              </a:rPr>
              <a:t>AD 30</a:t>
            </a: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xmlns="" id="{B35DA2D9-BFFD-4519-96ED-7BE43B2C0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312" y="3360738"/>
            <a:ext cx="3930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dirty="0">
                <a:ea typeface="SimHei" panose="02010609060101010101" pitchFamily="49" charset="-122"/>
              </a:rPr>
              <a:t>40</a:t>
            </a: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xmlns="" id="{8310BAD1-75DF-4AF0-81AF-A939A1753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622" y="3360738"/>
            <a:ext cx="3930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dirty="0">
                <a:ea typeface="SimHei" panose="02010609060101010101" pitchFamily="49" charset="-122"/>
              </a:rPr>
              <a:t>50</a:t>
            </a:r>
          </a:p>
        </p:txBody>
      </p:sp>
      <p:sp>
        <p:nvSpPr>
          <p:cNvPr id="30733" name="Text Box 13">
            <a:extLst>
              <a:ext uri="{FF2B5EF4-FFF2-40B4-BE49-F238E27FC236}">
                <a16:creationId xmlns:a16="http://schemas.microsoft.com/office/drawing/2014/main" xmlns="" id="{8F7F1080-21DB-4359-9302-71F138779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6925" y="3360738"/>
            <a:ext cx="3930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dirty="0">
                <a:ea typeface="SimHei" panose="02010609060101010101" pitchFamily="49" charset="-122"/>
              </a:rPr>
              <a:t>60</a:t>
            </a:r>
          </a:p>
        </p:txBody>
      </p:sp>
      <p:sp>
        <p:nvSpPr>
          <p:cNvPr id="30734" name="Text Box 14">
            <a:extLst>
              <a:ext uri="{FF2B5EF4-FFF2-40B4-BE49-F238E27FC236}">
                <a16:creationId xmlns:a16="http://schemas.microsoft.com/office/drawing/2014/main" xmlns="" id="{8DAFD58A-8292-4F5A-A8D8-48E4FC906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0220" y="3360738"/>
            <a:ext cx="3930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dirty="0">
                <a:ea typeface="SimHei" panose="02010609060101010101" pitchFamily="49" charset="-122"/>
              </a:rPr>
              <a:t>70</a:t>
            </a:r>
          </a:p>
        </p:txBody>
      </p:sp>
      <p:sp>
        <p:nvSpPr>
          <p:cNvPr id="30735" name="Text Box 15">
            <a:extLst>
              <a:ext uri="{FF2B5EF4-FFF2-40B4-BE49-F238E27FC236}">
                <a16:creationId xmlns:a16="http://schemas.microsoft.com/office/drawing/2014/main" xmlns="" id="{72A52CE0-4345-4201-8090-A08A8DA93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5637" y="407511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殉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道</a:t>
            </a:r>
          </a:p>
        </p:txBody>
      </p:sp>
      <p:sp>
        <p:nvSpPr>
          <p:cNvPr id="30736" name="Text Box 16">
            <a:extLst>
              <a:ext uri="{FF2B5EF4-FFF2-40B4-BE49-F238E27FC236}">
                <a16:creationId xmlns:a16="http://schemas.microsoft.com/office/drawing/2014/main" xmlns="" id="{5876B794-BC28-419D-B625-C886688A5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4412" y="407511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获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释</a:t>
            </a:r>
          </a:p>
        </p:txBody>
      </p:sp>
      <p:sp>
        <p:nvSpPr>
          <p:cNvPr id="30737" name="Line 17">
            <a:extLst>
              <a:ext uri="{FF2B5EF4-FFF2-40B4-BE49-F238E27FC236}">
                <a16:creationId xmlns:a16="http://schemas.microsoft.com/office/drawing/2014/main" xmlns="" id="{5B0DAD12-2176-47F8-A8CA-528EE0A2B0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99200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Line 18">
            <a:extLst>
              <a:ext uri="{FF2B5EF4-FFF2-40B4-BE49-F238E27FC236}">
                <a16:creationId xmlns:a16="http://schemas.microsoft.com/office/drawing/2014/main" xmlns="" id="{DFA67F81-9833-4B02-AC65-47D20C6BB0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4838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9" name="Line 19">
            <a:extLst>
              <a:ext uri="{FF2B5EF4-FFF2-40B4-BE49-F238E27FC236}">
                <a16:creationId xmlns:a16="http://schemas.microsoft.com/office/drawing/2014/main" xmlns="" id="{C7B4FAD0-DD6F-438C-8B8B-D8F4166C07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8163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0" name="Line 20">
            <a:extLst>
              <a:ext uri="{FF2B5EF4-FFF2-40B4-BE49-F238E27FC236}">
                <a16:creationId xmlns:a16="http://schemas.microsoft.com/office/drawing/2014/main" xmlns="" id="{7129BAB1-CA6A-4484-A059-A5B6BB2D39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62563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1" name="Line 21">
            <a:extLst>
              <a:ext uri="{FF2B5EF4-FFF2-40B4-BE49-F238E27FC236}">
                <a16:creationId xmlns:a16="http://schemas.microsoft.com/office/drawing/2014/main" xmlns="" id="{75F479DA-3D08-44C5-B178-253C794672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76725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2" name="Line 22">
            <a:extLst>
              <a:ext uri="{FF2B5EF4-FFF2-40B4-BE49-F238E27FC236}">
                <a16:creationId xmlns:a16="http://schemas.microsoft.com/office/drawing/2014/main" xmlns="" id="{FA211C9E-D84E-44D4-B7B4-092A9081F1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6325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3" name="Line 23">
            <a:extLst>
              <a:ext uri="{FF2B5EF4-FFF2-40B4-BE49-F238E27FC236}">
                <a16:creationId xmlns:a16="http://schemas.microsoft.com/office/drawing/2014/main" xmlns="" id="{4DDF5BA8-87C5-40CC-9AEB-86F6B28125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8513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Line 24">
            <a:extLst>
              <a:ext uri="{FF2B5EF4-FFF2-40B4-BE49-F238E27FC236}">
                <a16:creationId xmlns:a16="http://schemas.microsoft.com/office/drawing/2014/main" xmlns="" id="{E2799573-509C-45DF-ADFC-2312AE7C27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05725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5" name="Line 25">
            <a:extLst>
              <a:ext uri="{FF2B5EF4-FFF2-40B4-BE49-F238E27FC236}">
                <a16:creationId xmlns:a16="http://schemas.microsoft.com/office/drawing/2014/main" xmlns="" id="{17A53565-7013-4338-A31C-E2BE1CC732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80363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6" name="Line 26">
            <a:extLst>
              <a:ext uri="{FF2B5EF4-FFF2-40B4-BE49-F238E27FC236}">
                <a16:creationId xmlns:a16="http://schemas.microsoft.com/office/drawing/2014/main" xmlns="" id="{D47F2E5F-AD5C-4E62-B915-A9C2121972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29600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7" name="Line 27">
            <a:extLst>
              <a:ext uri="{FF2B5EF4-FFF2-40B4-BE49-F238E27FC236}">
                <a16:creationId xmlns:a16="http://schemas.microsoft.com/office/drawing/2014/main" xmlns="" id="{30235161-BC4E-471C-BC73-1EEB46362C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61375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8" name="Line 28">
            <a:extLst>
              <a:ext uri="{FF2B5EF4-FFF2-40B4-BE49-F238E27FC236}">
                <a16:creationId xmlns:a16="http://schemas.microsoft.com/office/drawing/2014/main" xmlns="" id="{1C83F0EF-9BB7-4261-BC99-8B0602B13D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69425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9" name="Line 29">
            <a:extLst>
              <a:ext uri="{FF2B5EF4-FFF2-40B4-BE49-F238E27FC236}">
                <a16:creationId xmlns:a16="http://schemas.microsoft.com/office/drawing/2014/main" xmlns="" id="{B8881703-347E-4AF6-85E7-3AF92C67AF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20288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0" name="Text Box 30">
            <a:extLst>
              <a:ext uri="{FF2B5EF4-FFF2-40B4-BE49-F238E27FC236}">
                <a16:creationId xmlns:a16="http://schemas.microsoft.com/office/drawing/2014/main" xmlns="" id="{D16BCCF5-F30B-4A89-8140-81E80847C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4912" y="4075114"/>
            <a:ext cx="41710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圣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殿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毁</a:t>
            </a:r>
          </a:p>
        </p:txBody>
      </p:sp>
      <p:sp>
        <p:nvSpPr>
          <p:cNvPr id="30751" name="Text Box 31">
            <a:extLst>
              <a:ext uri="{FF2B5EF4-FFF2-40B4-BE49-F238E27FC236}">
                <a16:creationId xmlns:a16="http://schemas.microsoft.com/office/drawing/2014/main" xmlns="" id="{6C8CC3FA-7DD8-441A-96DB-AD0C494F3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224" y="407511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马</a:t>
            </a:r>
          </a:p>
        </p:txBody>
      </p:sp>
      <p:sp>
        <p:nvSpPr>
          <p:cNvPr id="30752" name="Text Box 32">
            <a:extLst>
              <a:ext uri="{FF2B5EF4-FFF2-40B4-BE49-F238E27FC236}">
                <a16:creationId xmlns:a16="http://schemas.microsoft.com/office/drawing/2014/main" xmlns="" id="{A67BFEA2-19B2-4DAE-92FA-8405EC2DF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1812" y="407511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四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30753" name="Text Box 33">
            <a:extLst>
              <a:ext uri="{FF2B5EF4-FFF2-40B4-BE49-F238E27FC236}">
                <a16:creationId xmlns:a16="http://schemas.microsoft.com/office/drawing/2014/main" xmlns="" id="{1098C76C-A403-4B18-9985-1285D0158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1049" y="407511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30754" name="Text Box 34">
            <a:extLst>
              <a:ext uri="{FF2B5EF4-FFF2-40B4-BE49-F238E27FC236}">
                <a16:creationId xmlns:a16="http://schemas.microsoft.com/office/drawing/2014/main" xmlns="" id="{EABC0439-24BA-4941-A218-EF9525FCF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649" y="407511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30755" name="Text Box 35">
            <a:extLst>
              <a:ext uri="{FF2B5EF4-FFF2-40B4-BE49-F238E27FC236}">
                <a16:creationId xmlns:a16="http://schemas.microsoft.com/office/drawing/2014/main" xmlns="" id="{774CBB8D-DBFD-4B9B-960E-14A3353F8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199" y="407511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30756" name="Text Box 36">
            <a:extLst>
              <a:ext uri="{FF2B5EF4-FFF2-40B4-BE49-F238E27FC236}">
                <a16:creationId xmlns:a16="http://schemas.microsoft.com/office/drawing/2014/main" xmlns="" id="{B18D5F3E-0C92-4529-AE71-3ECC4F769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174" y="4075114"/>
            <a:ext cx="41710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囚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受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审</a:t>
            </a:r>
          </a:p>
        </p:txBody>
      </p:sp>
      <p:sp>
        <p:nvSpPr>
          <p:cNvPr id="30757" name="Text Box 37">
            <a:extLst>
              <a:ext uri="{FF2B5EF4-FFF2-40B4-BE49-F238E27FC236}">
                <a16:creationId xmlns:a16="http://schemas.microsoft.com/office/drawing/2014/main" xmlns="" id="{E91BF4D5-F68F-4610-A785-4E980EE12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012" y="4075113"/>
            <a:ext cx="4171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安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提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阿</a:t>
            </a:r>
          </a:p>
        </p:txBody>
      </p:sp>
      <p:sp>
        <p:nvSpPr>
          <p:cNvPr id="30758" name="Text Box 38">
            <a:extLst>
              <a:ext uri="{FF2B5EF4-FFF2-40B4-BE49-F238E27FC236}">
                <a16:creationId xmlns:a16="http://schemas.microsoft.com/office/drawing/2014/main" xmlns="" id="{DAFD358D-968B-41BB-B556-D54DBB3FA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937" y="407511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数</a:t>
            </a:r>
          </a:p>
        </p:txBody>
      </p:sp>
      <p:sp>
        <p:nvSpPr>
          <p:cNvPr id="30759" name="Text Box 39">
            <a:extLst>
              <a:ext uri="{FF2B5EF4-FFF2-40B4-BE49-F238E27FC236}">
                <a16:creationId xmlns:a16="http://schemas.microsoft.com/office/drawing/2014/main" xmlns="" id="{391646EA-2316-4F38-827A-0060CB95B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537" y="407511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b="1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b="1">
                <a:ea typeface="SimHei" panose="02010609060101010101" pitchFamily="49" charset="-122"/>
              </a:rPr>
              <a:t>拉</a:t>
            </a:r>
          </a:p>
          <a:p>
            <a:pPr algn="ctr"/>
            <a:r>
              <a:rPr lang="zh-CN" altLang="en-US" b="1">
                <a:ea typeface="SimHei" panose="02010609060101010101" pitchFamily="49" charset="-122"/>
              </a:rPr>
              <a:t>伯</a:t>
            </a:r>
          </a:p>
          <a:p>
            <a:pPr algn="ctr"/>
            <a:r>
              <a:rPr lang="zh-CN" altLang="en-US" b="1">
                <a:ea typeface="SimHei" panose="02010609060101010101" pitchFamily="49" charset="-122"/>
              </a:rPr>
              <a:t>旷</a:t>
            </a:r>
          </a:p>
          <a:p>
            <a:pPr algn="ctr"/>
            <a:r>
              <a:rPr lang="zh-CN" altLang="en-US" b="1">
                <a:ea typeface="SimHei" panose="02010609060101010101" pitchFamily="49" charset="-122"/>
              </a:rPr>
              <a:t>野</a:t>
            </a:r>
            <a:endParaRPr lang="zh-TW" altLang="en-US" b="1">
              <a:ea typeface="SimHei" panose="02010609060101010101" pitchFamily="49" charset="-122"/>
            </a:endParaRPr>
          </a:p>
        </p:txBody>
      </p:sp>
      <p:sp>
        <p:nvSpPr>
          <p:cNvPr id="30760" name="Text Box 40">
            <a:extLst>
              <a:ext uri="{FF2B5EF4-FFF2-40B4-BE49-F238E27FC236}">
                <a16:creationId xmlns:a16="http://schemas.microsoft.com/office/drawing/2014/main" xmlns="" id="{3735DCE4-6BB8-4090-9005-5BAF7068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137" y="4075114"/>
            <a:ext cx="4171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信</a:t>
            </a:r>
          </a:p>
          <a:p>
            <a:pPr algn="ctr"/>
            <a:r>
              <a:rPr lang="zh-TW" altLang="en-US" b="1"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30761" name="Line 41">
            <a:extLst>
              <a:ext uri="{FF2B5EF4-FFF2-40B4-BE49-F238E27FC236}">
                <a16:creationId xmlns:a16="http://schemas.microsoft.com/office/drawing/2014/main" xmlns="" id="{4C4E1526-B52F-4AA3-AC07-6F1FFEA648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6063" y="3192463"/>
            <a:ext cx="0" cy="4445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2" name="Line 42">
            <a:extLst>
              <a:ext uri="{FF2B5EF4-FFF2-40B4-BE49-F238E27FC236}">
                <a16:creationId xmlns:a16="http://schemas.microsoft.com/office/drawing/2014/main" xmlns="" id="{9C1B8775-B494-4D4F-AD77-DBB53A87F3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7088" y="3192463"/>
            <a:ext cx="0" cy="4445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3" name="Text Box 43">
            <a:extLst>
              <a:ext uri="{FF2B5EF4-FFF2-40B4-BE49-F238E27FC236}">
                <a16:creationId xmlns:a16="http://schemas.microsoft.com/office/drawing/2014/main" xmlns="" id="{934D5868-240B-448A-B2B6-C1848D518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086" y="1301112"/>
            <a:ext cx="41710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上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耶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路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撒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冷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赈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灾</a:t>
            </a:r>
            <a:endParaRPr lang="zh-TW" altLang="en-US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30764" name="Text Box 44">
            <a:extLst>
              <a:ext uri="{FF2B5EF4-FFF2-40B4-BE49-F238E27FC236}">
                <a16:creationId xmlns:a16="http://schemas.microsoft.com/office/drawing/2014/main" xmlns="" id="{E2E331BB-5FD1-41BD-9CF4-79FA8BA59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537" y="1543707"/>
            <a:ext cx="41710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耶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路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撒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冷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大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会</a:t>
            </a:r>
            <a:endParaRPr lang="zh-TW" altLang="en-US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30765" name="AutoShape 45" descr="Stationery">
            <a:extLst>
              <a:ext uri="{FF2B5EF4-FFF2-40B4-BE49-F238E27FC236}">
                <a16:creationId xmlns:a16="http://schemas.microsoft.com/office/drawing/2014/main" xmlns="" id="{5259F68E-BF67-4391-AA58-912E9BCD9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6156" y="230984"/>
            <a:ext cx="3481963" cy="1008060"/>
          </a:xfrm>
          <a:prstGeom prst="horizontalScroll">
            <a:avLst>
              <a:gd name="adj" fmla="val 1250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ea typeface="SimHei" panose="02010609060101010101" pitchFamily="49" charset="-122"/>
              </a:rPr>
              <a:t>保罗生平</a:t>
            </a:r>
          </a:p>
        </p:txBody>
      </p:sp>
      <p:sp>
        <p:nvSpPr>
          <p:cNvPr id="30766" name="Line 46">
            <a:extLst>
              <a:ext uri="{FF2B5EF4-FFF2-40B4-BE49-F238E27FC236}">
                <a16:creationId xmlns:a16="http://schemas.microsoft.com/office/drawing/2014/main" xmlns="" id="{E1AD2BB5-B178-4694-BCC8-D8DCDEB9B3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6175" y="3248026"/>
            <a:ext cx="0" cy="4445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7" name="Text Box 47">
            <a:extLst>
              <a:ext uri="{FF2B5EF4-FFF2-40B4-BE49-F238E27FC236}">
                <a16:creationId xmlns:a16="http://schemas.microsoft.com/office/drawing/2014/main" xmlns="" id="{8F4D9E26-BD1C-4C35-9552-F5712F1E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624" y="1811973"/>
            <a:ext cx="41710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被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提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三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层</a:t>
            </a:r>
          </a:p>
          <a:p>
            <a:pPr algn="r"/>
            <a:r>
              <a:rPr lang="zh-CN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天</a:t>
            </a:r>
            <a:endParaRPr lang="zh-TW" altLang="en-US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30768" name="Line 48">
            <a:extLst>
              <a:ext uri="{FF2B5EF4-FFF2-40B4-BE49-F238E27FC236}">
                <a16:creationId xmlns:a16="http://schemas.microsoft.com/office/drawing/2014/main" xmlns="" id="{94D906FE-8614-44EE-89BB-2F846A68C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1600" y="3192463"/>
            <a:ext cx="0" cy="4445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9" name="Text Box 49">
            <a:extLst>
              <a:ext uri="{FF2B5EF4-FFF2-40B4-BE49-F238E27FC236}">
                <a16:creationId xmlns:a16="http://schemas.microsoft.com/office/drawing/2014/main" xmlns="" id="{15337720-758E-4BED-B92C-30F13961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5610" y="1795666"/>
            <a:ext cx="41549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上</a:t>
            </a:r>
          </a:p>
          <a:p>
            <a:pPr algn="r"/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耶</a:t>
            </a:r>
          </a:p>
          <a:p>
            <a:pPr algn="r"/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路</a:t>
            </a:r>
          </a:p>
          <a:p>
            <a:pPr algn="r"/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撒</a:t>
            </a:r>
          </a:p>
          <a:p>
            <a:pPr algn="r"/>
            <a:r>
              <a:rPr lang="zh-TW" altLang="en-US" b="1" dirty="0">
                <a:solidFill>
                  <a:srgbClr val="FFFF00"/>
                </a:solidFill>
                <a:ea typeface="SimHei" panose="02010609060101010101" pitchFamily="49" charset="-122"/>
              </a:rPr>
              <a:t>冷</a:t>
            </a:r>
          </a:p>
        </p:txBody>
      </p:sp>
      <p:sp>
        <p:nvSpPr>
          <p:cNvPr id="30770" name="Line 50">
            <a:extLst>
              <a:ext uri="{FF2B5EF4-FFF2-40B4-BE49-F238E27FC236}">
                <a16:creationId xmlns:a16="http://schemas.microsoft.com/office/drawing/2014/main" xmlns="" id="{A6498A85-A478-47DD-8A55-F66F49214F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1213" y="735014"/>
            <a:ext cx="0" cy="84772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0771" name="Line 51">
            <a:extLst>
              <a:ext uri="{FF2B5EF4-FFF2-40B4-BE49-F238E27FC236}">
                <a16:creationId xmlns:a16="http://schemas.microsoft.com/office/drawing/2014/main" xmlns="" id="{8E4FECB5-9E22-4CD2-B6BB-5BDE441F79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08675" y="738189"/>
            <a:ext cx="0" cy="84772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0772" name="Line 52">
            <a:extLst>
              <a:ext uri="{FF2B5EF4-FFF2-40B4-BE49-F238E27FC236}">
                <a16:creationId xmlns:a16="http://schemas.microsoft.com/office/drawing/2014/main" xmlns="" id="{04459719-A9C6-4A20-8C2E-10224D712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4389" y="1066800"/>
            <a:ext cx="25558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0773" name="Text Box 53">
            <a:extLst>
              <a:ext uri="{FF2B5EF4-FFF2-40B4-BE49-F238E27FC236}">
                <a16:creationId xmlns:a16="http://schemas.microsoft.com/office/drawing/2014/main" xmlns="" id="{7A4CEF21-74A9-49B8-8F87-D9964CC8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714" y="912813"/>
            <a:ext cx="702436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  <a:ea typeface="SimHei" panose="02010609060101010101" pitchFamily="49" charset="-122"/>
              </a:rPr>
              <a:t>14</a:t>
            </a:r>
            <a:r>
              <a:rPr lang="zh-TW" altLang="en-US" sz="2000" b="1" dirty="0">
                <a:solidFill>
                  <a:srgbClr val="FF0000"/>
                </a:solidFill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30774" name="Line 54">
            <a:extLst>
              <a:ext uri="{FF2B5EF4-FFF2-40B4-BE49-F238E27FC236}">
                <a16:creationId xmlns:a16="http://schemas.microsoft.com/office/drawing/2014/main" xmlns="" id="{D97AC3E0-F573-41DE-BC47-0F2A8529EA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02076" y="746125"/>
            <a:ext cx="4763" cy="846138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0775" name="Line 55">
            <a:extLst>
              <a:ext uri="{FF2B5EF4-FFF2-40B4-BE49-F238E27FC236}">
                <a16:creationId xmlns:a16="http://schemas.microsoft.com/office/drawing/2014/main" xmlns="" id="{7CEBEFCA-3F6C-4028-980F-EA2A8DEB90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9625" y="1343025"/>
            <a:ext cx="558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0776" name="Text Box 56">
            <a:extLst>
              <a:ext uri="{FF2B5EF4-FFF2-40B4-BE49-F238E27FC236}">
                <a16:creationId xmlns:a16="http://schemas.microsoft.com/office/drawing/2014/main" xmlns="" id="{57D3CFF8-4B19-43EB-8B44-495173F8A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368502"/>
            <a:ext cx="5725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  <a:ea typeface="SimHei" panose="02010609060101010101" pitchFamily="49" charset="-122"/>
              </a:rPr>
              <a:t>3</a:t>
            </a:r>
            <a:r>
              <a:rPr lang="zh-TW" altLang="en-US" sz="2000" b="1" dirty="0">
                <a:solidFill>
                  <a:srgbClr val="FF0000"/>
                </a:solidFill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30777" name="AutoShape 57" descr="Parchment">
            <a:extLst>
              <a:ext uri="{FF2B5EF4-FFF2-40B4-BE49-F238E27FC236}">
                <a16:creationId xmlns:a16="http://schemas.microsoft.com/office/drawing/2014/main" xmlns="" id="{BF834BD6-EDF9-4B1F-9921-6EE884EB1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984" y="5724453"/>
            <a:ext cx="1212056" cy="700087"/>
          </a:xfrm>
          <a:prstGeom prst="wedgeRectCallout">
            <a:avLst>
              <a:gd name="adj1" fmla="val 43631"/>
              <a:gd name="adj2" fmla="val -94074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b="1" dirty="0">
                <a:solidFill>
                  <a:schemeClr val="bg1"/>
                </a:solidFill>
                <a:ea typeface="SimHei" panose="02010609060101010101" pitchFamily="49" charset="-122"/>
              </a:rPr>
              <a:t>居比路</a:t>
            </a:r>
          </a:p>
          <a:p>
            <a:pPr algn="ctr">
              <a:spcAft>
                <a:spcPct val="20000"/>
              </a:spcAft>
            </a:pPr>
            <a:r>
              <a:rPr lang="zh-TW" altLang="en-US" b="1" dirty="0">
                <a:solidFill>
                  <a:schemeClr val="bg1"/>
                </a:solidFill>
                <a:ea typeface="SimHei" panose="02010609060101010101" pitchFamily="49" charset="-122"/>
              </a:rPr>
              <a:t>南加拉太</a:t>
            </a:r>
          </a:p>
        </p:txBody>
      </p:sp>
      <p:sp>
        <p:nvSpPr>
          <p:cNvPr id="30778" name="AutoShape 58" descr="Parchment">
            <a:extLst>
              <a:ext uri="{FF2B5EF4-FFF2-40B4-BE49-F238E27FC236}">
                <a16:creationId xmlns:a16="http://schemas.microsoft.com/office/drawing/2014/main" xmlns="" id="{EB8D9B60-A7F5-492C-9110-FC53369D4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1" y="5721350"/>
            <a:ext cx="903287" cy="700088"/>
          </a:xfrm>
          <a:prstGeom prst="wedgeRectCallout">
            <a:avLst>
              <a:gd name="adj1" fmla="val 546"/>
              <a:gd name="adj2" fmla="val -93806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b="1">
                <a:solidFill>
                  <a:schemeClr val="bg1"/>
                </a:solidFill>
                <a:ea typeface="SimHei" panose="02010609060101010101" pitchFamily="49" charset="-122"/>
              </a:rPr>
              <a:t>马其顿</a:t>
            </a:r>
          </a:p>
          <a:p>
            <a:pPr algn="ctr">
              <a:spcAft>
                <a:spcPct val="20000"/>
              </a:spcAft>
            </a:pPr>
            <a:r>
              <a:rPr lang="zh-CN" altLang="en-US" b="1">
                <a:solidFill>
                  <a:schemeClr val="bg1"/>
                </a:solidFill>
                <a:ea typeface="SimHei" panose="02010609060101010101" pitchFamily="49" charset="-122"/>
              </a:rPr>
              <a:t>哥林多</a:t>
            </a:r>
            <a:endParaRPr lang="zh-TW" altLang="en-US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30779" name="AutoShape 59" descr="Parchment">
            <a:extLst>
              <a:ext uri="{FF2B5EF4-FFF2-40B4-BE49-F238E27FC236}">
                <a16:creationId xmlns:a16="http://schemas.microsoft.com/office/drawing/2014/main" xmlns="" id="{1CBE049B-CA76-4FE9-B4D4-ABF05F712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926" y="5786234"/>
            <a:ext cx="1005886" cy="465137"/>
          </a:xfrm>
          <a:prstGeom prst="wedgeRectCallout">
            <a:avLst>
              <a:gd name="adj1" fmla="val -26264"/>
              <a:gd name="adj2" fmla="val -11791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b="1">
                <a:solidFill>
                  <a:schemeClr val="bg1"/>
                </a:solidFill>
                <a:ea typeface="SimHei" panose="02010609060101010101" pitchFamily="49" charset="-122"/>
              </a:rPr>
              <a:t>以弗所</a:t>
            </a:r>
          </a:p>
        </p:txBody>
      </p:sp>
      <p:sp>
        <p:nvSpPr>
          <p:cNvPr id="30780" name="AutoShape 60" descr="Parchment">
            <a:extLst>
              <a:ext uri="{FF2B5EF4-FFF2-40B4-BE49-F238E27FC236}">
                <a16:creationId xmlns:a16="http://schemas.microsoft.com/office/drawing/2014/main" xmlns="" id="{F7075FE6-562F-437C-ADBF-D12564423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701" y="5786233"/>
            <a:ext cx="785813" cy="465137"/>
          </a:xfrm>
          <a:prstGeom prst="wedgeRectCallout">
            <a:avLst>
              <a:gd name="adj1" fmla="val -33092"/>
              <a:gd name="adj2" fmla="val -118602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b="1" dirty="0">
                <a:solidFill>
                  <a:schemeClr val="bg1"/>
                </a:solidFill>
                <a:ea typeface="SimHei" panose="02010609060101010101" pitchFamily="49" charset="-122"/>
              </a:rPr>
              <a:t>船难</a:t>
            </a:r>
          </a:p>
        </p:txBody>
      </p:sp>
      <p:grpSp>
        <p:nvGrpSpPr>
          <p:cNvPr id="30781" name="Group 61">
            <a:extLst>
              <a:ext uri="{FF2B5EF4-FFF2-40B4-BE49-F238E27FC236}">
                <a16:creationId xmlns:a16="http://schemas.microsoft.com/office/drawing/2014/main" xmlns="" id="{06298DA4-3DBD-47A8-8542-36E59732143D}"/>
              </a:ext>
            </a:extLst>
          </p:cNvPr>
          <p:cNvGrpSpPr>
            <a:grpSpLocks/>
          </p:cNvGrpSpPr>
          <p:nvPr/>
        </p:nvGrpSpPr>
        <p:grpSpPr bwMode="auto">
          <a:xfrm>
            <a:off x="2857501" y="3429000"/>
            <a:ext cx="130175" cy="217488"/>
            <a:chOff x="840" y="1694"/>
            <a:chExt cx="82" cy="137"/>
          </a:xfrm>
        </p:grpSpPr>
        <p:sp>
          <p:nvSpPr>
            <p:cNvPr id="30782" name="Line 62">
              <a:extLst>
                <a:ext uri="{FF2B5EF4-FFF2-40B4-BE49-F238E27FC236}">
                  <a16:creationId xmlns:a16="http://schemas.microsoft.com/office/drawing/2014/main" xmlns="" id="{28F0B6A5-5A7B-48A5-AF88-1D31FE929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1694"/>
              <a:ext cx="0" cy="1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3" name="Line 63">
              <a:extLst>
                <a:ext uri="{FF2B5EF4-FFF2-40B4-BE49-F238E27FC236}">
                  <a16:creationId xmlns:a16="http://schemas.microsoft.com/office/drawing/2014/main" xmlns="" id="{FBC0EC67-5BA3-42BB-A74A-02EDE031D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740"/>
              <a:ext cx="8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" name="Text Box 69">
            <a:extLst>
              <a:ext uri="{FF2B5EF4-FFF2-40B4-BE49-F238E27FC236}">
                <a16:creationId xmlns:a16="http://schemas.microsoft.com/office/drawing/2014/main" xmlns="" id="{30770075-BE6B-4CF5-9D02-706710FFF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4424" y="4033982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TW" altLang="en-US" sz="1600" b="1" dirty="0">
                <a:latin typeface="SimHei" panose="02010609060101010101" pitchFamily="49" charset="-122"/>
                <a:ea typeface="SimHei" panose="02010609060101010101" pitchFamily="49" charset="-122"/>
              </a:rPr>
              <a:t>色</a:t>
            </a:r>
          </a:p>
        </p:txBody>
      </p:sp>
      <p:sp>
        <p:nvSpPr>
          <p:cNvPr id="67" name="Line 22">
            <a:extLst>
              <a:ext uri="{FF2B5EF4-FFF2-40B4-BE49-F238E27FC236}">
                <a16:creationId xmlns:a16="http://schemas.microsoft.com/office/drawing/2014/main" xmlns="" id="{FA211C9E-D84E-44D4-B7B4-092A9081F1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0151" y="387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4" name="Picture 4" descr="ancient-hebrew-unive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94" y="0"/>
            <a:ext cx="5118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5" name="AutoShape 5" descr="Parchment"/>
          <p:cNvSpPr>
            <a:spLocks noChangeArrowheads="1"/>
          </p:cNvSpPr>
          <p:nvPr/>
        </p:nvSpPr>
        <p:spPr bwMode="auto">
          <a:xfrm>
            <a:off x="8401051" y="2060575"/>
            <a:ext cx="792163" cy="503238"/>
          </a:xfrm>
          <a:prstGeom prst="wedgeRectCallout">
            <a:avLst>
              <a:gd name="adj1" fmla="val -117736"/>
              <a:gd name="adj2" fmla="val 9100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穹苍</a:t>
            </a:r>
          </a:p>
        </p:txBody>
      </p:sp>
      <p:sp>
        <p:nvSpPr>
          <p:cNvPr id="158726" name="AutoShape 6" descr="Parchment"/>
          <p:cNvSpPr>
            <a:spLocks noChangeArrowheads="1"/>
          </p:cNvSpPr>
          <p:nvPr/>
        </p:nvSpPr>
        <p:spPr bwMode="auto">
          <a:xfrm>
            <a:off x="7680325" y="1052514"/>
            <a:ext cx="1728788" cy="503237"/>
          </a:xfrm>
          <a:prstGeom prst="wedgeRectCallout">
            <a:avLst>
              <a:gd name="adj1" fmla="val -51745"/>
              <a:gd name="adj2" fmla="val 12791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穹苍以上的水</a:t>
            </a:r>
            <a:endParaRPr lang="zh-TW" altLang="en-US" sz="20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8727" name="AutoShape 7" descr="Parchment"/>
          <p:cNvSpPr>
            <a:spLocks noChangeArrowheads="1"/>
          </p:cNvSpPr>
          <p:nvPr/>
        </p:nvSpPr>
        <p:spPr bwMode="auto">
          <a:xfrm>
            <a:off x="4151313" y="908050"/>
            <a:ext cx="792162" cy="503238"/>
          </a:xfrm>
          <a:prstGeom prst="wedgeRectCallout">
            <a:avLst>
              <a:gd name="adj1" fmla="val 113125"/>
              <a:gd name="adj2" fmla="val 268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诸天</a:t>
            </a:r>
          </a:p>
        </p:txBody>
      </p:sp>
      <p:sp>
        <p:nvSpPr>
          <p:cNvPr id="158728" name="AutoShape 8" descr="Parchment"/>
          <p:cNvSpPr>
            <a:spLocks noChangeArrowheads="1"/>
          </p:cNvSpPr>
          <p:nvPr/>
        </p:nvSpPr>
        <p:spPr bwMode="auto">
          <a:xfrm>
            <a:off x="3648075" y="260350"/>
            <a:ext cx="1295400" cy="503238"/>
          </a:xfrm>
          <a:prstGeom prst="wedgeRectCallout">
            <a:avLst>
              <a:gd name="adj1" fmla="val 80269"/>
              <a:gd name="adj2" fmla="val 488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天上的天</a:t>
            </a:r>
          </a:p>
        </p:txBody>
      </p:sp>
      <p:sp>
        <p:nvSpPr>
          <p:cNvPr id="158729" name="AutoShape 9" descr="Parchment"/>
          <p:cNvSpPr>
            <a:spLocks noChangeArrowheads="1"/>
          </p:cNvSpPr>
          <p:nvPr/>
        </p:nvSpPr>
        <p:spPr bwMode="auto">
          <a:xfrm>
            <a:off x="4727576" y="1484314"/>
            <a:ext cx="1008063" cy="503237"/>
          </a:xfrm>
          <a:prstGeom prst="wedgeRectCallout">
            <a:avLst>
              <a:gd name="adj1" fmla="val 95199"/>
              <a:gd name="adj2" fmla="val -19403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天的门</a:t>
            </a:r>
          </a:p>
        </p:txBody>
      </p:sp>
      <p:sp>
        <p:nvSpPr>
          <p:cNvPr id="158730" name="AutoShape 10" descr="Parchment"/>
          <p:cNvSpPr>
            <a:spLocks noChangeArrowheads="1"/>
          </p:cNvSpPr>
          <p:nvPr/>
        </p:nvSpPr>
        <p:spPr bwMode="auto">
          <a:xfrm>
            <a:off x="3287713" y="2133600"/>
            <a:ext cx="1008062" cy="503238"/>
          </a:xfrm>
          <a:prstGeom prst="wedgeRectCallout">
            <a:avLst>
              <a:gd name="adj1" fmla="val 93935"/>
              <a:gd name="adj2" fmla="val 4684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天的窗</a:t>
            </a:r>
          </a:p>
        </p:txBody>
      </p:sp>
      <p:sp>
        <p:nvSpPr>
          <p:cNvPr id="158731" name="AutoShape 11" descr="Parchment"/>
          <p:cNvSpPr>
            <a:spLocks noChangeArrowheads="1"/>
          </p:cNvSpPr>
          <p:nvPr/>
        </p:nvSpPr>
        <p:spPr bwMode="auto">
          <a:xfrm>
            <a:off x="1919289" y="4149725"/>
            <a:ext cx="1874837" cy="503238"/>
          </a:xfrm>
          <a:prstGeom prst="wedgeRectCallout">
            <a:avLst>
              <a:gd name="adj1" fmla="val 78380"/>
              <a:gd name="adj2" fmla="val 5204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天的根基</a:t>
            </a:r>
            <a:r>
              <a:rPr lang="en-US" altLang="zh-TW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柱子</a:t>
            </a:r>
            <a:r>
              <a:rPr lang="en-US" altLang="zh-TW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58732" name="AutoShape 12" descr="Parchment"/>
          <p:cNvSpPr>
            <a:spLocks noChangeArrowheads="1"/>
          </p:cNvSpPr>
          <p:nvPr/>
        </p:nvSpPr>
        <p:spPr bwMode="auto">
          <a:xfrm>
            <a:off x="3143250" y="5300664"/>
            <a:ext cx="1873250" cy="503237"/>
          </a:xfrm>
          <a:prstGeom prst="wedgeRectCallout">
            <a:avLst>
              <a:gd name="adj1" fmla="val 79069"/>
              <a:gd name="adj2" fmla="val -66088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地的根基</a:t>
            </a:r>
            <a:r>
              <a:rPr lang="en-US" altLang="zh-TW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柱子</a:t>
            </a:r>
            <a:r>
              <a:rPr lang="en-US" altLang="zh-TW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58733" name="AutoShape 13" descr="Parchment"/>
          <p:cNvSpPr>
            <a:spLocks noChangeArrowheads="1"/>
          </p:cNvSpPr>
          <p:nvPr/>
        </p:nvSpPr>
        <p:spPr bwMode="auto">
          <a:xfrm>
            <a:off x="7535863" y="5373689"/>
            <a:ext cx="792162" cy="503237"/>
          </a:xfrm>
          <a:prstGeom prst="wedgeRectCallout">
            <a:avLst>
              <a:gd name="adj1" fmla="val -100500"/>
              <a:gd name="adj2" fmla="val 4684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大渊</a:t>
            </a:r>
          </a:p>
        </p:txBody>
      </p:sp>
      <p:sp>
        <p:nvSpPr>
          <p:cNvPr id="158734" name="AutoShape 14" descr="Parchment"/>
          <p:cNvSpPr>
            <a:spLocks noChangeArrowheads="1"/>
          </p:cNvSpPr>
          <p:nvPr/>
        </p:nvSpPr>
        <p:spPr bwMode="auto">
          <a:xfrm>
            <a:off x="7032626" y="4724400"/>
            <a:ext cx="792163" cy="503238"/>
          </a:xfrm>
          <a:prstGeom prst="wedgeRectCallout">
            <a:avLst>
              <a:gd name="adj1" fmla="val -105310"/>
              <a:gd name="adj2" fmla="val -44005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阴间</a:t>
            </a:r>
          </a:p>
        </p:txBody>
      </p:sp>
      <p:sp>
        <p:nvSpPr>
          <p:cNvPr id="158735" name="AutoShape 15" descr="Parchment"/>
          <p:cNvSpPr>
            <a:spLocks noChangeArrowheads="1"/>
          </p:cNvSpPr>
          <p:nvPr/>
        </p:nvSpPr>
        <p:spPr bwMode="auto">
          <a:xfrm>
            <a:off x="5880101" y="2276475"/>
            <a:ext cx="792163" cy="503238"/>
          </a:xfrm>
          <a:prstGeom prst="wedgeRectCallout">
            <a:avLst>
              <a:gd name="adj1" fmla="val 21944"/>
              <a:gd name="adj2" fmla="val -17824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天空</a:t>
            </a:r>
          </a:p>
        </p:txBody>
      </p:sp>
      <p:sp>
        <p:nvSpPr>
          <p:cNvPr id="158736" name="Text Box 16"/>
          <p:cNvSpPr txBox="1">
            <a:spLocks noChangeArrowheads="1"/>
          </p:cNvSpPr>
          <p:nvPr/>
        </p:nvSpPr>
        <p:spPr bwMode="auto">
          <a:xfrm>
            <a:off x="632809" y="58846"/>
            <a:ext cx="803425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古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宇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宙</a:t>
            </a:r>
            <a:endParaRPr lang="en-US" altLang="zh-CN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观</a:t>
            </a:r>
            <a:endParaRPr lang="zh-TW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8737" name="Rectangle 17"/>
          <p:cNvSpPr>
            <a:spLocks noChangeArrowheads="1"/>
          </p:cNvSpPr>
          <p:nvPr/>
        </p:nvSpPr>
        <p:spPr bwMode="auto">
          <a:xfrm>
            <a:off x="5808664" y="2852739"/>
            <a:ext cx="936625" cy="504825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一层天</a:t>
            </a:r>
          </a:p>
        </p:txBody>
      </p:sp>
      <p:sp>
        <p:nvSpPr>
          <p:cNvPr id="158738" name="Rectangle 18"/>
          <p:cNvSpPr>
            <a:spLocks noChangeArrowheads="1"/>
          </p:cNvSpPr>
          <p:nvPr/>
        </p:nvSpPr>
        <p:spPr bwMode="auto">
          <a:xfrm>
            <a:off x="3143251" y="908051"/>
            <a:ext cx="936625" cy="504825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二层天</a:t>
            </a:r>
          </a:p>
        </p:txBody>
      </p:sp>
      <p:sp>
        <p:nvSpPr>
          <p:cNvPr id="158739" name="Rectangle 19"/>
          <p:cNvSpPr>
            <a:spLocks noChangeArrowheads="1"/>
          </p:cNvSpPr>
          <p:nvPr/>
        </p:nvSpPr>
        <p:spPr bwMode="auto">
          <a:xfrm>
            <a:off x="2640014" y="260351"/>
            <a:ext cx="936625" cy="504825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三层天</a:t>
            </a:r>
          </a:p>
        </p:txBody>
      </p:sp>
    </p:spTree>
    <p:extLst>
      <p:ext uri="{BB962C8B-B14F-4D97-AF65-F5344CB8AC3E}">
        <p14:creationId xmlns:p14="http://schemas.microsoft.com/office/powerpoint/2010/main" val="172184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animBg="1"/>
      <p:bldP spid="158726" grpId="0" animBg="1"/>
      <p:bldP spid="158727" grpId="0" animBg="1"/>
      <p:bldP spid="158728" grpId="0" animBg="1"/>
      <p:bldP spid="158729" grpId="0" animBg="1"/>
      <p:bldP spid="158730" grpId="0" animBg="1"/>
      <p:bldP spid="158731" grpId="0" animBg="1"/>
      <p:bldP spid="158732" grpId="0" animBg="1"/>
      <p:bldP spid="158733" grpId="0" animBg="1"/>
      <p:bldP spid="158734" grpId="0" animBg="1"/>
      <p:bldP spid="158735" grpId="0" animBg="1"/>
      <p:bldP spid="158737" grpId="0" animBg="1"/>
      <p:bldP spid="158738" grpId="0" animBg="1"/>
      <p:bldP spid="1587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st journey">
            <a:extLst>
              <a:ext uri="{FF2B5EF4-FFF2-40B4-BE49-F238E27FC236}">
                <a16:creationId xmlns:a16="http://schemas.microsoft.com/office/drawing/2014/main" xmlns="" id="{7224A4C2-BA86-48F0-A30B-E2BAFC155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7" y="0"/>
            <a:ext cx="6605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Freeform 3">
            <a:extLst>
              <a:ext uri="{FF2B5EF4-FFF2-40B4-BE49-F238E27FC236}">
                <a16:creationId xmlns:a16="http://schemas.microsoft.com/office/drawing/2014/main" xmlns="" id="{F187629A-EAE8-4818-BDA2-C84015178E78}"/>
              </a:ext>
            </a:extLst>
          </p:cNvPr>
          <p:cNvSpPr>
            <a:spLocks/>
          </p:cNvSpPr>
          <p:nvPr/>
        </p:nvSpPr>
        <p:spPr bwMode="auto">
          <a:xfrm>
            <a:off x="2383847" y="2331380"/>
            <a:ext cx="865187" cy="641350"/>
          </a:xfrm>
          <a:custGeom>
            <a:avLst/>
            <a:gdLst>
              <a:gd name="T0" fmla="*/ 0 w 545"/>
              <a:gd name="T1" fmla="*/ 358 h 404"/>
              <a:gd name="T2" fmla="*/ 77 w 545"/>
              <a:gd name="T3" fmla="*/ 404 h 404"/>
              <a:gd name="T4" fmla="*/ 146 w 545"/>
              <a:gd name="T5" fmla="*/ 368 h 404"/>
              <a:gd name="T6" fmla="*/ 165 w 545"/>
              <a:gd name="T7" fmla="*/ 269 h 404"/>
              <a:gd name="T8" fmla="*/ 249 w 545"/>
              <a:gd name="T9" fmla="*/ 236 h 404"/>
              <a:gd name="T10" fmla="*/ 362 w 545"/>
              <a:gd name="T11" fmla="*/ 255 h 404"/>
              <a:gd name="T12" fmla="*/ 545 w 545"/>
              <a:gd name="T13" fmla="*/ 339 h 404"/>
              <a:gd name="T14" fmla="*/ 528 w 545"/>
              <a:gd name="T15" fmla="*/ 168 h 404"/>
              <a:gd name="T16" fmla="*/ 451 w 545"/>
              <a:gd name="T17" fmla="*/ 56 h 404"/>
              <a:gd name="T18" fmla="*/ 389 w 545"/>
              <a:gd name="T19" fmla="*/ 0 h 404"/>
              <a:gd name="T20" fmla="*/ 276 w 545"/>
              <a:gd name="T21" fmla="*/ 20 h 404"/>
              <a:gd name="T22" fmla="*/ 173 w 545"/>
              <a:gd name="T23" fmla="*/ 82 h 404"/>
              <a:gd name="T24" fmla="*/ 101 w 545"/>
              <a:gd name="T25" fmla="*/ 154 h 404"/>
              <a:gd name="T26" fmla="*/ 74 w 545"/>
              <a:gd name="T27" fmla="*/ 233 h 404"/>
              <a:gd name="T28" fmla="*/ 43 w 545"/>
              <a:gd name="T29" fmla="*/ 308 h 404"/>
              <a:gd name="T30" fmla="*/ 0 w 545"/>
              <a:gd name="T31" fmla="*/ 358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5" h="404">
                <a:moveTo>
                  <a:pt x="0" y="358"/>
                </a:moveTo>
                <a:lnTo>
                  <a:pt x="77" y="404"/>
                </a:lnTo>
                <a:lnTo>
                  <a:pt x="146" y="368"/>
                </a:lnTo>
                <a:lnTo>
                  <a:pt x="165" y="269"/>
                </a:lnTo>
                <a:lnTo>
                  <a:pt x="249" y="236"/>
                </a:lnTo>
                <a:lnTo>
                  <a:pt x="362" y="255"/>
                </a:lnTo>
                <a:lnTo>
                  <a:pt x="545" y="339"/>
                </a:lnTo>
                <a:lnTo>
                  <a:pt x="528" y="168"/>
                </a:lnTo>
                <a:lnTo>
                  <a:pt x="451" y="56"/>
                </a:lnTo>
                <a:lnTo>
                  <a:pt x="389" y="0"/>
                </a:lnTo>
                <a:lnTo>
                  <a:pt x="276" y="20"/>
                </a:lnTo>
                <a:lnTo>
                  <a:pt x="173" y="82"/>
                </a:lnTo>
                <a:lnTo>
                  <a:pt x="101" y="154"/>
                </a:lnTo>
                <a:lnTo>
                  <a:pt x="74" y="233"/>
                </a:lnTo>
                <a:lnTo>
                  <a:pt x="43" y="308"/>
                </a:lnTo>
                <a:lnTo>
                  <a:pt x="0" y="358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4100" name="Freeform 4">
            <a:extLst>
              <a:ext uri="{FF2B5EF4-FFF2-40B4-BE49-F238E27FC236}">
                <a16:creationId xmlns:a16="http://schemas.microsoft.com/office/drawing/2014/main" xmlns="" id="{FF66FD9B-E175-49F8-8EBF-8EF8F75DC89B}"/>
              </a:ext>
            </a:extLst>
          </p:cNvPr>
          <p:cNvSpPr>
            <a:spLocks/>
          </p:cNvSpPr>
          <p:nvPr/>
        </p:nvSpPr>
        <p:spPr bwMode="auto">
          <a:xfrm>
            <a:off x="3023394" y="1924052"/>
            <a:ext cx="1209675" cy="1268412"/>
          </a:xfrm>
          <a:custGeom>
            <a:avLst/>
            <a:gdLst>
              <a:gd name="T0" fmla="*/ 0 w 762"/>
              <a:gd name="T1" fmla="*/ 273 h 799"/>
              <a:gd name="T2" fmla="*/ 130 w 762"/>
              <a:gd name="T3" fmla="*/ 274 h 799"/>
              <a:gd name="T4" fmla="*/ 169 w 762"/>
              <a:gd name="T5" fmla="*/ 221 h 799"/>
              <a:gd name="T6" fmla="*/ 159 w 762"/>
              <a:gd name="T7" fmla="*/ 154 h 799"/>
              <a:gd name="T8" fmla="*/ 135 w 762"/>
              <a:gd name="T9" fmla="*/ 60 h 799"/>
              <a:gd name="T10" fmla="*/ 109 w 762"/>
              <a:gd name="T11" fmla="*/ 10 h 799"/>
              <a:gd name="T12" fmla="*/ 380 w 762"/>
              <a:gd name="T13" fmla="*/ 0 h 799"/>
              <a:gd name="T14" fmla="*/ 582 w 762"/>
              <a:gd name="T15" fmla="*/ 60 h 799"/>
              <a:gd name="T16" fmla="*/ 752 w 762"/>
              <a:gd name="T17" fmla="*/ 334 h 799"/>
              <a:gd name="T18" fmla="*/ 762 w 762"/>
              <a:gd name="T19" fmla="*/ 521 h 799"/>
              <a:gd name="T20" fmla="*/ 711 w 762"/>
              <a:gd name="T21" fmla="*/ 663 h 799"/>
              <a:gd name="T22" fmla="*/ 531 w 762"/>
              <a:gd name="T23" fmla="*/ 756 h 799"/>
              <a:gd name="T24" fmla="*/ 430 w 762"/>
              <a:gd name="T25" fmla="*/ 799 h 799"/>
              <a:gd name="T26" fmla="*/ 378 w 762"/>
              <a:gd name="T27" fmla="*/ 785 h 799"/>
              <a:gd name="T28" fmla="*/ 368 w 762"/>
              <a:gd name="T29" fmla="*/ 711 h 799"/>
              <a:gd name="T30" fmla="*/ 330 w 762"/>
              <a:gd name="T31" fmla="*/ 647 h 799"/>
              <a:gd name="T32" fmla="*/ 246 w 762"/>
              <a:gd name="T33" fmla="*/ 624 h 799"/>
              <a:gd name="T34" fmla="*/ 145 w 762"/>
              <a:gd name="T35" fmla="*/ 612 h 799"/>
              <a:gd name="T36" fmla="*/ 135 w 762"/>
              <a:gd name="T37" fmla="*/ 443 h 799"/>
              <a:gd name="T38" fmla="*/ 60 w 762"/>
              <a:gd name="T39" fmla="*/ 330 h 799"/>
              <a:gd name="T40" fmla="*/ 0 w 762"/>
              <a:gd name="T41" fmla="*/ 273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62" h="799">
                <a:moveTo>
                  <a:pt x="0" y="273"/>
                </a:moveTo>
                <a:lnTo>
                  <a:pt x="130" y="274"/>
                </a:lnTo>
                <a:lnTo>
                  <a:pt x="169" y="221"/>
                </a:lnTo>
                <a:lnTo>
                  <a:pt x="159" y="154"/>
                </a:lnTo>
                <a:lnTo>
                  <a:pt x="135" y="60"/>
                </a:lnTo>
                <a:lnTo>
                  <a:pt x="109" y="10"/>
                </a:lnTo>
                <a:lnTo>
                  <a:pt x="380" y="0"/>
                </a:lnTo>
                <a:lnTo>
                  <a:pt x="582" y="60"/>
                </a:lnTo>
                <a:lnTo>
                  <a:pt x="752" y="334"/>
                </a:lnTo>
                <a:lnTo>
                  <a:pt x="762" y="521"/>
                </a:lnTo>
                <a:lnTo>
                  <a:pt x="711" y="663"/>
                </a:lnTo>
                <a:lnTo>
                  <a:pt x="531" y="756"/>
                </a:lnTo>
                <a:lnTo>
                  <a:pt x="430" y="799"/>
                </a:lnTo>
                <a:lnTo>
                  <a:pt x="378" y="785"/>
                </a:lnTo>
                <a:lnTo>
                  <a:pt x="368" y="711"/>
                </a:lnTo>
                <a:lnTo>
                  <a:pt x="330" y="647"/>
                </a:lnTo>
                <a:lnTo>
                  <a:pt x="246" y="624"/>
                </a:lnTo>
                <a:lnTo>
                  <a:pt x="145" y="612"/>
                </a:lnTo>
                <a:lnTo>
                  <a:pt x="135" y="443"/>
                </a:lnTo>
                <a:lnTo>
                  <a:pt x="60" y="330"/>
                </a:lnTo>
                <a:lnTo>
                  <a:pt x="0" y="273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4101" name="Freeform 5">
            <a:extLst>
              <a:ext uri="{FF2B5EF4-FFF2-40B4-BE49-F238E27FC236}">
                <a16:creationId xmlns:a16="http://schemas.microsoft.com/office/drawing/2014/main" xmlns="" id="{FACA325F-68FD-4A22-A89A-A599112CB25D}"/>
              </a:ext>
            </a:extLst>
          </p:cNvPr>
          <p:cNvSpPr>
            <a:spLocks/>
          </p:cNvSpPr>
          <p:nvPr/>
        </p:nvSpPr>
        <p:spPr bwMode="auto">
          <a:xfrm>
            <a:off x="2560638" y="508001"/>
            <a:ext cx="4191000" cy="1501775"/>
          </a:xfrm>
          <a:custGeom>
            <a:avLst/>
            <a:gdLst>
              <a:gd name="T0" fmla="*/ 0 w 2640"/>
              <a:gd name="T1" fmla="*/ 523 h 946"/>
              <a:gd name="T2" fmla="*/ 26 w 2640"/>
              <a:gd name="T3" fmla="*/ 720 h 946"/>
              <a:gd name="T4" fmla="*/ 257 w 2640"/>
              <a:gd name="T5" fmla="*/ 883 h 946"/>
              <a:gd name="T6" fmla="*/ 377 w 2640"/>
              <a:gd name="T7" fmla="*/ 898 h 946"/>
              <a:gd name="T8" fmla="*/ 631 w 2640"/>
              <a:gd name="T9" fmla="*/ 888 h 946"/>
              <a:gd name="T10" fmla="*/ 847 w 2640"/>
              <a:gd name="T11" fmla="*/ 946 h 946"/>
              <a:gd name="T12" fmla="*/ 897 w 2640"/>
              <a:gd name="T13" fmla="*/ 828 h 946"/>
              <a:gd name="T14" fmla="*/ 1137 w 2640"/>
              <a:gd name="T15" fmla="*/ 711 h 946"/>
              <a:gd name="T16" fmla="*/ 1488 w 2640"/>
              <a:gd name="T17" fmla="*/ 636 h 946"/>
              <a:gd name="T18" fmla="*/ 1622 w 2640"/>
              <a:gd name="T19" fmla="*/ 667 h 946"/>
              <a:gd name="T20" fmla="*/ 1951 w 2640"/>
              <a:gd name="T21" fmla="*/ 540 h 946"/>
              <a:gd name="T22" fmla="*/ 2136 w 2640"/>
              <a:gd name="T23" fmla="*/ 600 h 946"/>
              <a:gd name="T24" fmla="*/ 2390 w 2640"/>
              <a:gd name="T25" fmla="*/ 550 h 946"/>
              <a:gd name="T26" fmla="*/ 2575 w 2640"/>
              <a:gd name="T27" fmla="*/ 528 h 946"/>
              <a:gd name="T28" fmla="*/ 2640 w 2640"/>
              <a:gd name="T29" fmla="*/ 469 h 946"/>
              <a:gd name="T30" fmla="*/ 2640 w 2640"/>
              <a:gd name="T31" fmla="*/ 154 h 946"/>
              <a:gd name="T32" fmla="*/ 2522 w 2640"/>
              <a:gd name="T33" fmla="*/ 79 h 946"/>
              <a:gd name="T34" fmla="*/ 2378 w 2640"/>
              <a:gd name="T35" fmla="*/ 84 h 946"/>
              <a:gd name="T36" fmla="*/ 2277 w 2640"/>
              <a:gd name="T37" fmla="*/ 113 h 946"/>
              <a:gd name="T38" fmla="*/ 2222 w 2640"/>
              <a:gd name="T39" fmla="*/ 163 h 946"/>
              <a:gd name="T40" fmla="*/ 2054 w 2640"/>
              <a:gd name="T41" fmla="*/ 163 h 946"/>
              <a:gd name="T42" fmla="*/ 2095 w 2640"/>
              <a:gd name="T43" fmla="*/ 120 h 946"/>
              <a:gd name="T44" fmla="*/ 2090 w 2640"/>
              <a:gd name="T45" fmla="*/ 89 h 946"/>
              <a:gd name="T46" fmla="*/ 2057 w 2640"/>
              <a:gd name="T47" fmla="*/ 91 h 946"/>
              <a:gd name="T48" fmla="*/ 2025 w 2640"/>
              <a:gd name="T49" fmla="*/ 118 h 946"/>
              <a:gd name="T50" fmla="*/ 1867 w 2640"/>
              <a:gd name="T51" fmla="*/ 123 h 946"/>
              <a:gd name="T52" fmla="*/ 1821 w 2640"/>
              <a:gd name="T53" fmla="*/ 75 h 946"/>
              <a:gd name="T54" fmla="*/ 1769 w 2640"/>
              <a:gd name="T55" fmla="*/ 130 h 946"/>
              <a:gd name="T56" fmla="*/ 1605 w 2640"/>
              <a:gd name="T57" fmla="*/ 137 h 946"/>
              <a:gd name="T58" fmla="*/ 1421 w 2640"/>
              <a:gd name="T59" fmla="*/ 67 h 946"/>
              <a:gd name="T60" fmla="*/ 1274 w 2640"/>
              <a:gd name="T61" fmla="*/ 0 h 946"/>
              <a:gd name="T62" fmla="*/ 1130 w 2640"/>
              <a:gd name="T63" fmla="*/ 99 h 946"/>
              <a:gd name="T64" fmla="*/ 1202 w 2640"/>
              <a:gd name="T65" fmla="*/ 154 h 946"/>
              <a:gd name="T66" fmla="*/ 1166 w 2640"/>
              <a:gd name="T67" fmla="*/ 231 h 946"/>
              <a:gd name="T68" fmla="*/ 977 w 2640"/>
              <a:gd name="T69" fmla="*/ 315 h 946"/>
              <a:gd name="T70" fmla="*/ 878 w 2640"/>
              <a:gd name="T71" fmla="*/ 339 h 946"/>
              <a:gd name="T72" fmla="*/ 691 w 2640"/>
              <a:gd name="T73" fmla="*/ 394 h 946"/>
              <a:gd name="T74" fmla="*/ 533 w 2640"/>
              <a:gd name="T75" fmla="*/ 447 h 946"/>
              <a:gd name="T76" fmla="*/ 348 w 2640"/>
              <a:gd name="T77" fmla="*/ 559 h 946"/>
              <a:gd name="T78" fmla="*/ 295 w 2640"/>
              <a:gd name="T79" fmla="*/ 617 h 946"/>
              <a:gd name="T80" fmla="*/ 218 w 2640"/>
              <a:gd name="T81" fmla="*/ 533 h 946"/>
              <a:gd name="T82" fmla="*/ 0 w 2640"/>
              <a:gd name="T83" fmla="*/ 523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0" h="946">
                <a:moveTo>
                  <a:pt x="0" y="523"/>
                </a:moveTo>
                <a:lnTo>
                  <a:pt x="26" y="720"/>
                </a:lnTo>
                <a:lnTo>
                  <a:pt x="257" y="883"/>
                </a:lnTo>
                <a:lnTo>
                  <a:pt x="377" y="898"/>
                </a:lnTo>
                <a:lnTo>
                  <a:pt x="631" y="888"/>
                </a:lnTo>
                <a:lnTo>
                  <a:pt x="847" y="946"/>
                </a:lnTo>
                <a:lnTo>
                  <a:pt x="897" y="828"/>
                </a:lnTo>
                <a:lnTo>
                  <a:pt x="1137" y="711"/>
                </a:lnTo>
                <a:lnTo>
                  <a:pt x="1488" y="636"/>
                </a:lnTo>
                <a:lnTo>
                  <a:pt x="1622" y="667"/>
                </a:lnTo>
                <a:lnTo>
                  <a:pt x="1951" y="540"/>
                </a:lnTo>
                <a:lnTo>
                  <a:pt x="2136" y="600"/>
                </a:lnTo>
                <a:lnTo>
                  <a:pt x="2390" y="550"/>
                </a:lnTo>
                <a:lnTo>
                  <a:pt x="2575" y="528"/>
                </a:lnTo>
                <a:lnTo>
                  <a:pt x="2640" y="469"/>
                </a:lnTo>
                <a:lnTo>
                  <a:pt x="2640" y="154"/>
                </a:lnTo>
                <a:lnTo>
                  <a:pt x="2522" y="79"/>
                </a:lnTo>
                <a:lnTo>
                  <a:pt x="2378" y="84"/>
                </a:lnTo>
                <a:lnTo>
                  <a:pt x="2277" y="113"/>
                </a:lnTo>
                <a:lnTo>
                  <a:pt x="2222" y="163"/>
                </a:lnTo>
                <a:lnTo>
                  <a:pt x="2054" y="163"/>
                </a:lnTo>
                <a:lnTo>
                  <a:pt x="2095" y="120"/>
                </a:lnTo>
                <a:lnTo>
                  <a:pt x="2090" y="89"/>
                </a:lnTo>
                <a:lnTo>
                  <a:pt x="2057" y="91"/>
                </a:lnTo>
                <a:lnTo>
                  <a:pt x="2025" y="118"/>
                </a:lnTo>
                <a:lnTo>
                  <a:pt x="1867" y="123"/>
                </a:lnTo>
                <a:lnTo>
                  <a:pt x="1821" y="75"/>
                </a:lnTo>
                <a:lnTo>
                  <a:pt x="1769" y="130"/>
                </a:lnTo>
                <a:lnTo>
                  <a:pt x="1605" y="137"/>
                </a:lnTo>
                <a:lnTo>
                  <a:pt x="1421" y="67"/>
                </a:lnTo>
                <a:lnTo>
                  <a:pt x="1274" y="0"/>
                </a:lnTo>
                <a:lnTo>
                  <a:pt x="1130" y="99"/>
                </a:lnTo>
                <a:lnTo>
                  <a:pt x="1202" y="154"/>
                </a:lnTo>
                <a:lnTo>
                  <a:pt x="1166" y="231"/>
                </a:lnTo>
                <a:lnTo>
                  <a:pt x="977" y="315"/>
                </a:lnTo>
                <a:lnTo>
                  <a:pt x="878" y="339"/>
                </a:lnTo>
                <a:lnTo>
                  <a:pt x="691" y="394"/>
                </a:lnTo>
                <a:lnTo>
                  <a:pt x="533" y="447"/>
                </a:lnTo>
                <a:lnTo>
                  <a:pt x="348" y="559"/>
                </a:lnTo>
                <a:lnTo>
                  <a:pt x="295" y="617"/>
                </a:lnTo>
                <a:lnTo>
                  <a:pt x="218" y="533"/>
                </a:lnTo>
                <a:lnTo>
                  <a:pt x="0" y="523"/>
                </a:lnTo>
                <a:close/>
              </a:path>
            </a:pathLst>
          </a:custGeom>
          <a:solidFill>
            <a:srgbClr val="3333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Freeform 6">
            <a:extLst>
              <a:ext uri="{FF2B5EF4-FFF2-40B4-BE49-F238E27FC236}">
                <a16:creationId xmlns:a16="http://schemas.microsoft.com/office/drawing/2014/main" xmlns="" id="{8A6E3A6C-3867-4E10-A777-021D17C34C32}"/>
              </a:ext>
            </a:extLst>
          </p:cNvPr>
          <p:cNvSpPr>
            <a:spLocks/>
          </p:cNvSpPr>
          <p:nvPr/>
        </p:nvSpPr>
        <p:spPr bwMode="auto">
          <a:xfrm>
            <a:off x="2382838" y="500062"/>
            <a:ext cx="4395787" cy="2684463"/>
          </a:xfrm>
          <a:custGeom>
            <a:avLst/>
            <a:gdLst>
              <a:gd name="T0" fmla="*/ 1398 w 2769"/>
              <a:gd name="T1" fmla="*/ 0 h 1691"/>
              <a:gd name="T2" fmla="*/ 1257 w 2769"/>
              <a:gd name="T3" fmla="*/ 99 h 1691"/>
              <a:gd name="T4" fmla="*/ 1331 w 2769"/>
              <a:gd name="T5" fmla="*/ 150 h 1691"/>
              <a:gd name="T6" fmla="*/ 1302 w 2769"/>
              <a:gd name="T7" fmla="*/ 235 h 1691"/>
              <a:gd name="T8" fmla="*/ 1081 w 2769"/>
              <a:gd name="T9" fmla="*/ 320 h 1691"/>
              <a:gd name="T10" fmla="*/ 785 w 2769"/>
              <a:gd name="T11" fmla="*/ 398 h 1691"/>
              <a:gd name="T12" fmla="*/ 597 w 2769"/>
              <a:gd name="T13" fmla="*/ 485 h 1691"/>
              <a:gd name="T14" fmla="*/ 483 w 2769"/>
              <a:gd name="T15" fmla="*/ 550 h 1691"/>
              <a:gd name="T16" fmla="*/ 432 w 2769"/>
              <a:gd name="T17" fmla="*/ 614 h 1691"/>
              <a:gd name="T18" fmla="*/ 358 w 2769"/>
              <a:gd name="T19" fmla="*/ 541 h 1691"/>
              <a:gd name="T20" fmla="*/ 262 w 2769"/>
              <a:gd name="T21" fmla="*/ 522 h 1691"/>
              <a:gd name="T22" fmla="*/ 131 w 2769"/>
              <a:gd name="T23" fmla="*/ 522 h 1691"/>
              <a:gd name="T24" fmla="*/ 160 w 2769"/>
              <a:gd name="T25" fmla="*/ 726 h 1691"/>
              <a:gd name="T26" fmla="*/ 413 w 2769"/>
              <a:gd name="T27" fmla="*/ 890 h 1691"/>
              <a:gd name="T28" fmla="*/ 509 w 2769"/>
              <a:gd name="T29" fmla="*/ 899 h 1691"/>
              <a:gd name="T30" fmla="*/ 533 w 2769"/>
              <a:gd name="T31" fmla="*/ 957 h 1691"/>
              <a:gd name="T32" fmla="*/ 569 w 2769"/>
              <a:gd name="T33" fmla="*/ 1107 h 1691"/>
              <a:gd name="T34" fmla="*/ 531 w 2769"/>
              <a:gd name="T35" fmla="*/ 1162 h 1691"/>
              <a:gd name="T36" fmla="*/ 449 w 2769"/>
              <a:gd name="T37" fmla="*/ 1152 h 1691"/>
              <a:gd name="T38" fmla="*/ 371 w 2769"/>
              <a:gd name="T39" fmla="*/ 1165 h 1691"/>
              <a:gd name="T40" fmla="*/ 256 w 2769"/>
              <a:gd name="T41" fmla="*/ 1187 h 1691"/>
              <a:gd name="T42" fmla="*/ 115 w 2769"/>
              <a:gd name="T43" fmla="*/ 1294 h 1691"/>
              <a:gd name="T44" fmla="*/ 48 w 2769"/>
              <a:gd name="T45" fmla="*/ 1472 h 1691"/>
              <a:gd name="T46" fmla="*/ 0 w 2769"/>
              <a:gd name="T47" fmla="*/ 1510 h 1691"/>
              <a:gd name="T48" fmla="*/ 77 w 2769"/>
              <a:gd name="T49" fmla="*/ 1565 h 1691"/>
              <a:gd name="T50" fmla="*/ 147 w 2769"/>
              <a:gd name="T51" fmla="*/ 1523 h 1691"/>
              <a:gd name="T52" fmla="*/ 173 w 2769"/>
              <a:gd name="T53" fmla="*/ 1424 h 1691"/>
              <a:gd name="T54" fmla="*/ 253 w 2769"/>
              <a:gd name="T55" fmla="*/ 1392 h 1691"/>
              <a:gd name="T56" fmla="*/ 403 w 2769"/>
              <a:gd name="T57" fmla="*/ 1427 h 1691"/>
              <a:gd name="T58" fmla="*/ 542 w 2769"/>
              <a:gd name="T59" fmla="*/ 1498 h 1691"/>
              <a:gd name="T60" fmla="*/ 640 w 2769"/>
              <a:gd name="T61" fmla="*/ 1509 h 1691"/>
              <a:gd name="T62" fmla="*/ 726 w 2769"/>
              <a:gd name="T63" fmla="*/ 1533 h 1691"/>
              <a:gd name="T64" fmla="*/ 768 w 2769"/>
              <a:gd name="T65" fmla="*/ 1610 h 1691"/>
              <a:gd name="T66" fmla="*/ 768 w 2769"/>
              <a:gd name="T67" fmla="*/ 1674 h 1691"/>
              <a:gd name="T68" fmla="*/ 838 w 2769"/>
              <a:gd name="T69" fmla="*/ 1691 h 1691"/>
              <a:gd name="T70" fmla="*/ 1104 w 2769"/>
              <a:gd name="T71" fmla="*/ 1549 h 1691"/>
              <a:gd name="T72" fmla="*/ 1155 w 2769"/>
              <a:gd name="T73" fmla="*/ 1416 h 1691"/>
              <a:gd name="T74" fmla="*/ 1149 w 2769"/>
              <a:gd name="T75" fmla="*/ 1235 h 1691"/>
              <a:gd name="T76" fmla="*/ 973 w 2769"/>
              <a:gd name="T77" fmla="*/ 944 h 1691"/>
              <a:gd name="T78" fmla="*/ 1022 w 2769"/>
              <a:gd name="T79" fmla="*/ 830 h 1691"/>
              <a:gd name="T80" fmla="*/ 1254 w 2769"/>
              <a:gd name="T81" fmla="*/ 710 h 1691"/>
              <a:gd name="T82" fmla="*/ 1635 w 2769"/>
              <a:gd name="T83" fmla="*/ 630 h 1691"/>
              <a:gd name="T84" fmla="*/ 1757 w 2769"/>
              <a:gd name="T85" fmla="*/ 669 h 1691"/>
              <a:gd name="T86" fmla="*/ 2096 w 2769"/>
              <a:gd name="T87" fmla="*/ 544 h 1691"/>
              <a:gd name="T88" fmla="*/ 2265 w 2769"/>
              <a:gd name="T89" fmla="*/ 598 h 1691"/>
              <a:gd name="T90" fmla="*/ 2493 w 2769"/>
              <a:gd name="T91" fmla="*/ 557 h 1691"/>
              <a:gd name="T92" fmla="*/ 2726 w 2769"/>
              <a:gd name="T93" fmla="*/ 515 h 1691"/>
              <a:gd name="T94" fmla="*/ 2769 w 2769"/>
              <a:gd name="T95" fmla="*/ 472 h 1691"/>
              <a:gd name="T96" fmla="*/ 2769 w 2769"/>
              <a:gd name="T97" fmla="*/ 149 h 1691"/>
              <a:gd name="T98" fmla="*/ 2651 w 2769"/>
              <a:gd name="T99" fmla="*/ 78 h 1691"/>
              <a:gd name="T100" fmla="*/ 2502 w 2769"/>
              <a:gd name="T101" fmla="*/ 83 h 1691"/>
              <a:gd name="T102" fmla="*/ 2400 w 2769"/>
              <a:gd name="T103" fmla="*/ 114 h 1691"/>
              <a:gd name="T104" fmla="*/ 2355 w 2769"/>
              <a:gd name="T105" fmla="*/ 163 h 1691"/>
              <a:gd name="T106" fmla="*/ 2189 w 2769"/>
              <a:gd name="T107" fmla="*/ 160 h 1691"/>
              <a:gd name="T108" fmla="*/ 2233 w 2769"/>
              <a:gd name="T109" fmla="*/ 122 h 1691"/>
              <a:gd name="T110" fmla="*/ 2225 w 2769"/>
              <a:gd name="T111" fmla="*/ 90 h 1691"/>
              <a:gd name="T112" fmla="*/ 2189 w 2769"/>
              <a:gd name="T113" fmla="*/ 93 h 1691"/>
              <a:gd name="T114" fmla="*/ 2161 w 2769"/>
              <a:gd name="T115" fmla="*/ 117 h 1691"/>
              <a:gd name="T116" fmla="*/ 1997 w 2769"/>
              <a:gd name="T117" fmla="*/ 122 h 1691"/>
              <a:gd name="T118" fmla="*/ 1955 w 2769"/>
              <a:gd name="T119" fmla="*/ 77 h 1691"/>
              <a:gd name="T120" fmla="*/ 1901 w 2769"/>
              <a:gd name="T121" fmla="*/ 134 h 1691"/>
              <a:gd name="T122" fmla="*/ 1737 w 2769"/>
              <a:gd name="T123" fmla="*/ 141 h 1691"/>
              <a:gd name="T124" fmla="*/ 1398 w 2769"/>
              <a:gd name="T125" fmla="*/ 0 h 1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69" h="1691">
                <a:moveTo>
                  <a:pt x="1398" y="0"/>
                </a:moveTo>
                <a:lnTo>
                  <a:pt x="1257" y="99"/>
                </a:lnTo>
                <a:lnTo>
                  <a:pt x="1331" y="150"/>
                </a:lnTo>
                <a:lnTo>
                  <a:pt x="1302" y="235"/>
                </a:lnTo>
                <a:lnTo>
                  <a:pt x="1081" y="320"/>
                </a:lnTo>
                <a:lnTo>
                  <a:pt x="785" y="398"/>
                </a:lnTo>
                <a:lnTo>
                  <a:pt x="597" y="485"/>
                </a:lnTo>
                <a:lnTo>
                  <a:pt x="483" y="550"/>
                </a:lnTo>
                <a:lnTo>
                  <a:pt x="432" y="614"/>
                </a:lnTo>
                <a:lnTo>
                  <a:pt x="358" y="541"/>
                </a:lnTo>
                <a:lnTo>
                  <a:pt x="262" y="522"/>
                </a:lnTo>
                <a:lnTo>
                  <a:pt x="131" y="522"/>
                </a:lnTo>
                <a:lnTo>
                  <a:pt x="160" y="726"/>
                </a:lnTo>
                <a:lnTo>
                  <a:pt x="413" y="890"/>
                </a:lnTo>
                <a:lnTo>
                  <a:pt x="509" y="899"/>
                </a:lnTo>
                <a:lnTo>
                  <a:pt x="533" y="957"/>
                </a:lnTo>
                <a:lnTo>
                  <a:pt x="569" y="1107"/>
                </a:lnTo>
                <a:lnTo>
                  <a:pt x="531" y="1162"/>
                </a:lnTo>
                <a:lnTo>
                  <a:pt x="449" y="1152"/>
                </a:lnTo>
                <a:lnTo>
                  <a:pt x="371" y="1165"/>
                </a:lnTo>
                <a:lnTo>
                  <a:pt x="256" y="1187"/>
                </a:lnTo>
                <a:lnTo>
                  <a:pt x="115" y="1294"/>
                </a:lnTo>
                <a:lnTo>
                  <a:pt x="48" y="1472"/>
                </a:lnTo>
                <a:lnTo>
                  <a:pt x="0" y="1510"/>
                </a:lnTo>
                <a:lnTo>
                  <a:pt x="77" y="1565"/>
                </a:lnTo>
                <a:lnTo>
                  <a:pt x="147" y="1523"/>
                </a:lnTo>
                <a:lnTo>
                  <a:pt x="173" y="1424"/>
                </a:lnTo>
                <a:lnTo>
                  <a:pt x="253" y="1392"/>
                </a:lnTo>
                <a:lnTo>
                  <a:pt x="403" y="1427"/>
                </a:lnTo>
                <a:lnTo>
                  <a:pt x="542" y="1498"/>
                </a:lnTo>
                <a:lnTo>
                  <a:pt x="640" y="1509"/>
                </a:lnTo>
                <a:lnTo>
                  <a:pt x="726" y="1533"/>
                </a:lnTo>
                <a:lnTo>
                  <a:pt x="768" y="1610"/>
                </a:lnTo>
                <a:lnTo>
                  <a:pt x="768" y="1674"/>
                </a:lnTo>
                <a:lnTo>
                  <a:pt x="838" y="1691"/>
                </a:lnTo>
                <a:lnTo>
                  <a:pt x="1104" y="1549"/>
                </a:lnTo>
                <a:lnTo>
                  <a:pt x="1155" y="1416"/>
                </a:lnTo>
                <a:lnTo>
                  <a:pt x="1149" y="1235"/>
                </a:lnTo>
                <a:lnTo>
                  <a:pt x="973" y="944"/>
                </a:lnTo>
                <a:lnTo>
                  <a:pt x="1022" y="830"/>
                </a:lnTo>
                <a:lnTo>
                  <a:pt x="1254" y="710"/>
                </a:lnTo>
                <a:lnTo>
                  <a:pt x="1635" y="630"/>
                </a:lnTo>
                <a:lnTo>
                  <a:pt x="1757" y="669"/>
                </a:lnTo>
                <a:lnTo>
                  <a:pt x="2096" y="544"/>
                </a:lnTo>
                <a:lnTo>
                  <a:pt x="2265" y="598"/>
                </a:lnTo>
                <a:lnTo>
                  <a:pt x="2493" y="557"/>
                </a:lnTo>
                <a:lnTo>
                  <a:pt x="2726" y="515"/>
                </a:lnTo>
                <a:lnTo>
                  <a:pt x="2769" y="472"/>
                </a:lnTo>
                <a:lnTo>
                  <a:pt x="2769" y="149"/>
                </a:lnTo>
                <a:lnTo>
                  <a:pt x="2651" y="78"/>
                </a:lnTo>
                <a:lnTo>
                  <a:pt x="2502" y="83"/>
                </a:lnTo>
                <a:lnTo>
                  <a:pt x="2400" y="114"/>
                </a:lnTo>
                <a:lnTo>
                  <a:pt x="2355" y="163"/>
                </a:lnTo>
                <a:lnTo>
                  <a:pt x="2189" y="160"/>
                </a:lnTo>
                <a:lnTo>
                  <a:pt x="2233" y="122"/>
                </a:lnTo>
                <a:lnTo>
                  <a:pt x="2225" y="90"/>
                </a:lnTo>
                <a:lnTo>
                  <a:pt x="2189" y="93"/>
                </a:lnTo>
                <a:lnTo>
                  <a:pt x="2161" y="117"/>
                </a:lnTo>
                <a:lnTo>
                  <a:pt x="1997" y="122"/>
                </a:lnTo>
                <a:lnTo>
                  <a:pt x="1955" y="77"/>
                </a:lnTo>
                <a:lnTo>
                  <a:pt x="1901" y="134"/>
                </a:lnTo>
                <a:lnTo>
                  <a:pt x="1737" y="141"/>
                </a:lnTo>
                <a:lnTo>
                  <a:pt x="1398" y="0"/>
                </a:lnTo>
                <a:close/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xmlns="" id="{28B66B3C-90BB-45ED-AA58-EE2A421E4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952" y="922337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加拉太</a:t>
            </a: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xmlns="" id="{462F2604-25C6-49D8-BF2F-9874C8912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784" y="2428875"/>
            <a:ext cx="9589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彼西底</a:t>
            </a:r>
          </a:p>
        </p:txBody>
      </p:sp>
      <p:sp>
        <p:nvSpPr>
          <p:cNvPr id="4105" name="AutoShape 9">
            <a:extLst>
              <a:ext uri="{FF2B5EF4-FFF2-40B4-BE49-F238E27FC236}">
                <a16:creationId xmlns:a16="http://schemas.microsoft.com/office/drawing/2014/main" xmlns="" id="{22483AE2-4098-45CB-9297-FEF6EEE73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333" y="1612036"/>
            <a:ext cx="1673767" cy="540050"/>
          </a:xfrm>
          <a:prstGeom prst="wedgeRectCallout">
            <a:avLst>
              <a:gd name="adj1" fmla="val -75796"/>
              <a:gd name="adj2" fmla="val -11231"/>
            </a:avLst>
          </a:prstGeom>
          <a:solidFill>
            <a:schemeClr val="accent2">
              <a:alpha val="7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加拉太省</a:t>
            </a:r>
          </a:p>
        </p:txBody>
      </p:sp>
      <p:sp>
        <p:nvSpPr>
          <p:cNvPr id="4107" name="Oval 11">
            <a:extLst>
              <a:ext uri="{FF2B5EF4-FFF2-40B4-BE49-F238E27FC236}">
                <a16:creationId xmlns:a16="http://schemas.microsoft.com/office/drawing/2014/main" xmlns="" id="{FE993563-4E57-4811-9B0E-E41FED02F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340" y="2875463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>
            <a:extLst>
              <a:ext uri="{FF2B5EF4-FFF2-40B4-BE49-F238E27FC236}">
                <a16:creationId xmlns:a16="http://schemas.microsoft.com/office/drawing/2014/main" xmlns="" id="{CC0CA2F6-7508-4680-940C-E671432FF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738" y="2517775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>
            <a:extLst>
              <a:ext uri="{FF2B5EF4-FFF2-40B4-BE49-F238E27FC236}">
                <a16:creationId xmlns:a16="http://schemas.microsoft.com/office/drawing/2014/main" xmlns="" id="{193FBF63-27E5-4461-A3F3-79A1F9554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727" y="2360098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>
            <a:extLst>
              <a:ext uri="{FF2B5EF4-FFF2-40B4-BE49-F238E27FC236}">
                <a16:creationId xmlns:a16="http://schemas.microsoft.com/office/drawing/2014/main" xmlns="" id="{95DA3481-5A4B-46E5-8ACB-F147B64EC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873" y="2722154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>
            <a:extLst>
              <a:ext uri="{FF2B5EF4-FFF2-40B4-BE49-F238E27FC236}">
                <a16:creationId xmlns:a16="http://schemas.microsoft.com/office/drawing/2014/main" xmlns="" id="{FECCE4F7-3EF0-4CB5-8900-82BB2B779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116" y="3034177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Text Box 16">
            <a:extLst>
              <a:ext uri="{FF2B5EF4-FFF2-40B4-BE49-F238E27FC236}">
                <a16:creationId xmlns:a16="http://schemas.microsoft.com/office/drawing/2014/main" xmlns="" id="{5AA290AF-5072-465E-99C4-EC3C0D3E8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489" y="2193636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吕高尼</a:t>
            </a:r>
          </a:p>
        </p:txBody>
      </p:sp>
      <p:sp>
        <p:nvSpPr>
          <p:cNvPr id="4114" name="Rectangle 18">
            <a:extLst>
              <a:ext uri="{FF2B5EF4-FFF2-40B4-BE49-F238E27FC236}">
                <a16:creationId xmlns:a16="http://schemas.microsoft.com/office/drawing/2014/main" xmlns="" id="{9FB17376-E1E7-477D-BCF4-B4C7C177C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0710" y="119062"/>
            <a:ext cx="1027545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保罗第一次旅行传道</a:t>
            </a:r>
            <a:endParaRPr lang="zh-TW" altLang="en-US" sz="36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5" name="AutoShape 19">
            <a:extLst>
              <a:ext uri="{FF2B5EF4-FFF2-40B4-BE49-F238E27FC236}">
                <a16:creationId xmlns:a16="http://schemas.microsoft.com/office/drawing/2014/main" xmlns="" id="{D085D299-2CC1-4FE5-BF27-5297883F3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333" y="840509"/>
            <a:ext cx="5386667" cy="3685309"/>
          </a:xfrm>
          <a:prstGeom prst="wedgeRectCallout">
            <a:avLst>
              <a:gd name="adj1" fmla="val 49211"/>
              <a:gd name="adj2" fmla="val 2030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北加拉太人（高卢族人）原是好战的野蛮民族，主前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280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年左右从欧洲侵入小亚细亚中部，占据该地。北部多山，文化落后，当时仍保持原始生活方式，不愿与进步的南加拉太人有太多的接触。北加拉太人仍然通用高卢语，性情浪漫、热心、勇敢而善变。  </a:t>
            </a:r>
            <a:endParaRPr lang="zh-TW" alt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16" name="AutoShape 20">
            <a:extLst>
              <a:ext uri="{FF2B5EF4-FFF2-40B4-BE49-F238E27FC236}">
                <a16:creationId xmlns:a16="http://schemas.microsoft.com/office/drawing/2014/main" xmlns="" id="{CA273445-D3BA-4F45-948D-4B6B569C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333" y="4673600"/>
            <a:ext cx="5386667" cy="2087418"/>
          </a:xfrm>
          <a:prstGeom prst="wedgeRectCallout">
            <a:avLst>
              <a:gd name="adj1" fmla="val 32795"/>
              <a:gd name="adj2" fmla="val -50544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南加拉太近地中海，商业发达。南加拉太人逐渐采用拉丁语及希腊语，与其他附庸国的国民一样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zh-CN" altLang="en-US" sz="16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zh-TW" altLang="en-US" sz="1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xmlns="" id="{175FB8E4-E3FF-4B20-AC99-8F28DC7E0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9828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本书是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基督徒的自由大宪章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，是对付律法主义者的利器。</a:t>
            </a: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加与罗为马丁路德改教时最爱引用的两书，同论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因信称义</a:t>
            </a:r>
            <a:endParaRPr lang="en-US" altLang="zh-CN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保罗书信中唯一写给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一批教会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的公函。</a:t>
            </a: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没有称赞的话：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保罗写其他书信，多先称赞受信者的长处。</a:t>
            </a: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没有感谢的话：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保罗惯于为受信者向神献上感谢，连道德败坏的哥林多教会，保罗也为他们感谢神。</a:t>
            </a: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言词激烈尖锐：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书中措词非常直率，毫不留情的指斥，甚至咒诅传异端者，恨不得他们把自己割绝了。</a:t>
            </a:r>
          </a:p>
          <a:p>
            <a:pPr>
              <a:buClr>
                <a:schemeClr val="tx1"/>
              </a:buClr>
              <a:buFontTx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是保罗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亲手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以大字书写的信。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197" name="Rectangle 5" descr="Canvas">
            <a:extLst>
              <a:ext uri="{FF2B5EF4-FFF2-40B4-BE49-F238E27FC236}">
                <a16:creationId xmlns:a16="http://schemas.microsoft.com/office/drawing/2014/main" xmlns="" id="{F5F1C97C-E475-408D-AD50-4D28801FE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1189038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xmlns="" id="{71CD8944-AB41-4877-A3FB-D2B09FC04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3999" y="-29857"/>
            <a:ext cx="528221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加拉太书特点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"/>
            <a:ext cx="10515600" cy="1294502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加拉太教会的历史背景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48873"/>
            <a:ext cx="12090400" cy="47382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加拉太教会是保罗在第一次旅行布道时所建立的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13:13 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。在第二次旅行布道时，他曾特意回去探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望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15:36</a:t>
            </a:r>
            <a:r>
              <a:rPr lang="en-US" altLang="zh-CN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，保罗之加拉太书正是给这些教会的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包 括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特庇、路司得、以哥念、比西底之安提阿、别加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等城市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加拉太各教会主要由外邦信徒所组成，他们本是拜偶像者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此外也有少数之犹太信徒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因此他们对旧约之历史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和先知等之教训均相当熟悉。</a:t>
            </a: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2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561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加拉太书着成之动机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3927"/>
            <a:ext cx="12192000" cy="516312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第一次旅行布道建立加拉太各教会回来，不久他得着一个惊人的消息，关及加拉太教会对他和他所传之福音的态度有突然之改变，起初他们对他是温暖友爱的，现今在一些犹太教派捣乱之下，他们对他竟采取敌对、怀疑、批评的态度，更且受怂踊随从别的福音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，主张因信称义之道理而不够，还要加上遵守律法的要求，转向律法主义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，遵守犹太节期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4:10,11)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，接受割礼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</a:t>
            </a:r>
            <a:r>
              <a:rPr lang="en-US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，质疑保罗以前在他们中间所彰显使徒的权柄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由于这事所带来的危机非同小可，不但加拉太教会回到律法之下，使整个纯正福音的道理也将大受打击，保罗便立刻书成加拉太书，力证自己使徒之权柄及犹太主义之非，力倡基督徒因信称义而来之自由。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595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2108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81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51906"/>
              </p:ext>
            </p:extLst>
          </p:nvPr>
        </p:nvGraphicFramePr>
        <p:xfrm>
          <a:off x="1" y="-11"/>
          <a:ext cx="12192000" cy="6777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66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289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5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749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171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言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启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语与问安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59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着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书的动机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endParaRPr 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7163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法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使徒的明证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使徒的信息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证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7163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 sz="32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使徒的生平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- 2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5743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福音的明证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福音与律法之性质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教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义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7163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 sz="32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福立与律法之比较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09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生活的明证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自由</a:t>
                      </a:r>
                      <a:r>
                        <a:rPr lang="en-US" altLang="zh-CN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</a:t>
                      </a:r>
                      <a:r>
                        <a:rPr lang="en-US" altLang="zh-CN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之律法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实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践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716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自由</a:t>
                      </a:r>
                      <a:r>
                        <a:rPr lang="en-US" altLang="zh-CN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基督徒</a:t>
                      </a:r>
                      <a:r>
                        <a:rPr lang="en-US" altLang="zh-CN" sz="3200" b="1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之生活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</a:t>
                      </a:r>
                      <a:r>
                        <a:rPr lang="zh-CN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1358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结</a:t>
                      </a:r>
                      <a:endParaRPr lang="en-US" altLang="zh-CN" sz="40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sz="40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</a:t>
                      </a:r>
                      <a:endParaRPr lang="en-US" sz="40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最</a:t>
                      </a:r>
                      <a:r>
                        <a:rPr lang="zh-CN" altLang="en-US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后的劝勉</a:t>
                      </a: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跋</a:t>
                      </a:r>
                      <a:endParaRPr lang="en-US" sz="3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1686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最</a:t>
                      </a:r>
                      <a:r>
                        <a:rPr lang="zh-CN" altLang="en-US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后的问安</a:t>
                      </a: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352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B23E5C17-D7F2-43C1-9997-04BB1CEE3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71" y="3668486"/>
            <a:ext cx="1187928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就热心说，我是逼迫教会的；就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上的义说，我是无可指摘的。只是我先前以为与我有益的，我现在因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都当作有损的。不但如此，我也将万事当作有损的，因我以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认识我主基督耶稣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为至宝。我为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已经丢弃万事，看作粪土，为要得着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3:6-8)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xmlns="" id="{EC979D86-5C61-4D32-8304-D8FE77080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1" y="119743"/>
            <a:ext cx="1197725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你们听见我从前在犹太教中所行的事，怎样极力逼迫残害神的教会。我又在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犹太教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中，比我本国许多同岁的人更有长进，为我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祖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宗的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遗传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更加热心。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然而，那把我从母腹里分别出来、又施恩召我的神，既然乐意将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儿子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启示在我心里，叫我把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传在外邦人中，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1:13-16)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 descr="Stationery">
            <a:extLst>
              <a:ext uri="{FF2B5EF4-FFF2-40B4-BE49-F238E27FC236}">
                <a16:creationId xmlns:a16="http://schemas.microsoft.com/office/drawing/2014/main" xmlns="" id="{74CFFF35-32FA-43CB-BC14-0D63716BE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084" y="315294"/>
            <a:ext cx="1216025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肉体</a:t>
            </a:r>
          </a:p>
        </p:txBody>
      </p:sp>
      <p:sp>
        <p:nvSpPr>
          <p:cNvPr id="60419" name="Rectangle 3" descr="Stationery">
            <a:extLst>
              <a:ext uri="{FF2B5EF4-FFF2-40B4-BE49-F238E27FC236}">
                <a16:creationId xmlns:a16="http://schemas.microsoft.com/office/drawing/2014/main" xmlns="" id="{500E036B-DE5B-493A-9BAB-BFB3D39B1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6708" y="315294"/>
            <a:ext cx="121920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旧人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xmlns="" id="{51F42A13-CDE0-4328-AE6E-E420F2197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633" y="394669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endParaRPr lang="en-US" alt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xmlns="" id="{E6F50820-B7C5-4CC2-B5E8-844BB9428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975" y="2262699"/>
            <a:ext cx="12192000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...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知道我们的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旧人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同钉十字架，使罪身灭绝，叫我们不再作罪的奴仆。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6:6)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23" name="Rectangle 7" descr="Stationery">
            <a:extLst>
              <a:ext uri="{FF2B5EF4-FFF2-40B4-BE49-F238E27FC236}">
                <a16:creationId xmlns:a16="http://schemas.microsoft.com/office/drawing/2014/main" xmlns="" id="{66DA4825-F387-4965-A57A-E97B673F3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8684" y="315294"/>
            <a:ext cx="1216025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老我</a:t>
            </a:r>
          </a:p>
        </p:txBody>
      </p:sp>
      <p:sp>
        <p:nvSpPr>
          <p:cNvPr id="60424" name="Rectangle 8" descr="Stationery">
            <a:extLst>
              <a:ext uri="{FF2B5EF4-FFF2-40B4-BE49-F238E27FC236}">
                <a16:creationId xmlns:a16="http://schemas.microsoft.com/office/drawing/2014/main" xmlns="" id="{BB29009B-FBF7-4648-989E-8A8A0D31E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308" y="315294"/>
            <a:ext cx="137160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天然人</a:t>
            </a:r>
          </a:p>
        </p:txBody>
      </p:sp>
      <p:sp>
        <p:nvSpPr>
          <p:cNvPr id="60425" name="Text Box 9">
            <a:extLst>
              <a:ext uri="{FF2B5EF4-FFF2-40B4-BE49-F238E27FC236}">
                <a16:creationId xmlns:a16="http://schemas.microsoft.com/office/drawing/2014/main" xmlns="" id="{CFE0A368-A60A-47B4-94F2-335E63FE8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958" y="394669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endParaRPr lang="en-US" alt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26" name="Text Box 10">
            <a:extLst>
              <a:ext uri="{FF2B5EF4-FFF2-40B4-BE49-F238E27FC236}">
                <a16:creationId xmlns:a16="http://schemas.microsoft.com/office/drawing/2014/main" xmlns="" id="{A7C5A55E-98AD-4BB6-9953-A2DCEB0DC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308" y="391494"/>
            <a:ext cx="3914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=</a:t>
            </a:r>
            <a:endParaRPr lang="en-US" alt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29" name="Rectangle 13">
            <a:extLst>
              <a:ext uri="{FF2B5EF4-FFF2-40B4-BE49-F238E27FC236}">
                <a16:creationId xmlns:a16="http://schemas.microsoft.com/office/drawing/2014/main" xmlns="" id="{4BB0BFFD-5D14-4CEC-9157-0F5B67F67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1066756"/>
            <a:ext cx="12192000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凡属基督耶稣的人，是已经把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肉体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连肉体的邪情私欲同钉在十字架上了。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5:24)</a:t>
            </a:r>
            <a:endParaRPr lang="en-US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30" name="Rectangle 14" descr="Stationery">
            <a:extLst>
              <a:ext uri="{FF2B5EF4-FFF2-40B4-BE49-F238E27FC236}">
                <a16:creationId xmlns:a16="http://schemas.microsoft.com/office/drawing/2014/main" xmlns="" id="{A397A0F1-E58D-42BD-9735-41587DDC0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4748213"/>
            <a:ext cx="167640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里面的人</a:t>
            </a:r>
          </a:p>
        </p:txBody>
      </p:sp>
      <p:sp>
        <p:nvSpPr>
          <p:cNvPr id="60431" name="Rectangle 15" descr="Stationery">
            <a:extLst>
              <a:ext uri="{FF2B5EF4-FFF2-40B4-BE49-F238E27FC236}">
                <a16:creationId xmlns:a16="http://schemas.microsoft.com/office/drawing/2014/main" xmlns="" id="{92928F4E-2307-4A70-99A5-D8CA23CD2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4748213"/>
            <a:ext cx="121920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新人</a:t>
            </a:r>
          </a:p>
        </p:txBody>
      </p:sp>
      <p:sp>
        <p:nvSpPr>
          <p:cNvPr id="60432" name="Text Box 16">
            <a:extLst>
              <a:ext uri="{FF2B5EF4-FFF2-40B4-BE49-F238E27FC236}">
                <a16:creationId xmlns:a16="http://schemas.microsoft.com/office/drawing/2014/main" xmlns="" id="{F49DC238-0B75-4A0A-AEA0-5477C2A33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1850" y="48101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endParaRPr lang="en-US" altLang="en-US" sz="24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435" name="Rectangle 19">
            <a:extLst>
              <a:ext uri="{FF2B5EF4-FFF2-40B4-BE49-F238E27FC236}">
                <a16:creationId xmlns:a16="http://schemas.microsoft.com/office/drawing/2014/main" xmlns="" id="{6E9DF855-9EC1-4BF1-8F27-FAD30D065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57812"/>
            <a:ext cx="12192000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求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按着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丰盛的荣耀，藉着</a:t>
            </a:r>
            <a:r>
              <a:rPr lang="zh-TW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的灵，叫你们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心里的力量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里面的人</a:t>
            </a:r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刚强起来。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弗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3:16)</a:t>
            </a:r>
            <a:endParaRPr lang="en-US" altLang="zh-TW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0436" name="Rectangle 20">
            <a:extLst>
              <a:ext uri="{FF2B5EF4-FFF2-40B4-BE49-F238E27FC236}">
                <a16:creationId xmlns:a16="http://schemas.microsoft.com/office/drawing/2014/main" xmlns="" id="{4C09CE34-773F-4DFB-8AD7-62AE3B9DE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975" y="3452488"/>
            <a:ext cx="12191999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不要彼此说谎；因你们已经脱去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旧人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旧人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的行为，穿上了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新人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。这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新人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在知识上渐渐更新，正如造他主的形像。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3:9-10)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25971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基督裏自由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64" y="1348508"/>
            <a:ext cx="12099636" cy="52647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本書中“自由”一字共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次、“基督”之名也有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次。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「真正的自由」 （約</a:t>
            </a:r>
            <a:r>
              <a:rPr 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</a:t>
            </a: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認識“真理”的自由：（約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、加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信靠“基督”的自由：（約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、加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 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認識“聖靈”的自由：（林後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、加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保羅在此書中，竭力保守“福音真理”的純正性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(2:5)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“一刻工夫也不容讓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”福音真理仍存在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(2:11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）就連“彼得”“巴拿馬”有妥協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但也嚴責之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）警告“一點發酵”能使全國都發起來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597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1185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80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保羅與「十字架」之關係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87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（一）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釘死自我、活出基督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（二）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深信救恩、不受迷惑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（三）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試驗信仰、顯出真偽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（四）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釘死肉慾、結出善果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（五）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釘死世界、分別為聖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088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96578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64" y="0"/>
            <a:ext cx="10515600" cy="122843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8364" y="1505527"/>
            <a:ext cx="11083636" cy="5126182"/>
          </a:xfrm>
        </p:spPr>
        <p:txBody>
          <a:bodyPr>
            <a:norm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  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62 A.D.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春。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以巴弗提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2:25)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鼓励腓立比信徒在任何境遇中，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以基督的福音为喜乐。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基督为人生一切的满足。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748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879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00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20a">
            <a:extLst>
              <a:ext uri="{FF2B5EF4-FFF2-40B4-BE49-F238E27FC236}">
                <a16:creationId xmlns:a16="http://schemas.microsoft.com/office/drawing/2014/main" xmlns="" id="{A6243B3E-B9BC-4E6A-8BBE-D0E8C5892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70" b="44083"/>
          <a:stretch>
            <a:fillRect/>
          </a:stretch>
        </p:blipFill>
        <p:spPr bwMode="auto">
          <a:xfrm>
            <a:off x="2721" y="11339"/>
            <a:ext cx="9144000" cy="683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Text Box 3">
            <a:extLst>
              <a:ext uri="{FF2B5EF4-FFF2-40B4-BE49-F238E27FC236}">
                <a16:creationId xmlns:a16="http://schemas.microsoft.com/office/drawing/2014/main" xmlns="" id="{9BD89B37-98C4-4534-BD7F-F15D9C887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939" y="124480"/>
            <a:ext cx="1266693" cy="523220"/>
          </a:xfrm>
          <a:prstGeom prst="rect">
            <a:avLst/>
          </a:prstGeom>
          <a:solidFill>
            <a:schemeClr val="accent6">
              <a:lumMod val="20000"/>
              <a:lumOff val="80000"/>
              <a:alpha val="39999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色雷斯</a:t>
            </a:r>
          </a:p>
        </p:txBody>
      </p:sp>
      <p:sp>
        <p:nvSpPr>
          <p:cNvPr id="3078" name="AutoShape 6">
            <a:extLst>
              <a:ext uri="{FF2B5EF4-FFF2-40B4-BE49-F238E27FC236}">
                <a16:creationId xmlns:a16="http://schemas.microsoft.com/office/drawing/2014/main" xmlns="" id="{C6E5FE9B-ECEC-4830-BEAF-4E643505A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9282" y="1566864"/>
            <a:ext cx="885825" cy="373062"/>
          </a:xfrm>
          <a:prstGeom prst="wedgeRectCallout">
            <a:avLst>
              <a:gd name="adj1" fmla="val -9856"/>
              <a:gd name="adj2" fmla="val -11042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腓立比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xmlns="" id="{D7C422FF-4BA4-47D9-A32D-99B36D76E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74" y="442207"/>
            <a:ext cx="1266693" cy="523220"/>
          </a:xfrm>
          <a:prstGeom prst="rect">
            <a:avLst/>
          </a:prstGeom>
          <a:solidFill>
            <a:schemeClr val="accent6">
              <a:lumMod val="20000"/>
              <a:lumOff val="80000"/>
              <a:alpha val="39999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马其顿</a:t>
            </a: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xmlns="" id="{79E9C487-E0A3-42A9-8633-E8AA303CA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5445" y="835481"/>
            <a:ext cx="3072948" cy="60016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腓立比，是亚历山大大帝之父马其顿王腓立所起之名。腓立曾重建该城，加强防御工事，以抵御东方色雷斯人的侵犯。该城位于欧亚两洲的主要通道上，有如两大洲的税关一般，财源充足。</a:t>
            </a:r>
            <a:endParaRPr lang="zh-TW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84" name="AutoShape 12">
            <a:extLst>
              <a:ext uri="{FF2B5EF4-FFF2-40B4-BE49-F238E27FC236}">
                <a16:creationId xmlns:a16="http://schemas.microsoft.com/office/drawing/2014/main" xmlns="" id="{5CD8C3FE-0221-48DC-8BF3-9A81667E4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4721" y="2139157"/>
            <a:ext cx="885825" cy="373062"/>
          </a:xfrm>
          <a:prstGeom prst="wedgeRectCallout">
            <a:avLst>
              <a:gd name="adj1" fmla="val -77060"/>
              <a:gd name="adj2" fmla="val 2319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a typeface="SimHei" panose="02010609060101010101" pitchFamily="49" charset="-122"/>
              </a:rPr>
              <a:t>特罗亚</a:t>
            </a:r>
          </a:p>
        </p:txBody>
      </p:sp>
      <p:sp>
        <p:nvSpPr>
          <p:cNvPr id="3086" name="AutoShape 14" descr="Medium wood">
            <a:extLst>
              <a:ext uri="{FF2B5EF4-FFF2-40B4-BE49-F238E27FC236}">
                <a16:creationId xmlns:a16="http://schemas.microsoft.com/office/drawing/2014/main" xmlns="" id="{D02BC312-1D20-4735-9E57-553C06E92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2783" y="19505"/>
            <a:ext cx="3196886" cy="807810"/>
          </a:xfrm>
          <a:prstGeom prst="foldedCorner">
            <a:avLst>
              <a:gd name="adj" fmla="val 12500"/>
            </a:avLst>
          </a:prstGeom>
          <a:solidFill>
            <a:srgbClr val="00206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保罗第二次旅行传道</a:t>
            </a:r>
            <a:endParaRPr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E5AA965-BE60-429B-BB89-88925CBD5A72}"/>
              </a:ext>
            </a:extLst>
          </p:cNvPr>
          <p:cNvSpPr txBox="1"/>
          <p:nvPr/>
        </p:nvSpPr>
        <p:spPr>
          <a:xfrm>
            <a:off x="-95250" y="4560723"/>
            <a:ext cx="142058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亚该亚</a:t>
            </a:r>
            <a:endParaRPr lang="en-US" sz="32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DDDC4D-4A37-43FF-89EB-FAB7BE2353CB}"/>
              </a:ext>
            </a:extLst>
          </p:cNvPr>
          <p:cNvSpPr/>
          <p:nvPr/>
        </p:nvSpPr>
        <p:spPr>
          <a:xfrm>
            <a:off x="5655013" y="2219831"/>
            <a:ext cx="142218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  <a:r>
              <a:rPr lang="zh-CN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细</a:t>
            </a:r>
            <a:r>
              <a:rPr lang="ja-JP" altLang="en-US" sz="32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</a:t>
            </a:r>
            <a:endParaRPr lang="en-US" sz="32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aul_the_apostle026">
            <a:extLst>
              <a:ext uri="{FF2B5EF4-FFF2-40B4-BE49-F238E27FC236}">
                <a16:creationId xmlns:a16="http://schemas.microsoft.com/office/drawing/2014/main" xmlns="" id="{95DD9985-F60D-48C2-AC1C-754731099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604837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7">
            <a:extLst>
              <a:ext uri="{FF2B5EF4-FFF2-40B4-BE49-F238E27FC236}">
                <a16:creationId xmlns:a16="http://schemas.microsoft.com/office/drawing/2014/main" xmlns="" id="{7C43887F-7FAB-4C37-A1EF-37DCBE9E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0"/>
            <a:ext cx="5958566" cy="72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当安息日，我们出城门，到了河边，知道那里有一个祷告的地方，我们就坐下对那聚会的妇女讲道。有一个卖紫色布疋的妇人，名叫吕底亚，是推雅推喇城的人，素来敬拜神。</a:t>
            </a:r>
          </a:p>
          <a:p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她听见了，主就开导她的心，叫她留心听保罗所讲的话。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16:13,14)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她和她一家既领了洗，便求我们说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「你们若以为我是真信主的，请到我家里来住。」于是强留我们。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zh-CN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16:15)</a:t>
            </a:r>
            <a:endParaRPr lang="en-US" altLang="zh-TW" sz="3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Aft>
                <a:spcPct val="30000"/>
              </a:spcAft>
            </a:pPr>
            <a:endParaRPr lang="en-US" altLang="zh-TW" sz="2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21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腓立比教會的特色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99" y="1644073"/>
            <a:ext cx="11924145" cy="49229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 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歐洲的第一所教會：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保羅寫“腓”書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已歷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教會健全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保羅所喜愛的教會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保羅之後也曾訪幾次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同心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合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兴旺福音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的教會 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只有二位姊妹有爭執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支援宣教的教會 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4:15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尤其支援保羅多次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2:25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4:15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、林後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3748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48797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10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47840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保罗书信中最富感情性及最个人性的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 字在全书中出现超过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也是最以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基督为中心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的一卷。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最乏教义性之一卷。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透露妇女在教会中的地位。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保罗书信中唯一给教会监督与执事的。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内有一段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最重要的经文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2:5</a:t>
            </a:r>
            <a:r>
              <a:rPr lang="en-US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，称为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虚己论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钥字包括 基督、福音、想念、同、喜乐 等。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538C7BB5-F525-48D2-8AE4-3A5195441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009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E10489DD-A2F0-491C-A2F7-64C8AB6BC1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8540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80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82" y="1"/>
            <a:ext cx="10515600" cy="1240876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「常常喜樂」 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50109"/>
            <a:ext cx="12192000" cy="508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本書被稱為“喜樂的書信”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次“喜樂”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次“歡樂”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常常喜樂”乃上帝的旨意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5:16</a:t>
            </a:r>
            <a:r>
              <a:rPr lang="en-US" altLang="zh-TW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「你們要靠主常常喜樂，我再說你們要喜樂」</a:t>
            </a:r>
            <a:r>
              <a:rPr lang="en-US" altLang="zh-TW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“靠主”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喜樂的根源</a:t>
            </a:r>
            <a:r>
              <a:rPr lang="en-US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3:1)(4:10)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「靠主」＝「在主裏面」＝生命的問題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15:4,11)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“常常”：喜樂的超越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不論在外環境總要喜樂（谷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3:17</a:t>
            </a:r>
            <a:r>
              <a:rPr lang="en-US" altLang="zh-TW" sz="36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“我再說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”唯一的信息，最重要的信息：喜樂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基督教的信息＝“大喜的信息” “福音”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538C7BB5-F525-48D2-8AE4-3A5195441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2009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E10489DD-A2F0-491C-A2F7-64C8AB6BC1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9464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3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常常喜樂的秘訣（腓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</a:t>
            </a:r>
            <a:r>
              <a:rPr lang="en-US" altLang="zh-TW" sz="6600" b="1" dirty="0">
                <a:solidFill>
                  <a:srgbClr val="FF0000"/>
                </a:solidFill>
                <a:ea typeface="SimSun" panose="02010600030101010101" pitchFamily="2" charset="-122"/>
              </a:rPr>
              <a:t>~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690255"/>
            <a:ext cx="9220200" cy="48860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常在主裡面（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存謙讓的心（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祈禱與感謝（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思念美善之事（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實行愛心的事（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學會凡事知足（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靠主的能力（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538C7BB5-F525-48D2-8AE4-3A5195441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478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E10489DD-A2F0-491C-A2F7-64C8AB6BC1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14722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40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897566"/>
              </p:ext>
            </p:extLst>
          </p:nvPr>
        </p:nvGraphicFramePr>
        <p:xfrm>
          <a:off x="-3" y="0"/>
          <a:ext cx="12192003" cy="699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5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460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913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39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78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引</a:t>
                      </a:r>
                      <a:endParaRPr lang="en-US" altLang="zh-CN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言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启语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问安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rgbClr val="00206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序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启语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祷愿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r>
                        <a:rPr lang="en-US" altLang="zh-CN" sz="3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endParaRPr lang="en-US" sz="3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847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福 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音 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与 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 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们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基督是我们的生命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活例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身在捆锁地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督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们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endParaRPr lang="en-US" altLang="zh-CN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切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劝勉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生死为基督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基督是我们的榜样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劝勉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以基督的心为心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活例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以巴弗提的榜样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基督是我们的至宝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活例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提防十架仇敌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劝勉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为基督弃万事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基督是我们的力量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活例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两女之分轭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</a:t>
                      </a:r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57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劝勉</a:t>
                      </a:r>
                      <a:r>
                        <a:rPr lang="en-US" altLang="zh-CN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要靠主喜乐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3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</a:t>
                      </a:r>
                      <a:endParaRPr lang="en-US" sz="3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578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结 </a:t>
                      </a:r>
                      <a:endParaRPr lang="en-US" altLang="zh-CN" sz="36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</a:t>
                      </a:r>
                      <a:endParaRPr lang="en-US" sz="36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道谢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馈送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跋</a:t>
                      </a:r>
                      <a:endParaRPr lang="en-US" sz="36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8775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祝福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问安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zh-CN" altLang="en-US" sz="3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</a:t>
                      </a:r>
                      <a:endParaRPr lang="en-US" sz="3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319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PHILIPPIAN JAILER CONVERTED">
            <a:extLst>
              <a:ext uri="{FF2B5EF4-FFF2-40B4-BE49-F238E27FC236}">
                <a16:creationId xmlns:a16="http://schemas.microsoft.com/office/drawing/2014/main" xmlns="" id="{727CE7A6-F8E9-4874-88B5-054A6B08A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1"/>
          <a:stretch>
            <a:fillRect/>
          </a:stretch>
        </p:blipFill>
        <p:spPr bwMode="auto">
          <a:xfrm>
            <a:off x="1524000" y="0"/>
            <a:ext cx="9144000" cy="686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AutoShape 5">
            <a:extLst>
              <a:ext uri="{FF2B5EF4-FFF2-40B4-BE49-F238E27FC236}">
                <a16:creationId xmlns:a16="http://schemas.microsoft.com/office/drawing/2014/main" xmlns="" id="{325663B2-8609-4FF4-A8E9-C68DBED97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6" y="287338"/>
            <a:ext cx="3140075" cy="1465262"/>
          </a:xfrm>
          <a:prstGeom prst="wedgeEllipseCallout">
            <a:avLst>
              <a:gd name="adj1" fmla="val 26287"/>
              <a:gd name="adj2" fmla="val 9452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400" b="1" dirty="0">
                <a:ea typeface="SimHei" panose="02010609060101010101" pitchFamily="49" charset="-122"/>
              </a:rPr>
              <a:t>二位先生，我当怎样行才可以得救？</a:t>
            </a:r>
            <a:endParaRPr lang="zh-TW" altLang="en-US" sz="2400" b="1" dirty="0">
              <a:ea typeface="SimHei" panose="02010609060101010101" pitchFamily="49" charset="-122"/>
            </a:endParaRPr>
          </a:p>
        </p:txBody>
      </p:sp>
      <p:sp>
        <p:nvSpPr>
          <p:cNvPr id="17414" name="AutoShape 6">
            <a:extLst>
              <a:ext uri="{FF2B5EF4-FFF2-40B4-BE49-F238E27FC236}">
                <a16:creationId xmlns:a16="http://schemas.microsoft.com/office/drawing/2014/main" xmlns="" id="{29F97720-CA94-4244-9CB7-4753218D3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177801"/>
            <a:ext cx="3103563" cy="1452563"/>
          </a:xfrm>
          <a:prstGeom prst="wedgeEllipseCallout">
            <a:avLst>
              <a:gd name="adj1" fmla="val -43505"/>
              <a:gd name="adj2" fmla="val 64315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400" b="1" dirty="0">
                <a:ea typeface="SimHei" panose="02010609060101010101" pitchFamily="49" charset="-122"/>
              </a:rPr>
              <a:t>当信主耶稣，你和你一家都必得救。</a:t>
            </a:r>
            <a:endParaRPr lang="zh-TW" altLang="en-US" sz="2400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xmlns="" id="{6BA43C12-9F74-48D3-B246-58E491D54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429" y="-119742"/>
            <a:ext cx="358303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腓立比书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xmlns="" id="{EC3B8F22-62C7-48E1-92F1-770D896E9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86" y="1066800"/>
            <a:ext cx="11647713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保罗写于罗马狱中，约在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61-62AD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是保罗书信中，口气、心情最愉快的一封信。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关键词：喜乐、同心。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写信动机：</a:t>
            </a:r>
          </a:p>
          <a:p>
            <a:pPr lvl="1"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感谢腓立比教会的馈送。</a:t>
            </a:r>
          </a:p>
          <a:p>
            <a:pPr lvl="1"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预告自己近期可能获释。</a:t>
            </a:r>
          </a:p>
          <a:p>
            <a:pPr lvl="1"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即或不然，勉励信徒也要长进、同心。</a:t>
            </a:r>
          </a:p>
          <a:p>
            <a:pPr lvl="1"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警戒防备奉割礼者。</a:t>
            </a:r>
          </a:p>
          <a:p>
            <a:pPr lvl="1">
              <a:buFontTx/>
              <a:buAutoNum type="arabicPeriod"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差遣以巴弗提回去，并派提摩太传话。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D32E030B-A256-44B7-A90F-AAECD7CAF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98825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5">
            <a:extLst>
              <a:ext uri="{FF2B5EF4-FFF2-40B4-BE49-F238E27FC236}">
                <a16:creationId xmlns:a16="http://schemas.microsoft.com/office/drawing/2014/main" xmlns="" id="{2558FC23-0BE5-4A14-848D-5DD3DB596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315" y="790575"/>
            <a:ext cx="11364686" cy="326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92150" indent="-6921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6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20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1:12</a:t>
            </a:r>
            <a:r>
              <a:rPr lang="en-US" altLang="zh-CN" sz="32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弟兄们，我愿意你们知道，我所遭遇的事更是叫福音兴旺，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1:13</a:t>
            </a:r>
            <a:r>
              <a:rPr lang="en-US" altLang="zh-CN" sz="32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以致</a:t>
            </a:r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我受的捆锁在御营全军和其余的人中，已经显明是为基督的缘故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1:14</a:t>
            </a:r>
            <a:r>
              <a:rPr lang="en-US" altLang="zh-CN" sz="32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并且那在主里的弟兄多半因我受的捆锁就笃信不疑，越发放胆传神的道，无所惧怕。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1" name="AutoShape 3">
            <a:extLst>
              <a:ext uri="{FF2B5EF4-FFF2-40B4-BE49-F238E27FC236}">
                <a16:creationId xmlns:a16="http://schemas.microsoft.com/office/drawing/2014/main" xmlns="" id="{D3E2C7B2-1C89-4207-BB57-718B24931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543" y="4706711"/>
            <a:ext cx="6792685" cy="1360714"/>
          </a:xfrm>
          <a:prstGeom prst="wedgeRectCallout">
            <a:avLst>
              <a:gd name="adj1" fmla="val 20459"/>
              <a:gd name="adj2" fmla="val -4938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保罗在罗马被软禁，却使福音在御营全军传开，显明他被囚有主的美意</a:t>
            </a:r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4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2" name="Rectangle 4" descr="Oak">
            <a:extLst>
              <a:ext uri="{FF2B5EF4-FFF2-40B4-BE49-F238E27FC236}">
                <a16:creationId xmlns:a16="http://schemas.microsoft.com/office/drawing/2014/main" xmlns="" id="{2BB11D15-41DD-4D3B-931A-FC802B7DC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6" y="790575"/>
            <a:ext cx="794659" cy="5276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为</a:t>
            </a:r>
          </a:p>
          <a:p>
            <a:pPr algn="ctr">
              <a:lnSpc>
                <a:spcPct val="12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  <a:p>
            <a:pPr algn="ctr">
              <a:lnSpc>
                <a:spcPct val="12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>
              <a:lnSpc>
                <a:spcPct val="12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捆</a:t>
            </a:r>
          </a:p>
          <a:p>
            <a:pPr algn="ctr">
              <a:lnSpc>
                <a:spcPct val="12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锁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>
            <a:extLst>
              <a:ext uri="{FF2B5EF4-FFF2-40B4-BE49-F238E27FC236}">
                <a16:creationId xmlns:a16="http://schemas.microsoft.com/office/drawing/2014/main" xmlns="" id="{0B804D3C-C683-4068-AD8E-EA95F18E0A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1984375"/>
            <a:ext cx="27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23" name="Text Box 3" descr="Bouquet">
            <a:extLst>
              <a:ext uri="{FF2B5EF4-FFF2-40B4-BE49-F238E27FC236}">
                <a16:creationId xmlns:a16="http://schemas.microsoft.com/office/drawing/2014/main" xmlns="" id="{3817F2CA-18AC-4703-924E-FC9671D08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599" y="1600200"/>
            <a:ext cx="1585911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放下自己</a:t>
            </a:r>
          </a:p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的夸耀</a:t>
            </a:r>
          </a:p>
        </p:txBody>
      </p:sp>
      <p:sp>
        <p:nvSpPr>
          <p:cNvPr id="30724" name="Freeform 4">
            <a:extLst>
              <a:ext uri="{FF2B5EF4-FFF2-40B4-BE49-F238E27FC236}">
                <a16:creationId xmlns:a16="http://schemas.microsoft.com/office/drawing/2014/main" xmlns="" id="{12A8456C-F511-414E-B36B-3961A1FA897D}"/>
              </a:ext>
            </a:extLst>
          </p:cNvPr>
          <p:cNvSpPr>
            <a:spLocks/>
          </p:cNvSpPr>
          <p:nvPr/>
        </p:nvSpPr>
        <p:spPr bwMode="auto">
          <a:xfrm>
            <a:off x="3852068" y="1146174"/>
            <a:ext cx="3095625" cy="4867275"/>
          </a:xfrm>
          <a:custGeom>
            <a:avLst/>
            <a:gdLst>
              <a:gd name="T0" fmla="*/ 0 w 1950"/>
              <a:gd name="T1" fmla="*/ 3066 h 3066"/>
              <a:gd name="T2" fmla="*/ 1646 w 1950"/>
              <a:gd name="T3" fmla="*/ 2337 h 3066"/>
              <a:gd name="T4" fmla="*/ 1827 w 1950"/>
              <a:gd name="T5" fmla="*/ 0 h 3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50" h="3066">
                <a:moveTo>
                  <a:pt x="0" y="3066"/>
                </a:moveTo>
                <a:cubicBezTo>
                  <a:pt x="274" y="2945"/>
                  <a:pt x="1342" y="2848"/>
                  <a:pt x="1646" y="2337"/>
                </a:cubicBezTo>
                <a:cubicBezTo>
                  <a:pt x="1950" y="1826"/>
                  <a:pt x="1789" y="487"/>
                  <a:pt x="1827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5" name="Text Box 5" descr="Bouquet">
            <a:extLst>
              <a:ext uri="{FF2B5EF4-FFF2-40B4-BE49-F238E27FC236}">
                <a16:creationId xmlns:a16="http://schemas.microsoft.com/office/drawing/2014/main" xmlns="" id="{7725180C-75B3-46D6-AB70-3E60F0E55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3044" y="4635503"/>
            <a:ext cx="1412084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丢弃罪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中之乐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26" name="Text Box 6" descr="Bouquet">
            <a:extLst>
              <a:ext uri="{FF2B5EF4-FFF2-40B4-BE49-F238E27FC236}">
                <a16:creationId xmlns:a16="http://schemas.microsoft.com/office/drawing/2014/main" xmlns="" id="{A7A30F73-96BE-4EF5-AE0E-87C5B84D3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1" y="5715000"/>
            <a:ext cx="2065337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舍下亲情、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友情、爱情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27" name="Text Box 7" descr="Bouquet">
            <a:extLst>
              <a:ext uri="{FF2B5EF4-FFF2-40B4-BE49-F238E27FC236}">
                <a16:creationId xmlns:a16="http://schemas.microsoft.com/office/drawing/2014/main" xmlns="" id="{61E1DEB1-F52E-433F-8296-CD034B51D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942" y="3885528"/>
            <a:ext cx="1053647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放下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面子</a:t>
            </a:r>
          </a:p>
        </p:txBody>
      </p:sp>
      <p:sp>
        <p:nvSpPr>
          <p:cNvPr id="30728" name="Text Box 8" descr="Bouquet">
            <a:extLst>
              <a:ext uri="{FF2B5EF4-FFF2-40B4-BE49-F238E27FC236}">
                <a16:creationId xmlns:a16="http://schemas.microsoft.com/office/drawing/2014/main" xmlns="" id="{6C97E58B-110D-4023-B0AE-83CF3459F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399" y="4475164"/>
            <a:ext cx="1585911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放下自己</a:t>
            </a:r>
          </a:p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的喜好</a:t>
            </a:r>
          </a:p>
        </p:txBody>
      </p:sp>
      <p:sp>
        <p:nvSpPr>
          <p:cNvPr id="30729" name="Rectangle 9" descr="blue-marble3">
            <a:extLst>
              <a:ext uri="{FF2B5EF4-FFF2-40B4-BE49-F238E27FC236}">
                <a16:creationId xmlns:a16="http://schemas.microsoft.com/office/drawing/2014/main" xmlns="" id="{39F11BD4-6DD0-4165-9591-D4957F60B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28600"/>
            <a:ext cx="1676400" cy="8382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</a:rPr>
              <a:t>认识基督</a:t>
            </a:r>
          </a:p>
        </p:txBody>
      </p:sp>
      <p:sp>
        <p:nvSpPr>
          <p:cNvPr id="30730" name="Line 10">
            <a:extLst>
              <a:ext uri="{FF2B5EF4-FFF2-40B4-BE49-F238E27FC236}">
                <a16:creationId xmlns:a16="http://schemas.microsoft.com/office/drawing/2014/main" xmlns="" id="{4FA4B19F-B38A-425D-B5F0-AD27A4264D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10013" y="5443080"/>
            <a:ext cx="85321" cy="346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1" name="Line 11">
            <a:extLst>
              <a:ext uri="{FF2B5EF4-FFF2-40B4-BE49-F238E27FC236}">
                <a16:creationId xmlns:a16="http://schemas.microsoft.com/office/drawing/2014/main" xmlns="" id="{DDC9BBF2-1CFF-4140-8263-15BEEEE415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5246689"/>
            <a:ext cx="342900" cy="465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2" name="Line 12">
            <a:extLst>
              <a:ext uri="{FF2B5EF4-FFF2-40B4-BE49-F238E27FC236}">
                <a16:creationId xmlns:a16="http://schemas.microsoft.com/office/drawing/2014/main" xmlns="" id="{D6C62F1A-C01A-4923-9335-73A6486582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2089" y="4727576"/>
            <a:ext cx="465137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3" name="Line 13">
            <a:extLst>
              <a:ext uri="{FF2B5EF4-FFF2-40B4-BE49-F238E27FC236}">
                <a16:creationId xmlns:a16="http://schemas.microsoft.com/office/drawing/2014/main" xmlns="" id="{46C23805-33CA-4753-81AD-55ABFD55BA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18239" y="4313238"/>
            <a:ext cx="4524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4" name="Line 14">
            <a:extLst>
              <a:ext uri="{FF2B5EF4-FFF2-40B4-BE49-F238E27FC236}">
                <a16:creationId xmlns:a16="http://schemas.microsoft.com/office/drawing/2014/main" xmlns="" id="{B0B8768A-E6AF-4BEF-AE1F-216D02820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5925" y="3906838"/>
            <a:ext cx="27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5" name="Text Box 15" descr="Bouquet">
            <a:extLst>
              <a:ext uri="{FF2B5EF4-FFF2-40B4-BE49-F238E27FC236}">
                <a16:creationId xmlns:a16="http://schemas.microsoft.com/office/drawing/2014/main" xmlns="" id="{F853F197-DE11-44BF-8DE1-D3A870F22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9299" y="2582864"/>
            <a:ext cx="1585911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放下自己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的倚靠</a:t>
            </a:r>
          </a:p>
        </p:txBody>
      </p:sp>
      <p:sp>
        <p:nvSpPr>
          <p:cNvPr id="30736" name="Line 16">
            <a:extLst>
              <a:ext uri="{FF2B5EF4-FFF2-40B4-BE49-F238E27FC236}">
                <a16:creationId xmlns:a16="http://schemas.microsoft.com/office/drawing/2014/main" xmlns="" id="{DE64E26E-BE18-45F5-8910-1156DC6A65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6725" y="2967038"/>
            <a:ext cx="27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7" name="Text Box 17" descr="Bouquet">
            <a:extLst>
              <a:ext uri="{FF2B5EF4-FFF2-40B4-BE49-F238E27FC236}">
                <a16:creationId xmlns:a16="http://schemas.microsoft.com/office/drawing/2014/main" xmlns="" id="{577F8C41-6EF3-4437-9C8A-09D34683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483" y="2455871"/>
            <a:ext cx="1198109" cy="120032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放下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自己的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聪明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38" name="Line 18">
            <a:extLst>
              <a:ext uri="{FF2B5EF4-FFF2-40B4-BE49-F238E27FC236}">
                <a16:creationId xmlns:a16="http://schemas.microsoft.com/office/drawing/2014/main" xmlns="" id="{772C9B49-AF8C-49B4-8933-182D034373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271838"/>
            <a:ext cx="361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739" name="Oval 19" descr="Green marble">
            <a:extLst>
              <a:ext uri="{FF2B5EF4-FFF2-40B4-BE49-F238E27FC236}">
                <a16:creationId xmlns:a16="http://schemas.microsoft.com/office/drawing/2014/main" xmlns="" id="{06B03FE3-E56B-46BD-8C3D-D3100667E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562598"/>
            <a:ext cx="906464" cy="812801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</a:rPr>
              <a:t>起点</a:t>
            </a:r>
          </a:p>
        </p:txBody>
      </p:sp>
      <p:sp>
        <p:nvSpPr>
          <p:cNvPr id="30740" name="AutoShape 20" descr="Pink tissue paper">
            <a:extLst>
              <a:ext uri="{FF2B5EF4-FFF2-40B4-BE49-F238E27FC236}">
                <a16:creationId xmlns:a16="http://schemas.microsoft.com/office/drawing/2014/main" xmlns="" id="{3BC5616E-5C74-4DEC-8E40-9C74F937F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214" y="4475164"/>
            <a:ext cx="1520841" cy="738188"/>
          </a:xfrm>
          <a:prstGeom prst="wedgeRectCallout">
            <a:avLst>
              <a:gd name="adj1" fmla="val 86398"/>
              <a:gd name="adj2" fmla="val 24194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我的喜乐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1" name="AutoShape 21" descr="Pink tissue paper">
            <a:extLst>
              <a:ext uri="{FF2B5EF4-FFF2-40B4-BE49-F238E27FC236}">
                <a16:creationId xmlns:a16="http://schemas.microsoft.com/office/drawing/2014/main" xmlns="" id="{383B8A8A-82D1-49C3-9159-9995C9623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393" y="5711826"/>
            <a:ext cx="1947750" cy="904863"/>
          </a:xfrm>
          <a:prstGeom prst="wedgeRectCallout">
            <a:avLst>
              <a:gd name="adj1" fmla="val -83843"/>
              <a:gd name="adj2" fmla="val 1344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我的最爱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2" name="AutoShape 22" descr="Pink tissue paper">
            <a:extLst>
              <a:ext uri="{FF2B5EF4-FFF2-40B4-BE49-F238E27FC236}">
                <a16:creationId xmlns:a16="http://schemas.microsoft.com/office/drawing/2014/main" xmlns="" id="{92241852-8835-4CB1-9BFE-1C9E90BE5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950" y="3473455"/>
            <a:ext cx="1855788" cy="738188"/>
          </a:xfrm>
          <a:prstGeom prst="wedgeRectCallout">
            <a:avLst>
              <a:gd name="adj1" fmla="val 88440"/>
              <a:gd name="adj2" fmla="val 40106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基督更多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向我显现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3" name="AutoShape 23" descr="Pink tissue paper">
            <a:extLst>
              <a:ext uri="{FF2B5EF4-FFF2-40B4-BE49-F238E27FC236}">
                <a16:creationId xmlns:a16="http://schemas.microsoft.com/office/drawing/2014/main" xmlns="" id="{D1C0C0F8-350D-4B65-8506-F28C1B5CC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1299" y="4460422"/>
            <a:ext cx="1761671" cy="738188"/>
          </a:xfrm>
          <a:prstGeom prst="wedgeRectCallout">
            <a:avLst>
              <a:gd name="adj1" fmla="val -83843"/>
              <a:gd name="adj2" fmla="val 1344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我的满足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4" name="AutoShape 24" descr="Pink tissue paper">
            <a:extLst>
              <a:ext uri="{FF2B5EF4-FFF2-40B4-BE49-F238E27FC236}">
                <a16:creationId xmlns:a16="http://schemas.microsoft.com/office/drawing/2014/main" xmlns="" id="{B6697CE2-C2F2-4DF7-8137-66D9271E2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9399" y="3520622"/>
            <a:ext cx="1761671" cy="738188"/>
          </a:xfrm>
          <a:prstGeom prst="wedgeRectCallout">
            <a:avLst>
              <a:gd name="adj1" fmla="val -83843"/>
              <a:gd name="adj2" fmla="val 1344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我的道路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5" name="AutoShape 25" descr="Pink tissue paper">
            <a:extLst>
              <a:ext uri="{FF2B5EF4-FFF2-40B4-BE49-F238E27FC236}">
                <a16:creationId xmlns:a16="http://schemas.microsoft.com/office/drawing/2014/main" xmlns="" id="{A9D61A9E-FE4E-492F-986B-9BA5B079C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513006"/>
            <a:ext cx="1855788" cy="738188"/>
          </a:xfrm>
          <a:prstGeom prst="wedgeRectCallout">
            <a:avLst>
              <a:gd name="adj1" fmla="val 88440"/>
              <a:gd name="adj2" fmla="val 40106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</a:rPr>
              <a:t>我的智慧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6" name="AutoShape 26" descr="Pink tissue paper">
            <a:extLst>
              <a:ext uri="{FF2B5EF4-FFF2-40B4-BE49-F238E27FC236}">
                <a16:creationId xmlns:a16="http://schemas.microsoft.com/office/drawing/2014/main" xmlns="" id="{4D2D3EB4-0E0B-499C-94F4-233D4B986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899" y="2530022"/>
            <a:ext cx="1761671" cy="738188"/>
          </a:xfrm>
          <a:prstGeom prst="wedgeRectCallout">
            <a:avLst>
              <a:gd name="adj1" fmla="val -83843"/>
              <a:gd name="adj2" fmla="val 1344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我的倚靠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7" name="Rectangle 27" descr="Newsprint">
            <a:extLst>
              <a:ext uri="{FF2B5EF4-FFF2-40B4-BE49-F238E27FC236}">
                <a16:creationId xmlns:a16="http://schemas.microsoft.com/office/drawing/2014/main" xmlns="" id="{34DC03A5-E351-465A-9573-5B546EE39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6" y="77377"/>
            <a:ext cx="5557610" cy="2091919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90000"/>
              </a:spcAft>
            </a:pP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</a:rPr>
              <a:t>人非有信，就不能得神的喜悦；因为到神面前来的人必须信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</a:rPr>
              <a:t>神就是</a:t>
            </a:r>
            <a:r>
              <a:rPr lang="en-US" altLang="zh-CN" sz="2800" b="1" dirty="0">
                <a:solidFill>
                  <a:schemeClr val="accent2"/>
                </a:solidFill>
              </a:rPr>
              <a:t>(He is)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</a:rPr>
              <a:t>，且信他是那殷勤寻求他之人的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</a:rPr>
              <a:t>赏赐</a:t>
            </a:r>
            <a:r>
              <a:rPr lang="zh-CN" altLang="en-US" sz="2800" b="1" dirty="0">
                <a:latin typeface="SimHei" panose="02010609060101010101" pitchFamily="49" charset="-122"/>
              </a:rPr>
              <a:t>。</a:t>
            </a:r>
            <a:r>
              <a:rPr lang="en-US" altLang="zh-CN" sz="2800" b="1" dirty="0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chemeClr val="bg2"/>
                </a:solidFill>
                <a:latin typeface="SimHei" panose="02010609060101010101" pitchFamily="49" charset="-122"/>
              </a:rPr>
              <a:t>来</a:t>
            </a:r>
            <a:r>
              <a:rPr lang="en-US" altLang="zh-CN" sz="2800" b="1" dirty="0">
                <a:solidFill>
                  <a:schemeClr val="bg2"/>
                </a:solidFill>
                <a:latin typeface="SimHei" panose="02010609060101010101" pitchFamily="49" charset="-122"/>
              </a:rPr>
              <a:t>11:6</a:t>
            </a:r>
            <a:r>
              <a:rPr lang="zh-CN" altLang="en-US" sz="2800" b="1" dirty="0">
                <a:solidFill>
                  <a:schemeClr val="bg2"/>
                </a:solidFill>
                <a:latin typeface="SimHei" panose="02010609060101010101" pitchFamily="49" charset="-122"/>
              </a:rPr>
              <a:t>另译</a:t>
            </a:r>
            <a:r>
              <a:rPr lang="en-US" altLang="zh-CN" sz="2800" b="1" dirty="0">
                <a:solidFill>
                  <a:schemeClr val="bg2"/>
                </a:solidFill>
                <a:latin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chemeClr val="bg2"/>
              </a:solidFill>
              <a:latin typeface="SimHei" panose="02010609060101010101" pitchFamily="49" charset="-122"/>
            </a:endParaRPr>
          </a:p>
        </p:txBody>
      </p:sp>
      <p:sp>
        <p:nvSpPr>
          <p:cNvPr id="30748" name="Text Box 28" descr="Bouquet">
            <a:extLst>
              <a:ext uri="{FF2B5EF4-FFF2-40B4-BE49-F238E27FC236}">
                <a16:creationId xmlns:a16="http://schemas.microsoft.com/office/drawing/2014/main" xmlns="" id="{7C2162B5-8A88-4520-BF49-9DF1D5E3C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4849" y="3522664"/>
            <a:ext cx="1585911" cy="83099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放下自己</a:t>
            </a:r>
          </a:p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的计画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  <p:sp>
        <p:nvSpPr>
          <p:cNvPr id="30749" name="AutoShape 29" descr="Pink tissue paper">
            <a:extLst>
              <a:ext uri="{FF2B5EF4-FFF2-40B4-BE49-F238E27FC236}">
                <a16:creationId xmlns:a16="http://schemas.microsoft.com/office/drawing/2014/main" xmlns="" id="{E2BE66E3-20E0-4F75-B8B9-74748D3F3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199" y="1526722"/>
            <a:ext cx="1761671" cy="738188"/>
          </a:xfrm>
          <a:prstGeom prst="wedgeRectCallout">
            <a:avLst>
              <a:gd name="adj1" fmla="val -83843"/>
              <a:gd name="adj2" fmla="val 1344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基督成为</a:t>
            </a: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</a:rPr>
              <a:t>我的荣耀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1181</TotalTime>
  <Words>3500</Words>
  <Application>Microsoft Office PowerPoint</Application>
  <PresentationFormat>Widescreen</PresentationFormat>
  <Paragraphs>440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新細明體</vt:lpstr>
      <vt:lpstr>SimHei</vt:lpstr>
      <vt:lpstr>SimSun</vt:lpstr>
      <vt:lpstr>SimSun</vt:lpstr>
      <vt:lpstr>Arial</vt:lpstr>
      <vt:lpstr>Calibri</vt:lpstr>
      <vt:lpstr>Calibri Light</vt:lpstr>
      <vt:lpstr>Times New Roman</vt:lpstr>
      <vt:lpstr>Office Theme</vt:lpstr>
      <vt:lpstr>新约概论(八)</vt:lpstr>
      <vt:lpstr>圣经分类合参</vt:lpstr>
      <vt:lpstr>保罗书信</vt:lpstr>
      <vt:lpstr>PowerPoint Presentation</vt:lpstr>
      <vt:lpstr>加拉太书</vt:lpstr>
      <vt:lpstr>各项事情发生之先后</vt:lpstr>
      <vt:lpstr>PowerPoint Presentation</vt:lpstr>
      <vt:lpstr>PowerPoint Presentation</vt:lpstr>
      <vt:lpstr>PowerPoint Presentation</vt:lpstr>
      <vt:lpstr>PowerPoint Presentation</vt:lpstr>
      <vt:lpstr>加拉太教会的历史背景</vt:lpstr>
      <vt:lpstr>加拉太书着成之动机</vt:lpstr>
      <vt:lpstr>PowerPoint Presentation</vt:lpstr>
      <vt:lpstr>PowerPoint Presentation</vt:lpstr>
      <vt:lpstr>PowerPoint Presentation</vt:lpstr>
      <vt:lpstr>基督裏自由</vt:lpstr>
      <vt:lpstr>保羅與「十字架」之關係</vt:lpstr>
      <vt:lpstr>腓立比书</vt:lpstr>
      <vt:lpstr>PowerPoint Presentation</vt:lpstr>
      <vt:lpstr>PowerPoint Presentation</vt:lpstr>
      <vt:lpstr>腓立比教會的特色</vt:lpstr>
      <vt:lpstr>腓立比书特征</vt:lpstr>
      <vt:lpstr>主題:「常常喜樂」 </vt:lpstr>
      <vt:lpstr>常常喜樂的秘訣（腓4:4~13）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新约概论(八)</dc:title>
  <dc:creator>Kao, Race L.</dc:creator>
  <cp:lastModifiedBy>Kao, Race L.</cp:lastModifiedBy>
  <cp:revision>65</cp:revision>
  <cp:lastPrinted>2019-03-21T13:33:20Z</cp:lastPrinted>
  <dcterms:created xsi:type="dcterms:W3CDTF">2019-03-18T12:56:21Z</dcterms:created>
  <dcterms:modified xsi:type="dcterms:W3CDTF">2019-03-21T14:16:26Z</dcterms:modified>
</cp:coreProperties>
</file>