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30"/>
  </p:handoutMasterIdLst>
  <p:sldIdLst>
    <p:sldId id="257" r:id="rId2"/>
    <p:sldId id="258" r:id="rId3"/>
    <p:sldId id="334" r:id="rId4"/>
    <p:sldId id="259" r:id="rId5"/>
    <p:sldId id="260" r:id="rId6"/>
    <p:sldId id="272" r:id="rId7"/>
    <p:sldId id="261" r:id="rId8"/>
    <p:sldId id="262" r:id="rId9"/>
    <p:sldId id="263" r:id="rId10"/>
    <p:sldId id="273" r:id="rId11"/>
    <p:sldId id="330" r:id="rId12"/>
    <p:sldId id="275" r:id="rId13"/>
    <p:sldId id="276" r:id="rId14"/>
    <p:sldId id="277" r:id="rId15"/>
    <p:sldId id="264" r:id="rId16"/>
    <p:sldId id="265" r:id="rId17"/>
    <p:sldId id="278" r:id="rId18"/>
    <p:sldId id="309" r:id="rId19"/>
    <p:sldId id="329" r:id="rId20"/>
    <p:sldId id="267" r:id="rId21"/>
    <p:sldId id="268" r:id="rId22"/>
    <p:sldId id="269" r:id="rId23"/>
    <p:sldId id="332" r:id="rId24"/>
    <p:sldId id="331" r:id="rId25"/>
    <p:sldId id="333" r:id="rId26"/>
    <p:sldId id="335" r:id="rId27"/>
    <p:sldId id="337" r:id="rId28"/>
    <p:sldId id="338" r:id="rId29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82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50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1E7852E-23D0-4D01-ABD5-CFB17701A93E}" type="datetimeFigureOut">
              <a:rPr lang="en-US" smtClean="0"/>
              <a:t>3/28/2019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713CB6F-F161-44F7-AC82-2A9B693FCD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2642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0CC2B-3F7E-4E91-880F-989E917A3CA6}" type="datetimeFigureOut">
              <a:rPr lang="en-US" smtClean="0"/>
              <a:t>3/28/2019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050E4-74BC-413F-894D-2BF7ECBD78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037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0CC2B-3F7E-4E91-880F-989E917A3CA6}" type="datetimeFigureOut">
              <a:rPr lang="en-US" smtClean="0"/>
              <a:t>3/28/2019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050E4-74BC-413F-894D-2BF7ECBD78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58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0CC2B-3F7E-4E91-880F-989E917A3CA6}" type="datetimeFigureOut">
              <a:rPr lang="en-US" smtClean="0"/>
              <a:t>3/28/2019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050E4-74BC-413F-894D-2BF7ECBD78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981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0CC2B-3F7E-4E91-880F-989E917A3CA6}" type="datetimeFigureOut">
              <a:rPr lang="en-US" smtClean="0"/>
              <a:t>3/28/2019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050E4-74BC-413F-894D-2BF7ECBD78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749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0CC2B-3F7E-4E91-880F-989E917A3CA6}" type="datetimeFigureOut">
              <a:rPr lang="en-US" smtClean="0"/>
              <a:t>3/28/2019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050E4-74BC-413F-894D-2BF7ECBD78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243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0CC2B-3F7E-4E91-880F-989E917A3CA6}" type="datetimeFigureOut">
              <a:rPr lang="en-US" smtClean="0"/>
              <a:t>3/28/2019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050E4-74BC-413F-894D-2BF7ECBD78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858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0CC2B-3F7E-4E91-880F-989E917A3CA6}" type="datetimeFigureOut">
              <a:rPr lang="en-US" smtClean="0"/>
              <a:t>3/28/2019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050E4-74BC-413F-894D-2BF7ECBD78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674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0CC2B-3F7E-4E91-880F-989E917A3CA6}" type="datetimeFigureOut">
              <a:rPr lang="en-US" smtClean="0"/>
              <a:t>3/28/2019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050E4-74BC-413F-894D-2BF7ECBD78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690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0CC2B-3F7E-4E91-880F-989E917A3CA6}" type="datetimeFigureOut">
              <a:rPr lang="en-US" smtClean="0"/>
              <a:t>3/28/2019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050E4-74BC-413F-894D-2BF7ECBD78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996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0CC2B-3F7E-4E91-880F-989E917A3CA6}" type="datetimeFigureOut">
              <a:rPr lang="en-US" smtClean="0"/>
              <a:t>3/28/2019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050E4-74BC-413F-894D-2BF7ECBD78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31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0CC2B-3F7E-4E91-880F-989E917A3CA6}" type="datetimeFigureOut">
              <a:rPr lang="en-US" smtClean="0"/>
              <a:t>3/28/2019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050E4-74BC-413F-894D-2BF7ECBD78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999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0CC2B-3F7E-4E91-880F-989E917A3CA6}" type="datetimeFigureOut">
              <a:rPr lang="en-US" smtClean="0"/>
              <a:t>3/28/2019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1050E4-74BC-413F-894D-2BF7ECBD78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79104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4.jpeg"/><Relationship Id="rId7" Type="http://schemas.openxmlformats.org/officeDocument/2006/relationships/image" Target="../media/image9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8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7245" y="529342"/>
            <a:ext cx="9144000" cy="1964476"/>
          </a:xfrm>
        </p:spPr>
        <p:txBody>
          <a:bodyPr>
            <a:normAutofit/>
          </a:bodyPr>
          <a:lstStyle/>
          <a:p>
            <a:r>
              <a:rPr lang="ja-JP" altLang="en-US" sz="8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新约概论</a:t>
            </a:r>
            <a:r>
              <a:rPr lang="en-US" altLang="ja-JP" sz="8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8000" b="1" dirty="0">
                <a:solidFill>
                  <a:srgbClr val="FF0000"/>
                </a:solidFill>
              </a:rPr>
              <a:t>九</a:t>
            </a:r>
            <a:r>
              <a:rPr lang="en-US" altLang="ja-JP" sz="8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endParaRPr lang="en-US" sz="80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444" y="3075708"/>
            <a:ext cx="9144000" cy="3149601"/>
          </a:xfrm>
        </p:spPr>
        <p:txBody>
          <a:bodyPr>
            <a:normAutofit/>
          </a:bodyPr>
          <a:lstStyle/>
          <a:p>
            <a:r>
              <a:rPr lang="zh-CN" altLang="en-US" sz="8000" b="1" dirty="0">
                <a:solidFill>
                  <a:srgbClr val="FFFF00"/>
                </a:solidFill>
              </a:rPr>
              <a:t>以弗所书</a:t>
            </a:r>
            <a:endParaRPr lang="en-US" altLang="zh-CN" sz="8000" b="1" dirty="0">
              <a:solidFill>
                <a:srgbClr val="FFFF00"/>
              </a:solidFill>
            </a:endParaRPr>
          </a:p>
          <a:p>
            <a:r>
              <a:rPr lang="zh-CN" altLang="en-US" sz="8000" b="1" dirty="0">
                <a:solidFill>
                  <a:srgbClr val="FFFF00"/>
                </a:solidFill>
              </a:rPr>
              <a:t>歌罗西书</a:t>
            </a:r>
            <a:endParaRPr lang="en-US" sz="8000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94931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727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圣经分类合参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" y="1874520"/>
            <a:ext cx="11883736" cy="4904970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旧约（卅九卷）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摩西的 其他的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600" b="1" dirty="0">
                <a:solidFill>
                  <a:srgbClr val="FFFF00"/>
                </a:solidFill>
                <a:ea typeface="宋体" panose="02010600030101010101" pitchFamily="2" charset="-122"/>
              </a:rPr>
              <a:t>智慧书 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大先知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小先知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新约（廿七卷）</a:t>
            </a: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 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6600" b="1" dirty="0">
                <a:solidFill>
                  <a:srgbClr val="FFFF00"/>
                </a:solidFill>
                <a:ea typeface="宋体" panose="02010600030101010101" pitchFamily="2" charset="-122"/>
              </a:rPr>
              <a:t>书信</a:t>
            </a:r>
            <a:r>
              <a:rPr lang="en-US" altLang="zh-CN" sz="6600" b="1" dirty="0">
                <a:solidFill>
                  <a:srgbClr val="FFFF00"/>
                </a:solidFill>
                <a:ea typeface="宋体" panose="02010600030101010101" pitchFamily="2" charset="-122"/>
              </a:rPr>
              <a:t>)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福音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教会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保罗的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其他的</a:t>
            </a:r>
          </a:p>
          <a:p>
            <a:pPr marL="0" indent="0">
              <a:buNone/>
            </a:pPr>
            <a:r>
              <a:rPr lang="zh-CN" altLang="en-US" sz="4300" b="1" dirty="0">
                <a:latin typeface="SimSun" panose="02010600030101010101" pitchFamily="2" charset="-122"/>
                <a:ea typeface="SimSun" panose="02010600030101010101" pitchFamily="2" charset="-122"/>
              </a:rPr>
              <a:t>											</a:t>
            </a:r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							</a:t>
            </a:r>
          </a:p>
        </p:txBody>
      </p:sp>
      <p:sp>
        <p:nvSpPr>
          <p:cNvPr id="4" name="Line 5">
            <a:extLst>
              <a:ext uri="{FF2B5EF4-FFF2-40B4-BE49-F238E27FC236}">
                <a16:creationId xmlns="" xmlns:a16="http://schemas.microsoft.com/office/drawing/2014/main" id="{BFFF6FC3-F407-4BA5-B34D-B69AFF6643E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3823853"/>
            <a:ext cx="12192000" cy="9237"/>
          </a:xfrm>
          <a:prstGeom prst="line">
            <a:avLst/>
          </a:prstGeom>
          <a:noFill/>
          <a:ln w="5715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Line 4">
            <a:extLst>
              <a:ext uri="{FF2B5EF4-FFF2-40B4-BE49-F238E27FC236}">
                <a16:creationId xmlns=""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Line 4">
            <a:extLst>
              <a:ext uri="{FF2B5EF4-FFF2-40B4-BE49-F238E27FC236}">
                <a16:creationId xmlns="" xmlns:a16="http://schemas.microsoft.com/office/drawing/2014/main" id="{C32BD4D0-E49C-437F-99A9-8FA429166A9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3352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028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0" name="Group 2"/>
          <p:cNvGrpSpPr>
            <a:grpSpLocks/>
          </p:cNvGrpSpPr>
          <p:nvPr/>
        </p:nvGrpSpPr>
        <p:grpSpPr bwMode="auto">
          <a:xfrm>
            <a:off x="4343400" y="1727200"/>
            <a:ext cx="762000" cy="4114800"/>
            <a:chOff x="1776" y="1088"/>
            <a:chExt cx="480" cy="2592"/>
          </a:xfrm>
        </p:grpSpPr>
        <p:sp>
          <p:nvSpPr>
            <p:cNvPr id="32771" name="Rectangle 3" descr="Newsprint"/>
            <p:cNvSpPr>
              <a:spLocks noChangeArrowheads="1"/>
            </p:cNvSpPr>
            <p:nvPr/>
          </p:nvSpPr>
          <p:spPr bwMode="auto">
            <a:xfrm>
              <a:off x="1776" y="1088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帖后</a:t>
              </a:r>
            </a:p>
          </p:txBody>
        </p:sp>
        <p:sp>
          <p:nvSpPr>
            <p:cNvPr id="32772" name="Rectangle 4" descr="Newsprint"/>
            <p:cNvSpPr>
              <a:spLocks noChangeArrowheads="1"/>
            </p:cNvSpPr>
            <p:nvPr/>
          </p:nvSpPr>
          <p:spPr bwMode="auto">
            <a:xfrm>
              <a:off x="1776" y="1376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帖前</a:t>
              </a:r>
            </a:p>
          </p:txBody>
        </p:sp>
        <p:sp>
          <p:nvSpPr>
            <p:cNvPr id="32773" name="Rectangle 5" descr="Newsprint"/>
            <p:cNvSpPr>
              <a:spLocks noChangeArrowheads="1"/>
            </p:cNvSpPr>
            <p:nvPr/>
          </p:nvSpPr>
          <p:spPr bwMode="auto">
            <a:xfrm>
              <a:off x="1776" y="1664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西</a:t>
              </a:r>
            </a:p>
          </p:txBody>
        </p:sp>
        <p:sp>
          <p:nvSpPr>
            <p:cNvPr id="32774" name="Rectangle 6" descr="Newsprint"/>
            <p:cNvSpPr>
              <a:spLocks noChangeArrowheads="1"/>
            </p:cNvSpPr>
            <p:nvPr/>
          </p:nvSpPr>
          <p:spPr bwMode="auto">
            <a:xfrm>
              <a:off x="1776" y="1952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腓</a:t>
              </a:r>
            </a:p>
          </p:txBody>
        </p:sp>
        <p:sp>
          <p:nvSpPr>
            <p:cNvPr id="32775" name="Rectangle 7" descr="Newsprint"/>
            <p:cNvSpPr>
              <a:spLocks noChangeArrowheads="1"/>
            </p:cNvSpPr>
            <p:nvPr/>
          </p:nvSpPr>
          <p:spPr bwMode="auto">
            <a:xfrm>
              <a:off x="1776" y="2240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弗</a:t>
              </a:r>
            </a:p>
          </p:txBody>
        </p:sp>
        <p:sp>
          <p:nvSpPr>
            <p:cNvPr id="32776" name="Rectangle 8" descr="Newsprint"/>
            <p:cNvSpPr>
              <a:spLocks noChangeArrowheads="1"/>
            </p:cNvSpPr>
            <p:nvPr/>
          </p:nvSpPr>
          <p:spPr bwMode="auto">
            <a:xfrm>
              <a:off x="1776" y="2528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加</a:t>
              </a:r>
            </a:p>
          </p:txBody>
        </p:sp>
        <p:sp>
          <p:nvSpPr>
            <p:cNvPr id="32777" name="Rectangle 9" descr="Newsprint"/>
            <p:cNvSpPr>
              <a:spLocks noChangeArrowheads="1"/>
            </p:cNvSpPr>
            <p:nvPr/>
          </p:nvSpPr>
          <p:spPr bwMode="auto">
            <a:xfrm>
              <a:off x="1776" y="2816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林后</a:t>
              </a:r>
            </a:p>
          </p:txBody>
        </p:sp>
        <p:sp>
          <p:nvSpPr>
            <p:cNvPr id="32778" name="Rectangle 10" descr="Newsprint"/>
            <p:cNvSpPr>
              <a:spLocks noChangeArrowheads="1"/>
            </p:cNvSpPr>
            <p:nvPr/>
          </p:nvSpPr>
          <p:spPr bwMode="auto">
            <a:xfrm>
              <a:off x="1776" y="3104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林前</a:t>
              </a:r>
            </a:p>
          </p:txBody>
        </p:sp>
        <p:sp>
          <p:nvSpPr>
            <p:cNvPr id="32779" name="Rectangle 11" descr="Newsprint"/>
            <p:cNvSpPr>
              <a:spLocks noChangeArrowheads="1"/>
            </p:cNvSpPr>
            <p:nvPr/>
          </p:nvSpPr>
          <p:spPr bwMode="auto">
            <a:xfrm>
              <a:off x="1776" y="3392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罗</a:t>
              </a:r>
            </a:p>
          </p:txBody>
        </p:sp>
      </p:grpSp>
      <p:grpSp>
        <p:nvGrpSpPr>
          <p:cNvPr id="32780" name="Group 12"/>
          <p:cNvGrpSpPr>
            <a:grpSpLocks/>
          </p:cNvGrpSpPr>
          <p:nvPr/>
        </p:nvGrpSpPr>
        <p:grpSpPr bwMode="auto">
          <a:xfrm>
            <a:off x="7086600" y="1727200"/>
            <a:ext cx="762000" cy="4114800"/>
            <a:chOff x="3504" y="1088"/>
            <a:chExt cx="480" cy="2592"/>
          </a:xfrm>
        </p:grpSpPr>
        <p:sp>
          <p:nvSpPr>
            <p:cNvPr id="32781" name="Rectangle 13" descr="Newsprint"/>
            <p:cNvSpPr>
              <a:spLocks noChangeArrowheads="1"/>
            </p:cNvSpPr>
            <p:nvPr/>
          </p:nvSpPr>
          <p:spPr bwMode="auto">
            <a:xfrm>
              <a:off x="3504" y="1088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启</a:t>
              </a:r>
            </a:p>
          </p:txBody>
        </p:sp>
        <p:sp>
          <p:nvSpPr>
            <p:cNvPr id="32782" name="Rectangle 14" descr="Newsprint"/>
            <p:cNvSpPr>
              <a:spLocks noChangeArrowheads="1"/>
            </p:cNvSpPr>
            <p:nvPr/>
          </p:nvSpPr>
          <p:spPr bwMode="auto">
            <a:xfrm>
              <a:off x="3504" y="1376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犹</a:t>
              </a:r>
            </a:p>
          </p:txBody>
        </p:sp>
        <p:sp>
          <p:nvSpPr>
            <p:cNvPr id="32783" name="Rectangle 15" descr="Newsprint"/>
            <p:cNvSpPr>
              <a:spLocks noChangeArrowheads="1"/>
            </p:cNvSpPr>
            <p:nvPr/>
          </p:nvSpPr>
          <p:spPr bwMode="auto">
            <a:xfrm>
              <a:off x="3504" y="1664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约叁</a:t>
              </a:r>
            </a:p>
          </p:txBody>
        </p:sp>
        <p:sp>
          <p:nvSpPr>
            <p:cNvPr id="32784" name="Rectangle 16" descr="Newsprint"/>
            <p:cNvSpPr>
              <a:spLocks noChangeArrowheads="1"/>
            </p:cNvSpPr>
            <p:nvPr/>
          </p:nvSpPr>
          <p:spPr bwMode="auto">
            <a:xfrm>
              <a:off x="3504" y="1952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约贰</a:t>
              </a:r>
            </a:p>
          </p:txBody>
        </p:sp>
        <p:sp>
          <p:nvSpPr>
            <p:cNvPr id="32785" name="Rectangle 17" descr="Newsprint"/>
            <p:cNvSpPr>
              <a:spLocks noChangeArrowheads="1"/>
            </p:cNvSpPr>
            <p:nvPr/>
          </p:nvSpPr>
          <p:spPr bwMode="auto">
            <a:xfrm>
              <a:off x="3504" y="2240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约壹</a:t>
              </a:r>
            </a:p>
          </p:txBody>
        </p:sp>
        <p:sp>
          <p:nvSpPr>
            <p:cNvPr id="32786" name="Rectangle 18" descr="Newsprint"/>
            <p:cNvSpPr>
              <a:spLocks noChangeArrowheads="1"/>
            </p:cNvSpPr>
            <p:nvPr/>
          </p:nvSpPr>
          <p:spPr bwMode="auto">
            <a:xfrm>
              <a:off x="3504" y="2528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彼后</a:t>
              </a:r>
            </a:p>
          </p:txBody>
        </p:sp>
        <p:sp>
          <p:nvSpPr>
            <p:cNvPr id="32787" name="Rectangle 19" descr="Newsprint"/>
            <p:cNvSpPr>
              <a:spLocks noChangeArrowheads="1"/>
            </p:cNvSpPr>
            <p:nvPr/>
          </p:nvSpPr>
          <p:spPr bwMode="auto">
            <a:xfrm>
              <a:off x="3504" y="2816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彼前</a:t>
              </a:r>
            </a:p>
          </p:txBody>
        </p:sp>
        <p:sp>
          <p:nvSpPr>
            <p:cNvPr id="32788" name="Rectangle 20" descr="Newsprint"/>
            <p:cNvSpPr>
              <a:spLocks noChangeArrowheads="1"/>
            </p:cNvSpPr>
            <p:nvPr/>
          </p:nvSpPr>
          <p:spPr bwMode="auto">
            <a:xfrm>
              <a:off x="3504" y="3104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雅</a:t>
              </a:r>
            </a:p>
          </p:txBody>
        </p:sp>
        <p:sp>
          <p:nvSpPr>
            <p:cNvPr id="32789" name="Rectangle 21" descr="Newsprint"/>
            <p:cNvSpPr>
              <a:spLocks noChangeArrowheads="1"/>
            </p:cNvSpPr>
            <p:nvPr/>
          </p:nvSpPr>
          <p:spPr bwMode="auto">
            <a:xfrm>
              <a:off x="3504" y="3392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来</a:t>
              </a:r>
            </a:p>
          </p:txBody>
        </p:sp>
      </p:grpSp>
      <p:grpSp>
        <p:nvGrpSpPr>
          <p:cNvPr id="32790" name="Group 22"/>
          <p:cNvGrpSpPr>
            <a:grpSpLocks/>
          </p:cNvGrpSpPr>
          <p:nvPr/>
        </p:nvGrpSpPr>
        <p:grpSpPr bwMode="auto">
          <a:xfrm>
            <a:off x="3810000" y="5842000"/>
            <a:ext cx="4572000" cy="533400"/>
            <a:chOff x="1440" y="3680"/>
            <a:chExt cx="2880" cy="336"/>
          </a:xfrm>
        </p:grpSpPr>
        <p:sp>
          <p:nvSpPr>
            <p:cNvPr id="32791" name="Rectangle 23" descr="Newsprint"/>
            <p:cNvSpPr>
              <a:spLocks noChangeArrowheads="1"/>
            </p:cNvSpPr>
            <p:nvPr/>
          </p:nvSpPr>
          <p:spPr bwMode="auto">
            <a:xfrm>
              <a:off x="1440" y="3680"/>
              <a:ext cx="576" cy="336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太</a:t>
              </a:r>
            </a:p>
          </p:txBody>
        </p:sp>
        <p:sp>
          <p:nvSpPr>
            <p:cNvPr id="32792" name="Rectangle 24" descr="Newsprint"/>
            <p:cNvSpPr>
              <a:spLocks noChangeArrowheads="1"/>
            </p:cNvSpPr>
            <p:nvPr/>
          </p:nvSpPr>
          <p:spPr bwMode="auto">
            <a:xfrm>
              <a:off x="2016" y="3680"/>
              <a:ext cx="576" cy="336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可</a:t>
              </a:r>
            </a:p>
          </p:txBody>
        </p:sp>
        <p:sp>
          <p:nvSpPr>
            <p:cNvPr id="32793" name="Rectangle 25" descr="Newsprint"/>
            <p:cNvSpPr>
              <a:spLocks noChangeArrowheads="1"/>
            </p:cNvSpPr>
            <p:nvPr/>
          </p:nvSpPr>
          <p:spPr bwMode="auto">
            <a:xfrm>
              <a:off x="2592" y="3680"/>
              <a:ext cx="576" cy="336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路</a:t>
              </a:r>
            </a:p>
          </p:txBody>
        </p:sp>
        <p:sp>
          <p:nvSpPr>
            <p:cNvPr id="32794" name="Rectangle 26" descr="Newsprint"/>
            <p:cNvSpPr>
              <a:spLocks noChangeArrowheads="1"/>
            </p:cNvSpPr>
            <p:nvPr/>
          </p:nvSpPr>
          <p:spPr bwMode="auto">
            <a:xfrm>
              <a:off x="3168" y="3680"/>
              <a:ext cx="576" cy="336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约</a:t>
              </a:r>
            </a:p>
          </p:txBody>
        </p:sp>
        <p:sp>
          <p:nvSpPr>
            <p:cNvPr id="32795" name="Rectangle 27" descr="Newsprint"/>
            <p:cNvSpPr>
              <a:spLocks noChangeArrowheads="1"/>
            </p:cNvSpPr>
            <p:nvPr/>
          </p:nvSpPr>
          <p:spPr bwMode="auto">
            <a:xfrm>
              <a:off x="3744" y="3680"/>
              <a:ext cx="576" cy="336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徒</a:t>
              </a:r>
            </a:p>
          </p:txBody>
        </p:sp>
      </p:grpSp>
      <p:grpSp>
        <p:nvGrpSpPr>
          <p:cNvPr id="32796" name="Group 28"/>
          <p:cNvGrpSpPr>
            <a:grpSpLocks/>
          </p:cNvGrpSpPr>
          <p:nvPr/>
        </p:nvGrpSpPr>
        <p:grpSpPr bwMode="auto">
          <a:xfrm>
            <a:off x="4341814" y="342900"/>
            <a:ext cx="3506787" cy="1384300"/>
            <a:chOff x="1775" y="216"/>
            <a:chExt cx="2209" cy="872"/>
          </a:xfrm>
        </p:grpSpPr>
        <p:sp>
          <p:nvSpPr>
            <p:cNvPr id="32797" name="Freeform 29" descr="Newsprint"/>
            <p:cNvSpPr>
              <a:spLocks/>
            </p:cNvSpPr>
            <p:nvPr/>
          </p:nvSpPr>
          <p:spPr bwMode="auto">
            <a:xfrm>
              <a:off x="1775" y="380"/>
              <a:ext cx="677" cy="708"/>
            </a:xfrm>
            <a:custGeom>
              <a:avLst/>
              <a:gdLst>
                <a:gd name="T0" fmla="*/ 0 w 677"/>
                <a:gd name="T1" fmla="*/ 708 h 708"/>
                <a:gd name="T2" fmla="*/ 480 w 677"/>
                <a:gd name="T3" fmla="*/ 707 h 708"/>
                <a:gd name="T4" fmla="*/ 486 w 677"/>
                <a:gd name="T5" fmla="*/ 658 h 708"/>
                <a:gd name="T6" fmla="*/ 499 w 677"/>
                <a:gd name="T7" fmla="*/ 612 h 708"/>
                <a:gd name="T8" fmla="*/ 525 w 677"/>
                <a:gd name="T9" fmla="*/ 558 h 708"/>
                <a:gd name="T10" fmla="*/ 564 w 677"/>
                <a:gd name="T11" fmla="*/ 512 h 708"/>
                <a:gd name="T12" fmla="*/ 612 w 677"/>
                <a:gd name="T13" fmla="*/ 469 h 708"/>
                <a:gd name="T14" fmla="*/ 677 w 677"/>
                <a:gd name="T15" fmla="*/ 422 h 708"/>
                <a:gd name="T16" fmla="*/ 469 w 677"/>
                <a:gd name="T17" fmla="*/ 0 h 708"/>
                <a:gd name="T18" fmla="*/ 384 w 677"/>
                <a:gd name="T19" fmla="*/ 55 h 708"/>
                <a:gd name="T20" fmla="*/ 296 w 677"/>
                <a:gd name="T21" fmla="*/ 115 h 708"/>
                <a:gd name="T22" fmla="*/ 161 w 677"/>
                <a:gd name="T23" fmla="*/ 262 h 708"/>
                <a:gd name="T24" fmla="*/ 83 w 677"/>
                <a:gd name="T25" fmla="*/ 389 h 708"/>
                <a:gd name="T26" fmla="*/ 43 w 677"/>
                <a:gd name="T27" fmla="*/ 487 h 708"/>
                <a:gd name="T28" fmla="*/ 24 w 677"/>
                <a:gd name="T29" fmla="*/ 564 h 708"/>
                <a:gd name="T30" fmla="*/ 9 w 677"/>
                <a:gd name="T31" fmla="*/ 623 h 708"/>
                <a:gd name="T32" fmla="*/ 0 w 677"/>
                <a:gd name="T33" fmla="*/ 708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77" h="708">
                  <a:moveTo>
                    <a:pt x="0" y="708"/>
                  </a:moveTo>
                  <a:lnTo>
                    <a:pt x="480" y="707"/>
                  </a:lnTo>
                  <a:lnTo>
                    <a:pt x="486" y="658"/>
                  </a:lnTo>
                  <a:lnTo>
                    <a:pt x="499" y="612"/>
                  </a:lnTo>
                  <a:lnTo>
                    <a:pt x="525" y="558"/>
                  </a:lnTo>
                  <a:lnTo>
                    <a:pt x="564" y="512"/>
                  </a:lnTo>
                  <a:lnTo>
                    <a:pt x="612" y="469"/>
                  </a:lnTo>
                  <a:lnTo>
                    <a:pt x="677" y="422"/>
                  </a:lnTo>
                  <a:lnTo>
                    <a:pt x="469" y="0"/>
                  </a:lnTo>
                  <a:lnTo>
                    <a:pt x="384" y="55"/>
                  </a:lnTo>
                  <a:lnTo>
                    <a:pt x="296" y="115"/>
                  </a:lnTo>
                  <a:lnTo>
                    <a:pt x="161" y="262"/>
                  </a:lnTo>
                  <a:lnTo>
                    <a:pt x="83" y="389"/>
                  </a:lnTo>
                  <a:lnTo>
                    <a:pt x="43" y="487"/>
                  </a:lnTo>
                  <a:lnTo>
                    <a:pt x="24" y="564"/>
                  </a:lnTo>
                  <a:lnTo>
                    <a:pt x="9" y="623"/>
                  </a:lnTo>
                  <a:lnTo>
                    <a:pt x="0" y="708"/>
                  </a:lnTo>
                  <a:close/>
                </a:path>
              </a:pathLst>
            </a:custGeom>
            <a:blipFill dpi="0" rotWithShape="1">
              <a:blip r:embed="rId2"/>
              <a:srcRect/>
              <a:tile tx="0" ty="0" sx="100000" sy="100000" flip="none" algn="tl"/>
            </a:blipFill>
            <a:ln w="12700" cmpd="sng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1">
                <a:solidFill>
                  <a:schemeClr val="bg1"/>
                </a:solidFill>
              </a:endParaRPr>
            </a:p>
          </p:txBody>
        </p:sp>
        <p:sp>
          <p:nvSpPr>
            <p:cNvPr id="32798" name="Text Box 30"/>
            <p:cNvSpPr txBox="1">
              <a:spLocks noChangeArrowheads="1"/>
            </p:cNvSpPr>
            <p:nvPr/>
          </p:nvSpPr>
          <p:spPr bwMode="auto">
            <a:xfrm>
              <a:off x="1809" y="675"/>
              <a:ext cx="571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TW" altLang="en-US" sz="2800" b="1" dirty="0">
                  <a:solidFill>
                    <a:schemeClr val="bg1"/>
                  </a:solidFill>
                  <a:ea typeface="SimHei" panose="02010609060101010101" pitchFamily="49" charset="-122"/>
                </a:rPr>
                <a:t>提前</a:t>
              </a:r>
            </a:p>
          </p:txBody>
        </p:sp>
        <p:sp>
          <p:nvSpPr>
            <p:cNvPr id="32799" name="Freeform 31" descr="Newsprint"/>
            <p:cNvSpPr>
              <a:spLocks/>
            </p:cNvSpPr>
            <p:nvPr/>
          </p:nvSpPr>
          <p:spPr bwMode="auto">
            <a:xfrm>
              <a:off x="2251" y="221"/>
              <a:ext cx="637" cy="584"/>
            </a:xfrm>
            <a:custGeom>
              <a:avLst/>
              <a:gdLst>
                <a:gd name="T0" fmla="*/ 0 w 637"/>
                <a:gd name="T1" fmla="*/ 162 h 584"/>
                <a:gd name="T2" fmla="*/ 209 w 637"/>
                <a:gd name="T3" fmla="*/ 584 h 584"/>
                <a:gd name="T4" fmla="*/ 288 w 637"/>
                <a:gd name="T5" fmla="*/ 546 h 584"/>
                <a:gd name="T6" fmla="*/ 363 w 637"/>
                <a:gd name="T7" fmla="*/ 518 h 584"/>
                <a:gd name="T8" fmla="*/ 491 w 637"/>
                <a:gd name="T9" fmla="*/ 490 h 584"/>
                <a:gd name="T10" fmla="*/ 636 w 637"/>
                <a:gd name="T11" fmla="*/ 478 h 584"/>
                <a:gd name="T12" fmla="*/ 637 w 637"/>
                <a:gd name="T13" fmla="*/ 0 h 584"/>
                <a:gd name="T14" fmla="*/ 491 w 637"/>
                <a:gd name="T15" fmla="*/ 11 h 584"/>
                <a:gd name="T16" fmla="*/ 325 w 637"/>
                <a:gd name="T17" fmla="*/ 38 h 584"/>
                <a:gd name="T18" fmla="*/ 143 w 637"/>
                <a:gd name="T19" fmla="*/ 94 h 584"/>
                <a:gd name="T20" fmla="*/ 0 w 637"/>
                <a:gd name="T21" fmla="*/ 162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37" h="584">
                  <a:moveTo>
                    <a:pt x="0" y="162"/>
                  </a:moveTo>
                  <a:lnTo>
                    <a:pt x="209" y="584"/>
                  </a:lnTo>
                  <a:lnTo>
                    <a:pt x="288" y="546"/>
                  </a:lnTo>
                  <a:lnTo>
                    <a:pt x="363" y="518"/>
                  </a:lnTo>
                  <a:lnTo>
                    <a:pt x="491" y="490"/>
                  </a:lnTo>
                  <a:lnTo>
                    <a:pt x="636" y="478"/>
                  </a:lnTo>
                  <a:lnTo>
                    <a:pt x="637" y="0"/>
                  </a:lnTo>
                  <a:lnTo>
                    <a:pt x="491" y="11"/>
                  </a:lnTo>
                  <a:lnTo>
                    <a:pt x="325" y="38"/>
                  </a:lnTo>
                  <a:lnTo>
                    <a:pt x="143" y="94"/>
                  </a:lnTo>
                  <a:lnTo>
                    <a:pt x="0" y="162"/>
                  </a:lnTo>
                  <a:close/>
                </a:path>
              </a:pathLst>
            </a:custGeom>
            <a:blipFill dpi="0" rotWithShape="1">
              <a:blip r:embed="rId2"/>
              <a:srcRect/>
              <a:tile tx="0" ty="0" sx="100000" sy="100000" flip="none" algn="tl"/>
            </a:blipFill>
            <a:ln w="12700" cmpd="sng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1">
                <a:solidFill>
                  <a:schemeClr val="bg1"/>
                </a:solidFill>
              </a:endParaRPr>
            </a:p>
          </p:txBody>
        </p:sp>
        <p:sp>
          <p:nvSpPr>
            <p:cNvPr id="32800" name="Text Box 32"/>
            <p:cNvSpPr txBox="1">
              <a:spLocks noChangeArrowheads="1"/>
            </p:cNvSpPr>
            <p:nvPr/>
          </p:nvSpPr>
          <p:spPr bwMode="auto">
            <a:xfrm>
              <a:off x="2336" y="381"/>
              <a:ext cx="646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2800" b="1" dirty="0">
                  <a:solidFill>
                    <a:schemeClr val="bg1"/>
                  </a:solidFill>
                  <a:ea typeface="SimHei" panose="02010609060101010101" pitchFamily="49" charset="-122"/>
                </a:rPr>
                <a:t>提后</a:t>
              </a:r>
            </a:p>
          </p:txBody>
        </p:sp>
        <p:sp>
          <p:nvSpPr>
            <p:cNvPr id="32801" name="Freeform 33" descr="Newsprint"/>
            <p:cNvSpPr>
              <a:spLocks/>
            </p:cNvSpPr>
            <p:nvPr/>
          </p:nvSpPr>
          <p:spPr bwMode="auto">
            <a:xfrm>
              <a:off x="2880" y="216"/>
              <a:ext cx="643" cy="585"/>
            </a:xfrm>
            <a:custGeom>
              <a:avLst/>
              <a:gdLst>
                <a:gd name="T0" fmla="*/ 0 w 643"/>
                <a:gd name="T1" fmla="*/ 0 h 585"/>
                <a:gd name="T2" fmla="*/ 1 w 643"/>
                <a:gd name="T3" fmla="*/ 479 h 585"/>
                <a:gd name="T4" fmla="*/ 90 w 643"/>
                <a:gd name="T5" fmla="*/ 485 h 585"/>
                <a:gd name="T6" fmla="*/ 181 w 643"/>
                <a:gd name="T7" fmla="*/ 494 h 585"/>
                <a:gd name="T8" fmla="*/ 305 w 643"/>
                <a:gd name="T9" fmla="*/ 528 h 585"/>
                <a:gd name="T10" fmla="*/ 428 w 643"/>
                <a:gd name="T11" fmla="*/ 585 h 585"/>
                <a:gd name="T12" fmla="*/ 643 w 643"/>
                <a:gd name="T13" fmla="*/ 167 h 585"/>
                <a:gd name="T14" fmla="*/ 571 w 643"/>
                <a:gd name="T15" fmla="*/ 131 h 585"/>
                <a:gd name="T16" fmla="*/ 510 w 643"/>
                <a:gd name="T17" fmla="*/ 101 h 585"/>
                <a:gd name="T18" fmla="*/ 436 w 643"/>
                <a:gd name="T19" fmla="*/ 72 h 585"/>
                <a:gd name="T20" fmla="*/ 353 w 643"/>
                <a:gd name="T21" fmla="*/ 48 h 585"/>
                <a:gd name="T22" fmla="*/ 262 w 643"/>
                <a:gd name="T23" fmla="*/ 24 h 585"/>
                <a:gd name="T24" fmla="*/ 169 w 643"/>
                <a:gd name="T25" fmla="*/ 9 h 585"/>
                <a:gd name="T26" fmla="*/ 0 w 643"/>
                <a:gd name="T27" fmla="*/ 0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43" h="585">
                  <a:moveTo>
                    <a:pt x="0" y="0"/>
                  </a:moveTo>
                  <a:lnTo>
                    <a:pt x="1" y="479"/>
                  </a:lnTo>
                  <a:lnTo>
                    <a:pt x="90" y="485"/>
                  </a:lnTo>
                  <a:lnTo>
                    <a:pt x="181" y="494"/>
                  </a:lnTo>
                  <a:lnTo>
                    <a:pt x="305" y="528"/>
                  </a:lnTo>
                  <a:lnTo>
                    <a:pt x="428" y="585"/>
                  </a:lnTo>
                  <a:lnTo>
                    <a:pt x="643" y="167"/>
                  </a:lnTo>
                  <a:lnTo>
                    <a:pt x="571" y="131"/>
                  </a:lnTo>
                  <a:lnTo>
                    <a:pt x="510" y="101"/>
                  </a:lnTo>
                  <a:lnTo>
                    <a:pt x="436" y="72"/>
                  </a:lnTo>
                  <a:lnTo>
                    <a:pt x="353" y="48"/>
                  </a:lnTo>
                  <a:lnTo>
                    <a:pt x="262" y="24"/>
                  </a:lnTo>
                  <a:lnTo>
                    <a:pt x="169" y="9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2"/>
              <a:srcRect/>
              <a:tile tx="0" ty="0" sx="100000" sy="100000" flip="none" algn="tl"/>
            </a:blipFill>
            <a:ln w="12700" cmpd="sng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1">
                <a:solidFill>
                  <a:schemeClr val="bg1"/>
                </a:solidFill>
              </a:endParaRPr>
            </a:p>
          </p:txBody>
        </p:sp>
        <p:sp>
          <p:nvSpPr>
            <p:cNvPr id="32802" name="Text Box 34"/>
            <p:cNvSpPr txBox="1">
              <a:spLocks noChangeArrowheads="1"/>
            </p:cNvSpPr>
            <p:nvPr/>
          </p:nvSpPr>
          <p:spPr bwMode="auto">
            <a:xfrm>
              <a:off x="3020" y="372"/>
              <a:ext cx="344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多</a:t>
              </a:r>
            </a:p>
          </p:txBody>
        </p:sp>
        <p:sp>
          <p:nvSpPr>
            <p:cNvPr id="32803" name="Freeform 35" descr="Newsprint"/>
            <p:cNvSpPr>
              <a:spLocks/>
            </p:cNvSpPr>
            <p:nvPr/>
          </p:nvSpPr>
          <p:spPr bwMode="auto">
            <a:xfrm>
              <a:off x="3309" y="381"/>
              <a:ext cx="675" cy="705"/>
            </a:xfrm>
            <a:custGeom>
              <a:avLst/>
              <a:gdLst>
                <a:gd name="T0" fmla="*/ 213 w 675"/>
                <a:gd name="T1" fmla="*/ 0 h 705"/>
                <a:gd name="T2" fmla="*/ 0 w 675"/>
                <a:gd name="T3" fmla="*/ 424 h 705"/>
                <a:gd name="T4" fmla="*/ 75 w 675"/>
                <a:gd name="T5" fmla="*/ 473 h 705"/>
                <a:gd name="T6" fmla="*/ 117 w 675"/>
                <a:gd name="T7" fmla="*/ 516 h 705"/>
                <a:gd name="T8" fmla="*/ 155 w 675"/>
                <a:gd name="T9" fmla="*/ 563 h 705"/>
                <a:gd name="T10" fmla="*/ 187 w 675"/>
                <a:gd name="T11" fmla="*/ 630 h 705"/>
                <a:gd name="T12" fmla="*/ 196 w 675"/>
                <a:gd name="T13" fmla="*/ 705 h 705"/>
                <a:gd name="T14" fmla="*/ 675 w 675"/>
                <a:gd name="T15" fmla="*/ 705 h 705"/>
                <a:gd name="T16" fmla="*/ 659 w 675"/>
                <a:gd name="T17" fmla="*/ 591 h 705"/>
                <a:gd name="T18" fmla="*/ 644 w 675"/>
                <a:gd name="T19" fmla="*/ 506 h 705"/>
                <a:gd name="T20" fmla="*/ 605 w 675"/>
                <a:gd name="T21" fmla="*/ 414 h 705"/>
                <a:gd name="T22" fmla="*/ 569 w 675"/>
                <a:gd name="T23" fmla="*/ 341 h 705"/>
                <a:gd name="T24" fmla="*/ 520 w 675"/>
                <a:gd name="T25" fmla="*/ 270 h 705"/>
                <a:gd name="T26" fmla="*/ 469 w 675"/>
                <a:gd name="T27" fmla="*/ 205 h 705"/>
                <a:gd name="T28" fmla="*/ 395 w 675"/>
                <a:gd name="T29" fmla="*/ 130 h 705"/>
                <a:gd name="T30" fmla="*/ 337 w 675"/>
                <a:gd name="T31" fmla="*/ 81 h 705"/>
                <a:gd name="T32" fmla="*/ 213 w 675"/>
                <a:gd name="T33" fmla="*/ 0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75" h="705">
                  <a:moveTo>
                    <a:pt x="213" y="0"/>
                  </a:moveTo>
                  <a:lnTo>
                    <a:pt x="0" y="424"/>
                  </a:lnTo>
                  <a:lnTo>
                    <a:pt x="75" y="473"/>
                  </a:lnTo>
                  <a:lnTo>
                    <a:pt x="117" y="516"/>
                  </a:lnTo>
                  <a:lnTo>
                    <a:pt x="155" y="563"/>
                  </a:lnTo>
                  <a:lnTo>
                    <a:pt x="187" y="630"/>
                  </a:lnTo>
                  <a:lnTo>
                    <a:pt x="196" y="705"/>
                  </a:lnTo>
                  <a:lnTo>
                    <a:pt x="675" y="705"/>
                  </a:lnTo>
                  <a:lnTo>
                    <a:pt x="659" y="591"/>
                  </a:lnTo>
                  <a:lnTo>
                    <a:pt x="644" y="506"/>
                  </a:lnTo>
                  <a:lnTo>
                    <a:pt x="605" y="414"/>
                  </a:lnTo>
                  <a:lnTo>
                    <a:pt x="569" y="341"/>
                  </a:lnTo>
                  <a:lnTo>
                    <a:pt x="520" y="270"/>
                  </a:lnTo>
                  <a:lnTo>
                    <a:pt x="469" y="205"/>
                  </a:lnTo>
                  <a:lnTo>
                    <a:pt x="395" y="130"/>
                  </a:lnTo>
                  <a:lnTo>
                    <a:pt x="337" y="81"/>
                  </a:lnTo>
                  <a:lnTo>
                    <a:pt x="213" y="0"/>
                  </a:lnTo>
                  <a:close/>
                </a:path>
              </a:pathLst>
            </a:custGeom>
            <a:blipFill dpi="0" rotWithShape="1">
              <a:blip r:embed="rId2"/>
              <a:srcRect/>
              <a:tile tx="0" ty="0" sx="100000" sy="100000" flip="none" algn="tl"/>
            </a:blipFill>
            <a:ln w="12700" cmpd="sng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1">
                <a:solidFill>
                  <a:schemeClr val="bg1"/>
                </a:solidFill>
              </a:endParaRPr>
            </a:p>
          </p:txBody>
        </p:sp>
        <p:sp>
          <p:nvSpPr>
            <p:cNvPr id="32804" name="Text Box 36"/>
            <p:cNvSpPr txBox="1">
              <a:spLocks noChangeArrowheads="1"/>
            </p:cNvSpPr>
            <p:nvPr/>
          </p:nvSpPr>
          <p:spPr bwMode="auto">
            <a:xfrm>
              <a:off x="3528" y="675"/>
              <a:ext cx="344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门</a:t>
              </a:r>
            </a:p>
          </p:txBody>
        </p:sp>
      </p:grpSp>
      <p:sp>
        <p:nvSpPr>
          <p:cNvPr id="32809" name="Text Box 41"/>
          <p:cNvSpPr txBox="1">
            <a:spLocks noChangeArrowheads="1"/>
          </p:cNvSpPr>
          <p:nvPr/>
        </p:nvSpPr>
        <p:spPr bwMode="auto">
          <a:xfrm>
            <a:off x="8615968" y="5754757"/>
            <a:ext cx="224292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4000" b="1" dirty="0">
                <a:solidFill>
                  <a:schemeClr val="accent2"/>
                </a:solidFill>
                <a:ea typeface="SimHei" panose="02010609060101010101" pitchFamily="49" charset="-122"/>
              </a:rPr>
              <a:t>新约历史</a:t>
            </a:r>
          </a:p>
        </p:txBody>
      </p:sp>
      <p:sp>
        <p:nvSpPr>
          <p:cNvPr id="32810" name="AutoShape 42" descr="Bouquet"/>
          <p:cNvSpPr>
            <a:spLocks noChangeArrowheads="1"/>
          </p:cNvSpPr>
          <p:nvPr/>
        </p:nvSpPr>
        <p:spPr bwMode="auto">
          <a:xfrm>
            <a:off x="216816" y="226243"/>
            <a:ext cx="3937673" cy="888182"/>
          </a:xfrm>
          <a:prstGeom prst="ribbon2">
            <a:avLst>
              <a:gd name="adj1" fmla="val 12500"/>
              <a:gd name="adj2" fmla="val 75000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 dirty="0">
                <a:solidFill>
                  <a:srgbClr val="FF0000"/>
                </a:solidFill>
                <a:ea typeface="SimHei" panose="02010609060101010101" pitchFamily="49" charset="-122"/>
              </a:rPr>
              <a:t>新约拱门</a:t>
            </a:r>
            <a:endParaRPr lang="en-US" altLang="en-US" sz="4000" b="1" dirty="0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69180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ja-JP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保罗书信</a:t>
            </a:r>
            <a:endParaRPr lang="en-US" sz="72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1963" y="1825625"/>
            <a:ext cx="10861963" cy="4351338"/>
          </a:xfrm>
        </p:spPr>
        <p:txBody>
          <a:bodyPr>
            <a:normAutofit/>
          </a:bodyPr>
          <a:lstStyle/>
          <a:p>
            <a:r>
              <a:rPr lang="zh-CN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保罗书信有十三卷。</a:t>
            </a:r>
            <a:endParaRPr lang="en-US" altLang="zh-CN" sz="48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CN" sz="4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A.</a:t>
            </a:r>
            <a:r>
              <a:rPr lang="zh-CN" altLang="en-US" sz="4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正典法</a:t>
            </a:r>
            <a:r>
              <a:rPr lang="en-US" altLang="zh-CN" sz="4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endParaRPr lang="zh-CN" altLang="en-US" sz="48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这是新约圣经编排时所循之次序，原则是</a:t>
            </a:r>
            <a:endParaRPr lang="en-US" altLang="zh-CN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以书信篇幅之长短编排先后次序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，且先排「致教会」的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罗马书因最长，故在首篇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，后排「致个人」的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腓利门书最短，则居末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</a:p>
        </p:txBody>
      </p:sp>
      <p:sp>
        <p:nvSpPr>
          <p:cNvPr id="4" name="Line 4">
            <a:extLst>
              <a:ext uri="{FF2B5EF4-FFF2-40B4-BE49-F238E27FC236}">
                <a16:creationId xmlns="" xmlns:a16="http://schemas.microsoft.com/office/drawing/2014/main" id="{D2922B64-1B06-49DD-B37C-53A6CEC5EB7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="" xmlns:a16="http://schemas.microsoft.com/office/drawing/2014/main" id="{DD8AB096-1838-4C23-A95B-FE72E14B7F0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3352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247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0" y="0"/>
          <a:ext cx="12192000" cy="65563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5240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5240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52400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52400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</a:tblGrid>
              <a:tr h="1496653"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48-49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49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50-52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53-57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57-59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60-62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62-66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67-68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66904">
                <a:tc>
                  <a:txBody>
                    <a:bodyPr/>
                    <a:lstStyle/>
                    <a:p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第一次旅行布道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耶路撒冷大会前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第二次旅行布道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第三次旅行布道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被捉拿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在罗马狱中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被释放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在罗马狱中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66904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无</a:t>
                      </a: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加</a:t>
                      </a: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帖前帖后</a:t>
                      </a: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林前林后</a:t>
                      </a:r>
                      <a:endParaRPr lang="en-US" altLang="zh-CN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罗</a:t>
                      </a: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无</a:t>
                      </a: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弗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腓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西</a:t>
                      </a:r>
                    </a:p>
                    <a:p>
                      <a:pPr algn="ctr"/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门</a:t>
                      </a: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提前多</a:t>
                      </a: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提后</a:t>
                      </a: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018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991FE9E-8CF6-4CE6-92C9-3B8A572E4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886" y="18255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弗</a:t>
            </a:r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與西被稱為是“雙胞胎書信”</a:t>
            </a:r>
            <a:endParaRPr lang="en-US" sz="6600" b="1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="" xmlns:a16="http://schemas.microsoft.com/office/drawing/2014/main" id="{EC1FCA0C-4C75-46C0-8B07-031B1053EE1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146320"/>
              </p:ext>
            </p:extLst>
          </p:nvPr>
        </p:nvGraphicFramePr>
        <p:xfrm>
          <a:off x="10886" y="1208313"/>
          <a:ext cx="12191999" cy="54972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0482">
                  <a:extLst>
                    <a:ext uri="{9D8B030D-6E8A-4147-A177-3AD203B41FA5}">
                      <a16:colId xmlns="" xmlns:a16="http://schemas.microsoft.com/office/drawing/2014/main" val="1885334486"/>
                    </a:ext>
                  </a:extLst>
                </a:gridCol>
                <a:gridCol w="3943776">
                  <a:extLst>
                    <a:ext uri="{9D8B030D-6E8A-4147-A177-3AD203B41FA5}">
                      <a16:colId xmlns="" xmlns:a16="http://schemas.microsoft.com/office/drawing/2014/main" val="490079864"/>
                    </a:ext>
                  </a:extLst>
                </a:gridCol>
                <a:gridCol w="4042370">
                  <a:extLst>
                    <a:ext uri="{9D8B030D-6E8A-4147-A177-3AD203B41FA5}">
                      <a16:colId xmlns="" xmlns:a16="http://schemas.microsoft.com/office/drawing/2014/main" val="3013727524"/>
                    </a:ext>
                  </a:extLst>
                </a:gridCol>
                <a:gridCol w="2135371">
                  <a:extLst>
                    <a:ext uri="{9D8B030D-6E8A-4147-A177-3AD203B41FA5}">
                      <a16:colId xmlns="" xmlns:a16="http://schemas.microsoft.com/office/drawing/2014/main" val="2017606501"/>
                    </a:ext>
                  </a:extLst>
                </a:gridCol>
              </a:tblGrid>
              <a:tr h="82074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4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經文</a:t>
                      </a:r>
                      <a:endParaRPr lang="en-US" sz="44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Arial Unicode MS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4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以弗所書</a:t>
                      </a:r>
                      <a:endParaRPr lang="en-US" sz="44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Arial Unicode MS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4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歌羅西書</a:t>
                      </a:r>
                      <a:endParaRPr lang="en-US" sz="44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Arial Unicode MS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4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經文</a:t>
                      </a:r>
                      <a:endParaRPr lang="en-US" sz="44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Arial Unicode MS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53858138"/>
                  </a:ext>
                </a:extLst>
              </a:tr>
              <a:tr h="895552">
                <a:tc>
                  <a:txBody>
                    <a:bodyPr/>
                    <a:lstStyle/>
                    <a:p>
                      <a:pPr marL="0" marR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  <a:tab pos="800100" algn="l"/>
                          <a:tab pos="914400" algn="l"/>
                          <a:tab pos="1257300" algn="l"/>
                        </a:tabLst>
                      </a:pP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  <a:tab pos="800100" algn="l"/>
                          <a:tab pos="914400" algn="l"/>
                          <a:tab pos="1257300" algn="l"/>
                        </a:tabLs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1:23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  <a:tab pos="800100" algn="l"/>
                          <a:tab pos="914400" algn="l"/>
                          <a:tab pos="1257300" algn="l"/>
                        </a:tabLst>
                      </a:pPr>
                      <a:endParaRPr lang="en-US" altLang="zh-TW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  <a:tab pos="800100" algn="l"/>
                          <a:tab pos="914400" algn="l"/>
                          <a:tab pos="1257300" algn="l"/>
                        </a:tabLst>
                      </a:pPr>
                      <a:r>
                        <a:rPr lang="zh-TW" alt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注重教會的「身」部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  <a:tab pos="800100" algn="l"/>
                          <a:tab pos="914400" algn="l"/>
                          <a:tab pos="1257300" algn="l"/>
                        </a:tabLst>
                      </a:pPr>
                      <a:endParaRPr lang="en-US" altLang="zh-TW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  <a:tab pos="800100" algn="l"/>
                          <a:tab pos="914400" algn="l"/>
                          <a:tab pos="1257300" algn="l"/>
                        </a:tabLst>
                      </a:pPr>
                      <a:r>
                        <a:rPr lang="zh-TW" alt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注重教會的「頭」部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  <a:tab pos="800100" algn="l"/>
                          <a:tab pos="914400" algn="l"/>
                          <a:tab pos="1257300" algn="l"/>
                        </a:tabLst>
                      </a:pP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  <a:tab pos="800100" algn="l"/>
                          <a:tab pos="914400" algn="l"/>
                          <a:tab pos="1257300" algn="l"/>
                        </a:tabLs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1:18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77486543"/>
                  </a:ext>
                </a:extLst>
              </a:tr>
              <a:tr h="8875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4:16,5:30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多提教會的「肢體」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多提教會的「元首」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2:10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06797848"/>
                  </a:ext>
                </a:extLst>
              </a:tr>
              <a:tr h="8875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1:23,3:20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chemeClr val="bg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神</a:t>
                      </a:r>
                      <a:r>
                        <a:rPr lang="zh-TW" altLang="en-US" sz="32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在教會裏的豐富</a:t>
                      </a:r>
                      <a:endParaRPr lang="en-US" sz="32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chemeClr val="bg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神</a:t>
                      </a:r>
                      <a:r>
                        <a:rPr lang="zh-TW" altLang="en-US" sz="32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在基督裏的豐富</a:t>
                      </a:r>
                      <a:endParaRPr lang="en-US" sz="32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2:2,3,9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45768597"/>
                  </a:ext>
                </a:extLst>
              </a:tr>
              <a:tr h="6237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5:27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論教會的榮美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論基督的榮美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1:15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69310757"/>
                  </a:ext>
                </a:extLst>
              </a:tr>
              <a:tr h="7583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3:15,1:10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寫給無形的真教會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  <a:tab pos="800100" algn="l"/>
                          <a:tab pos="914400" algn="l"/>
                          <a:tab pos="1257300" algn="l"/>
                        </a:tabLst>
                      </a:pPr>
                      <a:endParaRPr lang="en-US" altLang="zh-TW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  <a:tab pos="800100" algn="l"/>
                          <a:tab pos="914400" algn="l"/>
                          <a:tab pos="1257300" algn="l"/>
                        </a:tabLst>
                      </a:pPr>
                      <a:r>
                        <a:rPr lang="zh-TW" alt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寫給特定的教會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1:2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50621928"/>
                  </a:ext>
                </a:extLst>
              </a:tr>
              <a:tr h="6237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4:1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Arial Unicode MS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在地實行天上的生活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Arial Unicode MS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在地思念天上的生活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Arial Unicode MS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3:1</a:t>
                      </a:r>
                      <a:r>
                        <a:rPr lang="en-US" altLang="zh-TW" sz="3200" b="1" dirty="0">
                          <a:effectLst/>
                          <a:latin typeface="+mj-lt"/>
                          <a:ea typeface="SimSun" panose="02010600030101010101" pitchFamily="2" charset="-122"/>
                        </a:rPr>
                        <a:t>~</a:t>
                      </a: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Arial Unicode MS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242182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7569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342" y="1825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以弗所书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日期：</a:t>
            </a: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  60 A.D.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秋。</a:t>
            </a:r>
            <a:endParaRPr 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地点：  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罗马</a:t>
            </a:r>
            <a:r>
              <a:rPr lang="zh-CN" altLang="en-US" sz="44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持信人：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推基古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6:21)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目的：  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指出教会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基督的身体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在神计划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  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中的地位与意义。</a:t>
            </a:r>
            <a:endParaRPr 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主旨：  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教会为基督的身体。</a:t>
            </a:r>
            <a:endParaRPr 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="" xmlns:a16="http://schemas.microsoft.com/office/drawing/2014/main" id="{AA435C15-9C4E-49D0-9B33-3C23EF9BF05A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="" xmlns:a16="http://schemas.microsoft.com/office/drawing/2014/main" id="{C10C9D8C-064E-42F3-93ED-93746FF0B5A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3352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034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13495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以弗所书特征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96290"/>
            <a:ext cx="12192000" cy="536170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用字之美妙为保罗书信之冠。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(2)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神学之涵义方面也是较保罗其他书信为深奥。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(3)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为论教会神学最丰富的一卷。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(4)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含有新约最长的句语，称为恩惠颂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1:3</a:t>
            </a:r>
            <a:r>
              <a:rPr lang="en-US" altLang="zh-CN" sz="3600" b="1" dirty="0">
                <a:solidFill>
                  <a:srgbClr val="FFC0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14)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(5)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最乏个人意味 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Impersonal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的一本书卷。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(6)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被称为 属天之书信 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Heavenly Epistle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(7)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专论信徒在天上的基业，与约书亚论信徒在地上的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基业遥应，故被称为 新约的约书亚记 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(8)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钥字包括天上 、教会 、丰富 、奥秘 、在基督里。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="" xmlns:a16="http://schemas.microsoft.com/office/drawing/2014/main" id="{FA8FCBB1-12F9-4888-B019-805884BE535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64305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="" xmlns:a16="http://schemas.microsoft.com/office/drawing/2014/main" id="{53C1F176-F0F9-4EE0-8535-8238E4620B4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348468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867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8256"/>
            <a:ext cx="10515600" cy="1102974"/>
          </a:xfrm>
        </p:spPr>
        <p:txBody>
          <a:bodyPr>
            <a:normAutofit/>
          </a:bodyPr>
          <a:lstStyle/>
          <a:p>
            <a:pPr algn="ctr"/>
            <a:r>
              <a:rPr kumimoji="1"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以弗所</a:t>
            </a:r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城市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21230"/>
            <a:ext cx="12192000" cy="549592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以弗所居罗马国亚西亚省之西海岸，爱琴海之南的一大商业中心，与东部的安提阿，东南的亚历山大港，形成地中海三大贸易中枢，各国的商船云集在那里登岸卸货，转给小亚西亚区内陆各城。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按政治言，因以弗所的优越地理情势，罗马把它作为亚西亚的省府，而把官式都府别迦摩称作旧都会了。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按宗教言，以弗所受希腊与罗马双重的影响颇深。希腊女神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亚底米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（罗马名 戴安娜 ）之庙富丽堂皇，宏伟绝伦，为古世界七大奇观之一。亚底米之崇拜与巫术的运用成为该城的特色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徒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19:8</a:t>
            </a:r>
            <a:r>
              <a:rPr lang="en-US" sz="3600" b="1" dirty="0">
                <a:solidFill>
                  <a:srgbClr val="FFC0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41)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，故以弗所城称为 守庙之城。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="" xmlns:a16="http://schemas.microsoft.com/office/drawing/2014/main" id="{23E6DD02-D4C3-428C-989D-16C6EC58A9D4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990134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70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rev2-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73" r="13656" b="16329"/>
          <a:stretch/>
        </p:blipFill>
        <p:spPr bwMode="auto">
          <a:xfrm>
            <a:off x="0" y="10013"/>
            <a:ext cx="8172409" cy="6853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1743663" y="1658081"/>
            <a:ext cx="126188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TW" altLang="en-US" sz="2800" dirty="0">
                <a:solidFill>
                  <a:srgbClr val="7030A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别迦摩</a:t>
            </a: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4121961" y="3733126"/>
            <a:ext cx="90281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TW" altLang="en-US" sz="2800" dirty="0">
                <a:solidFill>
                  <a:srgbClr val="7030A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撒狄</a:t>
            </a: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4903804" y="4229951"/>
            <a:ext cx="162095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TW" altLang="en-US" sz="2800" dirty="0">
                <a:solidFill>
                  <a:srgbClr val="7030A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非拉铁非</a:t>
            </a:r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6674964" y="5857483"/>
            <a:ext cx="126188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TW" altLang="en-US" sz="2800" dirty="0">
                <a:solidFill>
                  <a:srgbClr val="7030A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老底嘉</a:t>
            </a:r>
          </a:p>
        </p:txBody>
      </p:sp>
      <p:sp>
        <p:nvSpPr>
          <p:cNvPr id="5140" name="Text Box 20"/>
          <p:cNvSpPr txBox="1">
            <a:spLocks noChangeArrowheads="1"/>
          </p:cNvSpPr>
          <p:nvPr/>
        </p:nvSpPr>
        <p:spPr bwMode="auto">
          <a:xfrm>
            <a:off x="1743663" y="3931564"/>
            <a:ext cx="126188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TW" altLang="en-US" sz="2800" dirty="0">
                <a:solidFill>
                  <a:srgbClr val="7030A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示每拿</a:t>
            </a:r>
          </a:p>
        </p:txBody>
      </p:sp>
      <p:sp>
        <p:nvSpPr>
          <p:cNvPr id="5141" name="Text Box 21"/>
          <p:cNvSpPr txBox="1">
            <a:spLocks noChangeArrowheads="1"/>
          </p:cNvSpPr>
          <p:nvPr/>
        </p:nvSpPr>
        <p:spPr bwMode="auto">
          <a:xfrm>
            <a:off x="2163631" y="5365906"/>
            <a:ext cx="126188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TW" altLang="en-US" sz="2800" dirty="0">
                <a:solidFill>
                  <a:srgbClr val="7030A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以弗所</a:t>
            </a:r>
          </a:p>
        </p:txBody>
      </p:sp>
      <p:sp>
        <p:nvSpPr>
          <p:cNvPr id="5142" name="Text Box 22"/>
          <p:cNvSpPr txBox="1">
            <a:spLocks noChangeArrowheads="1"/>
          </p:cNvSpPr>
          <p:nvPr/>
        </p:nvSpPr>
        <p:spPr bwMode="auto">
          <a:xfrm>
            <a:off x="3162813" y="2435683"/>
            <a:ext cx="162095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TW" altLang="en-US" sz="2800" dirty="0">
                <a:solidFill>
                  <a:srgbClr val="7030A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推雅推喇</a:t>
            </a:r>
          </a:p>
        </p:txBody>
      </p:sp>
      <p:sp>
        <p:nvSpPr>
          <p:cNvPr id="5144" name="Oval 24"/>
          <p:cNvSpPr>
            <a:spLocks noChangeArrowheads="1"/>
          </p:cNvSpPr>
          <p:nvPr/>
        </p:nvSpPr>
        <p:spPr bwMode="auto">
          <a:xfrm>
            <a:off x="2215929" y="5013325"/>
            <a:ext cx="1157287" cy="965200"/>
          </a:xfrm>
          <a:prstGeom prst="ellipse">
            <a:avLst/>
          </a:prstGeom>
          <a:noFill/>
          <a:ln w="28575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>
              <a:solidFill>
                <a:srgbClr val="7030A0"/>
              </a:solidFill>
            </a:endParaRPr>
          </a:p>
        </p:txBody>
      </p:sp>
      <p:sp>
        <p:nvSpPr>
          <p:cNvPr id="5146" name="Rectangle 26"/>
          <p:cNvSpPr>
            <a:spLocks noChangeArrowheads="1"/>
          </p:cNvSpPr>
          <p:nvPr/>
        </p:nvSpPr>
        <p:spPr bwMode="auto">
          <a:xfrm>
            <a:off x="8257881" y="188914"/>
            <a:ext cx="3934120" cy="6063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kumimoji="1" lang="zh-CN" altLang="en-CA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保罗在以弗所传道时间最长。曾在以弗所讲道二年三个月之久，叫一切住在亚西亚的都听见福音。</a:t>
            </a:r>
            <a:endParaRPr kumimoji="1"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kumimoji="1" lang="en-US" altLang="zh-CN" sz="14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.</a:t>
            </a:r>
            <a:endParaRPr kumimoji="1" lang="zh-CN" altLang="en-CA" sz="14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kumimoji="1" lang="zh-CN" altLang="en-CA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提摩太曾牧养以弗所教会。</a:t>
            </a:r>
            <a:endParaRPr kumimoji="1"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kumimoji="1" lang="en-US" altLang="zh-CN" sz="14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.</a:t>
            </a:r>
            <a:endParaRPr kumimoji="1" lang="zh-CN" altLang="en-CA" sz="14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kumimoji="1" lang="zh-CN" altLang="en-CA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约翰晚年作过以弗所教会的监督。</a:t>
            </a:r>
            <a:r>
              <a:rPr kumimoji="1" lang="zh-CN" altLang="en-CA" sz="2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endParaRPr kumimoji="1" lang="zh-TW" altLang="en-US" sz="2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54665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22004" cy="684150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72619" y="86620"/>
            <a:ext cx="51347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4800" b="1" dirty="0">
                <a:solidFill>
                  <a:srgbClr val="C0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以弗所</a:t>
            </a:r>
            <a:r>
              <a:rPr lang="ja-JP" altLang="en-US" sz="4800" b="1" dirty="0">
                <a:solidFill>
                  <a:srgbClr val="C0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亚底米神庙</a:t>
            </a:r>
            <a:endParaRPr lang="en-US" sz="4800" b="1" dirty="0">
              <a:solidFill>
                <a:srgbClr val="C0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22004" y="0"/>
            <a:ext cx="3069996" cy="6771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以弗所</a:t>
            </a:r>
            <a:r>
              <a:rPr lang="ja-JP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亚底米神庙是</a:t>
            </a:r>
            <a:r>
              <a:rPr lang="zh-CN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古代世界七大奇迹之一。</a:t>
            </a:r>
            <a:endParaRPr lang="en-US" sz="3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长</a:t>
            </a:r>
            <a:r>
              <a:rPr lang="en-US" altLang="zh-CN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425</a:t>
            </a:r>
            <a:r>
              <a:rPr lang="zh-CN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英尺，宽</a:t>
            </a:r>
            <a:r>
              <a:rPr lang="en-US" altLang="zh-CN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230</a:t>
            </a:r>
            <a:r>
              <a:rPr lang="zh-CN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英尺，有</a:t>
            </a:r>
            <a:r>
              <a:rPr lang="en-US" altLang="zh-CN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126</a:t>
            </a:r>
            <a:r>
              <a:rPr lang="zh-CN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根高</a:t>
            </a:r>
            <a:r>
              <a:rPr lang="en-US" altLang="zh-CN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60</a:t>
            </a:r>
            <a:r>
              <a:rPr lang="zh-CN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英尺的大理石柱。</a:t>
            </a:r>
            <a:endParaRPr lang="en-US" altLang="zh-CN" sz="3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CN" sz="2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19:24</a:t>
            </a:r>
            <a:r>
              <a:rPr lang="zh-CN" alt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有一个银匠、名叫底米丢、是制造亚底米神银龛的</a:t>
            </a:r>
            <a:r>
              <a:rPr lang="en-US" altLang="zh-CN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---</a:t>
            </a:r>
            <a:r>
              <a:rPr lang="zh-CN" alt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r>
              <a:rPr lang="en-US" altLang="zh-CN" sz="2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25</a:t>
            </a:r>
            <a:r>
              <a:rPr lang="en-US" altLang="zh-CN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---</a:t>
            </a:r>
            <a:r>
              <a:rPr lang="zh-CN" alt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以弗所人的城、是看守大亚底米的庙、和从丢斯那里落下来的像呢</a:t>
            </a:r>
            <a:r>
              <a:rPr lang="zh-CN" altLang="en-US" sz="2800" dirty="0">
                <a:solidFill>
                  <a:srgbClr val="FFFF00"/>
                </a:solidFill>
              </a:rPr>
              <a:t>。</a:t>
            </a:r>
            <a:endParaRPr lang="en-US" sz="2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66697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rev1-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9075" y="0"/>
            <a:ext cx="56229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7326344" y="0"/>
            <a:ext cx="387798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3600" dirty="0">
                <a:solidFill>
                  <a:srgbClr val="C00000"/>
                </a:solidFill>
                <a:ea typeface="SimHei" panose="02010609060101010101" pitchFamily="49" charset="-122"/>
              </a:rPr>
              <a:t>以弗所的罗马剧场</a:t>
            </a:r>
            <a:endParaRPr kumimoji="1" lang="zh-TW" altLang="en-US" sz="3600" dirty="0">
              <a:solidFill>
                <a:srgbClr val="C00000"/>
              </a:solidFill>
              <a:ea typeface="SimHei" panose="02010609060101010101" pitchFamily="49" charset="-122"/>
            </a:endParaRPr>
          </a:p>
        </p:txBody>
      </p:sp>
      <p:pic>
        <p:nvPicPr>
          <p:cNvPr id="4" name="Picture 2" descr="rev1-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2" r="22370"/>
          <a:stretch/>
        </p:blipFill>
        <p:spPr bwMode="auto">
          <a:xfrm>
            <a:off x="0" y="0"/>
            <a:ext cx="648564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85713" y="163399"/>
            <a:ext cx="38779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dirty="0">
                <a:solidFill>
                  <a:srgbClr val="C00000"/>
                </a:solidFill>
                <a:ea typeface="SimHei" panose="02010609060101010101" pitchFamily="49" charset="-122"/>
              </a:rPr>
              <a:t>以弗所的罗马剧场</a:t>
            </a:r>
            <a:endParaRPr kumimoji="1" lang="zh-TW" altLang="en-US" sz="3600" dirty="0">
              <a:solidFill>
                <a:srgbClr val="C00000"/>
              </a:solidFill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15573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178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7097792" y="0"/>
            <a:ext cx="3570208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4400" dirty="0">
                <a:solidFill>
                  <a:srgbClr val="C00000"/>
                </a:solidFill>
                <a:ea typeface="SimHei" panose="02010609060101010101" pitchFamily="49" charset="-122"/>
              </a:rPr>
              <a:t>以弗所图书馆</a:t>
            </a:r>
            <a:endParaRPr kumimoji="1" lang="zh-TW" altLang="en-US" sz="4400" dirty="0">
              <a:solidFill>
                <a:srgbClr val="C00000"/>
              </a:solidFill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57224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Rectangle 13" descr="Parchment"/>
          <p:cNvSpPr>
            <a:spLocks noChangeArrowheads="1"/>
          </p:cNvSpPr>
          <p:nvPr/>
        </p:nvSpPr>
        <p:spPr bwMode="auto">
          <a:xfrm>
            <a:off x="6532405" y="2384196"/>
            <a:ext cx="5279378" cy="40386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5364" name="Rectangle 4" descr="Blue tissue paper"/>
          <p:cNvSpPr>
            <a:spLocks noChangeArrowheads="1"/>
          </p:cNvSpPr>
          <p:nvPr/>
        </p:nvSpPr>
        <p:spPr bwMode="auto">
          <a:xfrm>
            <a:off x="1524000" y="0"/>
            <a:ext cx="9144000" cy="9906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3885768" y="-12894"/>
            <a:ext cx="5054589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5400" b="1" dirty="0">
                <a:solidFill>
                  <a:srgbClr val="FF0000"/>
                </a:solidFill>
                <a:ea typeface="SimHei" panose="02010609060101010101" pitchFamily="49" charset="-122"/>
              </a:rPr>
              <a:t>以弗所书的特点</a:t>
            </a:r>
            <a:endParaRPr lang="zh-TW" altLang="en-US" sz="5400" b="1" dirty="0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0" y="1047941"/>
            <a:ext cx="12192000" cy="1195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CN" altLang="en-US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约在主后</a:t>
            </a:r>
            <a:r>
              <a:rPr lang="en-US" altLang="zh-CN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61</a:t>
            </a:r>
            <a:r>
              <a:rPr lang="zh-CN" altLang="en-US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至</a:t>
            </a:r>
            <a:r>
              <a:rPr lang="en-US" altLang="zh-CN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63</a:t>
            </a:r>
            <a:r>
              <a:rPr lang="zh-CN" altLang="en-US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年间，写于罗马监狱；与</a:t>
            </a:r>
            <a:r>
              <a:rPr lang="en-US" altLang="zh-CN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《</a:t>
            </a:r>
            <a:r>
              <a:rPr lang="zh-CN" altLang="en-US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腓立比书</a:t>
            </a:r>
            <a:r>
              <a:rPr lang="en-US" altLang="zh-CN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》</a:t>
            </a:r>
            <a:r>
              <a:rPr lang="zh-CN" altLang="en-US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、</a:t>
            </a:r>
            <a:r>
              <a:rPr lang="en-US" altLang="zh-CN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《</a:t>
            </a:r>
            <a:r>
              <a:rPr lang="zh-CN" altLang="en-US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歌罗西书</a:t>
            </a:r>
            <a:r>
              <a:rPr lang="en-US" altLang="zh-CN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》</a:t>
            </a:r>
            <a:r>
              <a:rPr lang="zh-CN" altLang="en-US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和</a:t>
            </a:r>
            <a:r>
              <a:rPr lang="en-US" altLang="zh-CN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《</a:t>
            </a:r>
            <a:r>
              <a:rPr lang="zh-CN" altLang="en-US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腓利门书</a:t>
            </a:r>
            <a:r>
              <a:rPr lang="en-US" altLang="zh-CN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》</a:t>
            </a:r>
            <a:r>
              <a:rPr lang="zh-CN" altLang="en-US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共称「监狱书信」 。 </a:t>
            </a:r>
            <a:endParaRPr lang="zh-TW" altLang="en-US" sz="3200" b="1" dirty="0">
              <a:solidFill>
                <a:srgbClr val="FFC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5369" name="Text Box 9"/>
          <p:cNvSpPr txBox="1">
            <a:spLocks noChangeArrowheads="1"/>
          </p:cNvSpPr>
          <p:nvPr/>
        </p:nvSpPr>
        <p:spPr bwMode="auto">
          <a:xfrm>
            <a:off x="2493426" y="2249845"/>
            <a:ext cx="283361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3600" b="1" dirty="0">
                <a:ea typeface="SimHei" panose="02010609060101010101" pitchFamily="49" charset="-122"/>
              </a:rPr>
              <a:t>主题：</a:t>
            </a:r>
            <a:r>
              <a:rPr lang="zh-TW" altLang="en-US" sz="3600" b="1" dirty="0">
                <a:solidFill>
                  <a:srgbClr val="FF0000"/>
                </a:solidFill>
                <a:ea typeface="SimHei" panose="02010609060101010101" pitchFamily="49" charset="-122"/>
              </a:rPr>
              <a:t>教会</a:t>
            </a:r>
          </a:p>
        </p:txBody>
      </p:sp>
      <p:sp>
        <p:nvSpPr>
          <p:cNvPr id="15370" name="Rectangle 10"/>
          <p:cNvSpPr>
            <a:spLocks noChangeArrowheads="1"/>
          </p:cNvSpPr>
          <p:nvPr/>
        </p:nvSpPr>
        <p:spPr bwMode="auto">
          <a:xfrm>
            <a:off x="6532405" y="2418337"/>
            <a:ext cx="5162378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Clr>
                <a:schemeClr val="tx2"/>
              </a:buClr>
              <a:buFontTx/>
              <a:buAutoNum type="arabicPeriod"/>
            </a:pPr>
            <a:r>
              <a:rPr lang="zh-CN" altLang="en-US" sz="36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基督的身体</a:t>
            </a:r>
            <a:r>
              <a:rPr lang="en-US" altLang="zh-CN" sz="36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(1:23)</a:t>
            </a:r>
          </a:p>
          <a:p>
            <a:pPr>
              <a:buClr>
                <a:schemeClr val="tx2"/>
              </a:buClr>
              <a:buFontTx/>
              <a:buAutoNum type="arabicPeriod"/>
            </a:pPr>
            <a:r>
              <a:rPr lang="zh-CN" altLang="en-US" sz="36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新造的团体人</a:t>
            </a:r>
            <a:r>
              <a:rPr lang="en-US" altLang="zh-CN" sz="36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(2:15)</a:t>
            </a:r>
          </a:p>
          <a:p>
            <a:pPr>
              <a:buClr>
                <a:schemeClr val="tx2"/>
              </a:buClr>
              <a:buFontTx/>
              <a:buAutoNum type="arabicPeriod"/>
            </a:pPr>
            <a:r>
              <a:rPr lang="zh-CN" altLang="en-US" sz="36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神的家</a:t>
            </a:r>
            <a:r>
              <a:rPr lang="en-US" altLang="zh-CN" sz="36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(2:19)</a:t>
            </a:r>
          </a:p>
          <a:p>
            <a:pPr>
              <a:buClr>
                <a:schemeClr val="tx2"/>
              </a:buClr>
              <a:buFontTx/>
              <a:buAutoNum type="arabicPeriod"/>
            </a:pPr>
            <a:r>
              <a:rPr lang="zh-CN" altLang="en-US" sz="36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神的居所</a:t>
            </a:r>
            <a:r>
              <a:rPr lang="en-US" altLang="zh-CN" sz="36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(2:22)</a:t>
            </a:r>
          </a:p>
          <a:p>
            <a:pPr>
              <a:buClr>
                <a:schemeClr val="tx2"/>
              </a:buClr>
              <a:buFontTx/>
              <a:buAutoNum type="arabicPeriod"/>
            </a:pPr>
            <a:r>
              <a:rPr lang="zh-CN" altLang="en-US" sz="36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基督的奥秘</a:t>
            </a:r>
            <a:r>
              <a:rPr lang="en-US" altLang="zh-CN" sz="36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(3:4)</a:t>
            </a:r>
          </a:p>
          <a:p>
            <a:pPr>
              <a:buClr>
                <a:schemeClr val="tx2"/>
              </a:buClr>
              <a:buFontTx/>
              <a:buAutoNum type="arabicPeriod"/>
            </a:pPr>
            <a:r>
              <a:rPr lang="zh-CN" altLang="en-US" sz="36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基督的新妇</a:t>
            </a:r>
            <a:r>
              <a:rPr lang="en-US" altLang="zh-CN" sz="36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(5:23)</a:t>
            </a:r>
          </a:p>
          <a:p>
            <a:pPr>
              <a:buClr>
                <a:schemeClr val="tx2"/>
              </a:buClr>
              <a:buFontTx/>
              <a:buAutoNum type="arabicPeriod"/>
            </a:pPr>
            <a:r>
              <a:rPr lang="zh-CN" altLang="en-US" sz="36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基督的精兵</a:t>
            </a:r>
            <a:r>
              <a:rPr lang="en-US" altLang="zh-CN" sz="36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(6:10)</a:t>
            </a:r>
            <a:endParaRPr lang="en-US" altLang="zh-TW" sz="36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5375" name="Line 15"/>
          <p:cNvSpPr>
            <a:spLocks noChangeShapeType="1"/>
          </p:cNvSpPr>
          <p:nvPr/>
        </p:nvSpPr>
        <p:spPr bwMode="auto">
          <a:xfrm>
            <a:off x="4972010" y="2573009"/>
            <a:ext cx="1443395" cy="509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6" name="AutoShape 16" descr="Newsprint"/>
          <p:cNvSpPr>
            <a:spLocks noChangeArrowheads="1"/>
          </p:cNvSpPr>
          <p:nvPr/>
        </p:nvSpPr>
        <p:spPr bwMode="auto">
          <a:xfrm>
            <a:off x="1288054" y="2831543"/>
            <a:ext cx="5244351" cy="984385"/>
          </a:xfrm>
          <a:prstGeom prst="wedgeRectCallout">
            <a:avLst>
              <a:gd name="adj1" fmla="val 14173"/>
              <a:gd name="adj2" fmla="val -51988"/>
            </a:avLst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altLang="zh-TW" sz="3600" b="1" dirty="0" err="1">
                <a:solidFill>
                  <a:srgbClr val="FF0000"/>
                </a:solidFill>
                <a:ea typeface="SimHei" panose="02010609060101010101" pitchFamily="49" charset="-122"/>
              </a:rPr>
              <a:t>ekklesia</a:t>
            </a:r>
            <a:endParaRPr lang="en-US" altLang="zh-TW" sz="3600" b="1" dirty="0">
              <a:solidFill>
                <a:srgbClr val="FF0000"/>
              </a:solidFill>
              <a:ea typeface="SimHei" panose="02010609060101010101" pitchFamily="49" charset="-122"/>
            </a:endParaRPr>
          </a:p>
          <a:p>
            <a:pPr algn="ctr"/>
            <a:r>
              <a:rPr lang="zh-TW" altLang="en-US" sz="3600" b="1" dirty="0">
                <a:solidFill>
                  <a:schemeClr val="bg1"/>
                </a:solidFill>
                <a:ea typeface="SimHei" panose="02010609060101010101" pitchFamily="49" charset="-122"/>
              </a:rPr>
              <a:t>被呼召出来的一群人</a:t>
            </a: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227609" y="3886200"/>
            <a:ext cx="6304796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TW" sz="2800" b="1" dirty="0">
                <a:solidFill>
                  <a:srgbClr val="996633"/>
                </a:solidFill>
                <a:ea typeface="SimHei" panose="02010609060101010101" pitchFamily="49" charset="-122"/>
              </a:rPr>
              <a:t>1</a:t>
            </a:r>
            <a:r>
              <a:rPr lang="zh-TW" altLang="en-US" sz="2800" b="1" dirty="0">
                <a:solidFill>
                  <a:srgbClr val="996633"/>
                </a:solidFill>
                <a:ea typeface="SimHei" panose="02010609060101010101" pitchFamily="49" charset="-122"/>
              </a:rPr>
              <a:t>：</a:t>
            </a:r>
            <a:r>
              <a:rPr lang="zh-TW" altLang="en-US" sz="2800" b="1" dirty="0">
                <a:ea typeface="SimHei" panose="02010609060101010101" pitchFamily="49" charset="-122"/>
              </a:rPr>
              <a:t>天上的福气</a:t>
            </a:r>
            <a:endParaRPr lang="en-US" altLang="zh-TW" sz="2800" b="1" dirty="0">
              <a:ea typeface="SimHei" panose="02010609060101010101" pitchFamily="49" charset="-122"/>
            </a:endParaRPr>
          </a:p>
          <a:p>
            <a:r>
              <a:rPr lang="en-US" altLang="zh-TW" sz="2800" b="1" dirty="0">
                <a:solidFill>
                  <a:srgbClr val="996633"/>
                </a:solidFill>
                <a:ea typeface="SimHei" panose="02010609060101010101" pitchFamily="49" charset="-122"/>
              </a:rPr>
              <a:t>2</a:t>
            </a:r>
            <a:r>
              <a:rPr lang="zh-TW" altLang="en-US" sz="2800" b="1" dirty="0">
                <a:solidFill>
                  <a:srgbClr val="996633"/>
                </a:solidFill>
                <a:ea typeface="SimHei" panose="02010609060101010101" pitchFamily="49" charset="-122"/>
              </a:rPr>
              <a:t>：</a:t>
            </a:r>
            <a:r>
              <a:rPr lang="zh-TW" altLang="en-US" sz="2800" b="1" dirty="0">
                <a:ea typeface="SimHei" panose="02010609060101010101" pitchFamily="49" charset="-122"/>
              </a:rPr>
              <a:t>与主同坐在天上</a:t>
            </a:r>
            <a:endParaRPr lang="en-US" altLang="zh-TW" sz="2800" b="1" dirty="0">
              <a:ea typeface="SimHei" panose="02010609060101010101" pitchFamily="49" charset="-122"/>
            </a:endParaRPr>
          </a:p>
          <a:p>
            <a:r>
              <a:rPr lang="en-US" altLang="zh-TW" sz="2800" b="1" dirty="0">
                <a:solidFill>
                  <a:srgbClr val="996633"/>
                </a:solidFill>
                <a:ea typeface="SimHei" panose="02010609060101010101" pitchFamily="49" charset="-122"/>
              </a:rPr>
              <a:t>3</a:t>
            </a:r>
            <a:r>
              <a:rPr lang="zh-TW" altLang="en-US" sz="2800" b="1" dirty="0">
                <a:solidFill>
                  <a:srgbClr val="996633"/>
                </a:solidFill>
                <a:ea typeface="SimHei" panose="02010609060101010101" pitchFamily="49" charset="-122"/>
              </a:rPr>
              <a:t>：</a:t>
            </a:r>
            <a:r>
              <a:rPr lang="zh-TW" altLang="en-US" sz="2800" b="1" dirty="0">
                <a:ea typeface="SimHei" panose="02010609060101010101" pitchFamily="49" charset="-122"/>
              </a:rPr>
              <a:t>天上各家也与我们一同得名</a:t>
            </a:r>
          </a:p>
          <a:p>
            <a:r>
              <a:rPr lang="en-US" altLang="zh-TW" sz="2800" b="1" dirty="0">
                <a:solidFill>
                  <a:srgbClr val="996633"/>
                </a:solidFill>
                <a:ea typeface="SimHei" panose="02010609060101010101" pitchFamily="49" charset="-122"/>
              </a:rPr>
              <a:t>4</a:t>
            </a:r>
            <a:r>
              <a:rPr lang="zh-TW" altLang="en-US" sz="2800" b="1" dirty="0">
                <a:solidFill>
                  <a:srgbClr val="996633"/>
                </a:solidFill>
                <a:ea typeface="SimHei" panose="02010609060101010101" pitchFamily="49" charset="-122"/>
              </a:rPr>
              <a:t>：</a:t>
            </a:r>
            <a:r>
              <a:rPr lang="zh-TW" altLang="en-US" sz="2800" b="1" dirty="0">
                <a:ea typeface="SimHei" panose="02010609060101010101" pitchFamily="49" charset="-122"/>
              </a:rPr>
              <a:t>主升上高天，赏赐我们各样的恩赐</a:t>
            </a:r>
          </a:p>
          <a:p>
            <a:r>
              <a:rPr lang="en-US" altLang="zh-TW" sz="2800" b="1" dirty="0">
                <a:solidFill>
                  <a:srgbClr val="996633"/>
                </a:solidFill>
                <a:ea typeface="SimHei" panose="02010609060101010101" pitchFamily="49" charset="-122"/>
              </a:rPr>
              <a:t>5</a:t>
            </a:r>
            <a:r>
              <a:rPr lang="zh-TW" altLang="en-US" sz="2800" b="1" dirty="0">
                <a:solidFill>
                  <a:srgbClr val="996633"/>
                </a:solidFill>
                <a:ea typeface="SimHei" panose="02010609060101010101" pitchFamily="49" charset="-122"/>
              </a:rPr>
              <a:t>：</a:t>
            </a:r>
            <a:r>
              <a:rPr lang="zh-TW" altLang="en-US" sz="2800" b="1" dirty="0">
                <a:ea typeface="SimHei" panose="02010609060101010101" pitchFamily="49" charset="-122"/>
              </a:rPr>
              <a:t>天上国民在地上生活的样式</a:t>
            </a:r>
          </a:p>
          <a:p>
            <a:r>
              <a:rPr lang="en-US" altLang="zh-TW" sz="2800" b="1" dirty="0">
                <a:solidFill>
                  <a:srgbClr val="996633"/>
                </a:solidFill>
                <a:ea typeface="SimHei" panose="02010609060101010101" pitchFamily="49" charset="-122"/>
              </a:rPr>
              <a:t>6</a:t>
            </a:r>
            <a:r>
              <a:rPr lang="zh-TW" altLang="en-US" sz="2800" b="1" dirty="0">
                <a:solidFill>
                  <a:srgbClr val="996633"/>
                </a:solidFill>
                <a:ea typeface="SimHei" panose="02010609060101010101" pitchFamily="49" charset="-122"/>
              </a:rPr>
              <a:t>：</a:t>
            </a:r>
            <a:r>
              <a:rPr lang="zh-TW" altLang="en-US" sz="2800" b="1" dirty="0">
                <a:ea typeface="SimHei" panose="02010609060101010101" pitchFamily="49" charset="-122"/>
              </a:rPr>
              <a:t>与天空的恶魔争战 </a:t>
            </a:r>
          </a:p>
        </p:txBody>
      </p:sp>
    </p:spTree>
    <p:extLst>
      <p:ext uri="{BB962C8B-B14F-4D97-AF65-F5344CB8AC3E}">
        <p14:creationId xmlns:p14="http://schemas.microsoft.com/office/powerpoint/2010/main" val="435490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253765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</a:t>
            </a:r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弗所教会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95167"/>
            <a:ext cx="12192000" cy="546283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1. 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以弗所教會的設立：</a:t>
            </a:r>
            <a:endParaRPr lang="en-US" sz="40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 </a:t>
            </a:r>
            <a:r>
              <a:rPr lang="en-US" sz="36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AD54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.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保羅在</a:t>
            </a:r>
            <a:r>
              <a:rPr lang="en-US" altLang="zh-TW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Ⅱ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旅傳來此設立，留下亞居拉夫婦繼續牧</a:t>
            </a:r>
            <a:r>
              <a:rPr lang="zh-TW" altLang="en-US" sz="36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會</a:t>
            </a:r>
            <a:r>
              <a:rPr lang="en-US" altLang="zh-TW" sz="36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TW" altLang="en-US" sz="36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徒</a:t>
            </a:r>
            <a:r>
              <a:rPr lang="en-US" sz="36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18:18</a:t>
            </a:r>
            <a:r>
              <a:rPr lang="en-US" sz="3600" b="1" dirty="0" smtClean="0">
                <a:solidFill>
                  <a:srgbClr val="FFC0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36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23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TW" altLang="en-US" sz="36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又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有亞波羅路經此</a:t>
            </a:r>
            <a:r>
              <a:rPr lang="zh-TW" altLang="en-US" sz="36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地</a:t>
            </a:r>
            <a:r>
              <a:rPr lang="en-US" altLang="zh-TW" sz="36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TW" altLang="en-US" sz="36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徒</a:t>
            </a:r>
            <a:r>
              <a:rPr lang="en-US" sz="36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18:24</a:t>
            </a:r>
            <a:r>
              <a:rPr lang="en-US" sz="3600" b="1" dirty="0" smtClean="0">
                <a:solidFill>
                  <a:srgbClr val="FFC0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36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28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TW" altLang="en-US" sz="36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羅</a:t>
            </a:r>
            <a:r>
              <a:rPr lang="en-US" altLang="zh-TW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Ⅳ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旅傳又來此，前後住了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年，教會興</a:t>
            </a:r>
            <a:r>
              <a:rPr lang="zh-TW" altLang="en-US" sz="36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旺</a:t>
            </a:r>
            <a:r>
              <a:rPr lang="en-US" altLang="zh-TW" sz="36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TW" altLang="en-US" sz="36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徒</a:t>
            </a:r>
            <a:r>
              <a:rPr lang="en-US" sz="36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19:1</a:t>
            </a:r>
            <a:r>
              <a:rPr lang="en-US" sz="3600" b="1" dirty="0">
                <a:solidFill>
                  <a:srgbClr val="FFC0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36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20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TW" altLang="en-US" sz="36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保羅最後</a:t>
            </a:r>
            <a:r>
              <a:rPr lang="zh-TW" altLang="en-US" sz="36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</a:t>
            </a:r>
            <a:r>
              <a:rPr lang="ja-JP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米</a:t>
            </a:r>
            <a:r>
              <a:rPr lang="zh-TW" altLang="en-US" sz="36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利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都與他們離</a:t>
            </a:r>
            <a:r>
              <a:rPr lang="zh-TW" altLang="en-US" sz="36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別</a:t>
            </a:r>
            <a:r>
              <a:rPr lang="en-US" altLang="zh-TW" sz="36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TW" altLang="en-US" sz="36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徒</a:t>
            </a:r>
            <a:r>
              <a:rPr lang="en-US" sz="36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20:17</a:t>
            </a:r>
            <a:r>
              <a:rPr lang="en-US" sz="3600" b="1" dirty="0" smtClean="0">
                <a:solidFill>
                  <a:srgbClr val="FFC0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36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38)</a:t>
            </a:r>
            <a:r>
              <a:rPr lang="zh-TW" altLang="en-US" sz="36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2.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以弗所教會的歷史：</a:t>
            </a:r>
            <a:endParaRPr lang="en-US" sz="40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    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。提摩太曾在此教</a:t>
            </a:r>
            <a:r>
              <a:rPr lang="zh-TW" altLang="en-US" sz="36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會</a:t>
            </a:r>
            <a:r>
              <a:rPr lang="en-US" altLang="zh-TW" sz="36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TW" altLang="en-US" sz="36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提</a:t>
            </a:r>
            <a:r>
              <a:rPr lang="zh-TW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前</a:t>
            </a:r>
            <a:r>
              <a:rPr lang="en-US" sz="36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1:3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</a:t>
            </a:r>
            <a:r>
              <a:rPr lang="en-US" sz="36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 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。約翰也曾在此教</a:t>
            </a:r>
            <a:r>
              <a:rPr lang="zh-TW" altLang="en-US" sz="36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會</a:t>
            </a:r>
            <a:r>
              <a:rPr lang="en-US" altLang="zh-TW" sz="36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TW" altLang="en-US" sz="36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傳說</a:t>
            </a:r>
            <a:r>
              <a:rPr lang="en-US" altLang="zh-TW" sz="36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endParaRPr lang="en-US" sz="36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    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。以後“失去起初的愛</a:t>
            </a:r>
            <a:r>
              <a:rPr lang="zh-TW" altLang="en-US" sz="36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en-US" altLang="zh-TW" sz="36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TW" altLang="en-US" sz="36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啟</a:t>
            </a:r>
            <a:r>
              <a:rPr lang="en-US" sz="36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2:4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</a:p>
          <a:p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="" xmlns:a16="http://schemas.microsoft.com/office/drawing/2014/main" id="{0A764D7B-E1E0-419C-96F9-1697B9B3DBF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64305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="" xmlns:a16="http://schemas.microsoft.com/office/drawing/2014/main" id="{CABC0B0A-E582-469F-9500-7D6265564BF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343818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12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314" y="1825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以弗所书着成之动机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65514"/>
            <a:ext cx="12192000" cy="501831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以弗所书着成之动机不太易见，从内容可知保罗着写此书，不是要对付什么教会问题或神学异端。若将以弗所书与歌罗西书比较，在以弗所的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  155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节经文里，其中有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78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节在歌罗西书内可找到。基此密切之关系去推测，那引起保罗写歌罗西书之动机及主旨，与引起他写以弗所书的动机雷同。保罗以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基督为教会之首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，或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基督为教会之丰满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去解答歌罗西教会的问题，推基古既要往亚西亚去，保罗便趁机把教会是基督的身体之奥秘释明，好叫以外邦信徒为主之以弗所教会得以明了。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="" xmlns:a16="http://schemas.microsoft.com/office/drawing/2014/main" id="{0A764D7B-E1E0-419C-96F9-1697B9B3DBF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64305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="" xmlns:a16="http://schemas.microsoft.com/office/drawing/2014/main" id="{CABC0B0A-E582-469F-9500-7D6265564BF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343818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011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1427831"/>
              </p:ext>
            </p:extLst>
          </p:nvPr>
        </p:nvGraphicFramePr>
        <p:xfrm>
          <a:off x="0" y="103693"/>
          <a:ext cx="12192000" cy="65327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147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07238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11951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70863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725864">
                <a:tc>
                  <a:txBody>
                    <a:bodyPr/>
                    <a:lstStyle/>
                    <a:p>
                      <a:r>
                        <a:rPr lang="zh-TW" altLang="en-US" sz="36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引言</a:t>
                      </a:r>
                      <a:endParaRPr lang="en-US" sz="36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sz="36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1:1</a:t>
                      </a:r>
                      <a:r>
                        <a:rPr lang="en-US" sz="3600" b="1" dirty="0">
                          <a:solidFill>
                            <a:srgbClr val="FFFF00"/>
                          </a:solidFill>
                          <a:latin typeface="+mj-lt"/>
                          <a:ea typeface="SimSun" panose="02010600030101010101" pitchFamily="2" charset="-122"/>
                        </a:rPr>
                        <a:t>~</a:t>
                      </a:r>
                      <a:r>
                        <a:rPr lang="en-US" sz="36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25864">
                <a:tc rowSpan="7">
                  <a:txBody>
                    <a:bodyPr/>
                    <a:lstStyle/>
                    <a:p>
                      <a:endParaRPr lang="en-US" altLang="zh-TW" sz="36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endParaRPr lang="en-US" altLang="zh-TW" sz="36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endParaRPr lang="en-US" altLang="zh-TW" sz="36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endParaRPr lang="en-US" altLang="zh-TW" sz="36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zh-TW" altLang="en-US" sz="36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本論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lang="en-US" altLang="zh-TW" sz="36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zh-TW" altLang="en-US" sz="36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教義的部分</a:t>
                      </a:r>
                      <a:r>
                        <a:rPr lang="en-US" altLang="zh-TW" sz="36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</a:t>
                      </a:r>
                      <a:r>
                        <a:rPr lang="en-US" sz="36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</a:t>
                      </a:r>
                      <a:r>
                        <a:rPr lang="en-US" sz="3600" b="1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SimSun" panose="02010600030101010101" pitchFamily="2" charset="-122"/>
                          <a:cs typeface="+mn-cs"/>
                        </a:rPr>
                        <a:t>~</a:t>
                      </a:r>
                      <a:r>
                        <a:rPr lang="en-US" sz="36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3)</a:t>
                      </a:r>
                    </a:p>
                    <a:p>
                      <a:r>
                        <a:rPr lang="zh-TW" altLang="en-US" sz="36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“論教會”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36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教會蒙恩的旨意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2586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6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教會蒙恩的經歷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2586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6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教會蒙恩的奧秘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2586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endParaRPr lang="en-US" altLang="zh-TW" sz="36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zh-TW" altLang="en-US" sz="36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實踐的部分</a:t>
                      </a:r>
                      <a:r>
                        <a:rPr lang="en-US" altLang="zh-TW" sz="36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</a:t>
                      </a:r>
                      <a:r>
                        <a:rPr lang="en-US" sz="36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4</a:t>
                      </a:r>
                      <a:r>
                        <a:rPr lang="en-US" sz="3600" b="1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SimSun" panose="02010600030101010101" pitchFamily="2" charset="-122"/>
                          <a:cs typeface="+mn-cs"/>
                        </a:rPr>
                        <a:t>~</a:t>
                      </a:r>
                      <a:r>
                        <a:rPr lang="en-US" sz="36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6)</a:t>
                      </a:r>
                    </a:p>
                    <a:p>
                      <a:r>
                        <a:rPr lang="zh-TW" altLang="en-US" sz="36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“論聖徒”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36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聖徒的教會生活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4:1</a:t>
                      </a:r>
                      <a:r>
                        <a:rPr lang="en-US" sz="3600" b="1" dirty="0">
                          <a:latin typeface="+mj-lt"/>
                          <a:ea typeface="SimSun" panose="02010600030101010101" pitchFamily="2" charset="-122"/>
                        </a:rPr>
                        <a:t>~</a:t>
                      </a:r>
                      <a:r>
                        <a:rPr lang="en-US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16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2586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6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聖徒的社會生活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4:17</a:t>
                      </a:r>
                      <a:r>
                        <a:rPr lang="en-US" sz="3600" b="1" dirty="0">
                          <a:latin typeface="+mj-lt"/>
                          <a:ea typeface="SimSun" panose="02010600030101010101" pitchFamily="2" charset="-122"/>
                        </a:rPr>
                        <a:t>~</a:t>
                      </a:r>
                      <a:r>
                        <a:rPr lang="en-US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5:21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72586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6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聖徒的家庭生活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5:22</a:t>
                      </a:r>
                      <a:r>
                        <a:rPr lang="en-US" sz="3600" b="1" dirty="0">
                          <a:latin typeface="+mj-lt"/>
                          <a:ea typeface="SimSun" panose="02010600030101010101" pitchFamily="2" charset="-122"/>
                        </a:rPr>
                        <a:t>~</a:t>
                      </a:r>
                      <a:r>
                        <a:rPr lang="en-US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6:9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72586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6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聖徒的靈戰生活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6:10</a:t>
                      </a:r>
                      <a:r>
                        <a:rPr lang="en-US" sz="3600" b="1" dirty="0">
                          <a:latin typeface="+mj-lt"/>
                          <a:ea typeface="SimSun" panose="02010600030101010101" pitchFamily="2" charset="-122"/>
                        </a:rPr>
                        <a:t>~</a:t>
                      </a:r>
                      <a:r>
                        <a:rPr lang="en-US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20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725864">
                <a:tc>
                  <a:txBody>
                    <a:bodyPr/>
                    <a:lstStyle/>
                    <a:p>
                      <a:r>
                        <a:rPr lang="zh-TW" altLang="en-US" sz="36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結言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6:21</a:t>
                      </a:r>
                      <a:r>
                        <a:rPr lang="en-US" sz="3600" b="1" dirty="0">
                          <a:latin typeface="+mj-lt"/>
                          <a:ea typeface="SimSun" panose="02010600030101010101" pitchFamily="2" charset="-122"/>
                        </a:rPr>
                        <a:t>~</a:t>
                      </a:r>
                      <a:r>
                        <a:rPr lang="en-US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24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186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Rectangle 4">
            <a:extLst>
              <a:ext uri="{FF2B5EF4-FFF2-40B4-BE49-F238E27FC236}">
                <a16:creationId xmlns="" xmlns:a16="http://schemas.microsoft.com/office/drawing/2014/main" id="{2D34F340-6158-4961-92A4-1CDD1D4FEC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6257" y="0"/>
            <a:ext cx="7500257" cy="6894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04813" indent="-404813" algn="l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71500" algn="l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Blip>
                <a:blip r:embed="rId2"/>
              </a:buBlip>
            </a:pPr>
            <a:r>
              <a:rPr lang="zh-CN" altLang="en-US" sz="3400" b="1" dirty="0">
                <a:latin typeface="SimHei" panose="02010609060101010101" pitchFamily="49" charset="-122"/>
                <a:ea typeface="SimHei" panose="02010609060101010101" pitchFamily="49" charset="-122"/>
              </a:rPr>
              <a:t>我们是在基督里</a:t>
            </a:r>
            <a:r>
              <a:rPr lang="en-US" altLang="zh-CN" sz="3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(1:1)</a:t>
            </a:r>
          </a:p>
          <a:p>
            <a:pPr>
              <a:buFontTx/>
              <a:buBlip>
                <a:blip r:embed="rId2"/>
              </a:buBlip>
            </a:pPr>
            <a:r>
              <a:rPr lang="zh-CN" altLang="en-US" sz="3400" b="1" dirty="0">
                <a:latin typeface="SimHei" panose="02010609060101010101" pitchFamily="49" charset="-122"/>
                <a:ea typeface="SimHei" panose="02010609060101010101" pitchFamily="49" charset="-122"/>
              </a:rPr>
              <a:t>在基督里</a:t>
            </a:r>
            <a:r>
              <a:rPr lang="zh-CN" altLang="en-US" sz="34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蒙福</a:t>
            </a:r>
            <a:r>
              <a:rPr lang="en-US" altLang="zh-CN" sz="3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(1:3)</a:t>
            </a:r>
          </a:p>
          <a:p>
            <a:pPr>
              <a:buFontTx/>
              <a:buBlip>
                <a:blip r:embed="rId2"/>
              </a:buBlip>
            </a:pPr>
            <a:r>
              <a:rPr lang="zh-CN" altLang="en-US" sz="3400" b="1" dirty="0">
                <a:latin typeface="SimHei" panose="02010609060101010101" pitchFamily="49" charset="-122"/>
                <a:ea typeface="SimHei" panose="02010609060101010101" pitchFamily="49" charset="-122"/>
              </a:rPr>
              <a:t>在基督里</a:t>
            </a:r>
            <a:r>
              <a:rPr lang="zh-CN" altLang="en-US" sz="34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蒙拣选</a:t>
            </a:r>
            <a:r>
              <a:rPr lang="en-US" altLang="zh-CN" sz="3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(1:4)</a:t>
            </a:r>
          </a:p>
          <a:p>
            <a:pPr>
              <a:buFontTx/>
              <a:buBlip>
                <a:blip r:embed="rId2"/>
              </a:buBlip>
            </a:pPr>
            <a:r>
              <a:rPr lang="zh-CN" altLang="en-US" sz="3400" b="1" dirty="0">
                <a:latin typeface="SimHei" panose="02010609060101010101" pitchFamily="49" charset="-122"/>
                <a:ea typeface="SimHei" panose="02010609060101010101" pitchFamily="49" charset="-122"/>
              </a:rPr>
              <a:t>在基督里</a:t>
            </a:r>
            <a:r>
              <a:rPr lang="zh-CN" altLang="en-US" sz="34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蒙悦纳</a:t>
            </a:r>
            <a:r>
              <a:rPr lang="en-US" altLang="zh-CN" sz="3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(1:6)</a:t>
            </a:r>
          </a:p>
          <a:p>
            <a:pPr>
              <a:buFontTx/>
              <a:buBlip>
                <a:blip r:embed="rId2"/>
              </a:buBlip>
            </a:pPr>
            <a:r>
              <a:rPr lang="zh-CN" altLang="en-US" sz="3400" b="1" dirty="0">
                <a:latin typeface="SimHei" panose="02010609060101010101" pitchFamily="49" charset="-122"/>
                <a:ea typeface="SimHei" panose="02010609060101010101" pitchFamily="49" charset="-122"/>
              </a:rPr>
              <a:t>在基督里</a:t>
            </a:r>
            <a:r>
              <a:rPr lang="zh-CN" altLang="en-US" sz="34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蒙救赎，得赦免</a:t>
            </a:r>
            <a:r>
              <a:rPr lang="en-US" altLang="zh-CN" sz="3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(1:7)</a:t>
            </a:r>
          </a:p>
          <a:p>
            <a:pPr>
              <a:buFontTx/>
              <a:buBlip>
                <a:blip r:embed="rId2"/>
              </a:buBlip>
            </a:pPr>
            <a:r>
              <a:rPr lang="zh-CN" altLang="en-US" sz="3400" b="1" dirty="0">
                <a:latin typeface="SimHei" panose="02010609060101010101" pitchFamily="49" charset="-122"/>
                <a:ea typeface="SimHei" panose="02010609060101010101" pitchFamily="49" charset="-122"/>
              </a:rPr>
              <a:t>在基督里</a:t>
            </a:r>
            <a:r>
              <a:rPr lang="zh-CN" altLang="en-US" sz="34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得基业</a:t>
            </a:r>
            <a:r>
              <a:rPr lang="en-US" altLang="zh-CN" sz="3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(1:11)</a:t>
            </a:r>
          </a:p>
          <a:p>
            <a:pPr>
              <a:buFontTx/>
              <a:buBlip>
                <a:blip r:embed="rId2"/>
              </a:buBlip>
            </a:pPr>
            <a:r>
              <a:rPr lang="zh-CN" altLang="en-US" sz="3400" b="1" dirty="0">
                <a:latin typeface="SimHei" panose="02010609060101010101" pitchFamily="49" charset="-122"/>
                <a:ea typeface="SimHei" panose="02010609060101010101" pitchFamily="49" charset="-122"/>
              </a:rPr>
              <a:t>在基督里</a:t>
            </a:r>
            <a:r>
              <a:rPr lang="zh-CN" altLang="en-US" sz="34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有盼望</a:t>
            </a:r>
            <a:r>
              <a:rPr lang="en-US" altLang="zh-CN" sz="3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(1:12)</a:t>
            </a:r>
          </a:p>
          <a:p>
            <a:pPr>
              <a:buFontTx/>
              <a:buBlip>
                <a:blip r:embed="rId2"/>
              </a:buBlip>
            </a:pPr>
            <a:r>
              <a:rPr lang="zh-CN" altLang="en-US" sz="3400" b="1" dirty="0">
                <a:latin typeface="SimHei" panose="02010609060101010101" pitchFamily="49" charset="-122"/>
                <a:ea typeface="SimHei" panose="02010609060101010101" pitchFamily="49" charset="-122"/>
              </a:rPr>
              <a:t>在基督里</a:t>
            </a:r>
            <a:r>
              <a:rPr lang="zh-CN" altLang="en-US" sz="34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被造成</a:t>
            </a:r>
            <a:r>
              <a:rPr lang="en-US" altLang="zh-CN" sz="3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(2:10)</a:t>
            </a:r>
          </a:p>
          <a:p>
            <a:pPr>
              <a:buFontTx/>
              <a:buBlip>
                <a:blip r:embed="rId2"/>
              </a:buBlip>
            </a:pPr>
            <a:r>
              <a:rPr lang="zh-CN" altLang="en-US" sz="3400" b="1" dirty="0">
                <a:latin typeface="SimHei" panose="02010609060101010101" pitchFamily="49" charset="-122"/>
                <a:ea typeface="SimHei" panose="02010609060101010101" pitchFamily="49" charset="-122"/>
              </a:rPr>
              <a:t>在基督里</a:t>
            </a:r>
            <a:r>
              <a:rPr lang="zh-CN" altLang="en-US" sz="34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亲近神</a:t>
            </a:r>
            <a:r>
              <a:rPr lang="en-US" altLang="zh-CN" sz="3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(2:13)</a:t>
            </a:r>
          </a:p>
          <a:p>
            <a:pPr>
              <a:buFontTx/>
              <a:buBlip>
                <a:blip r:embed="rId2"/>
              </a:buBlip>
            </a:pPr>
            <a:r>
              <a:rPr lang="zh-CN" altLang="en-US" sz="3400" b="1" dirty="0">
                <a:latin typeface="SimHei" panose="02010609060101010101" pitchFamily="49" charset="-122"/>
                <a:ea typeface="SimHei" panose="02010609060101010101" pitchFamily="49" charset="-122"/>
              </a:rPr>
              <a:t>在基督里</a:t>
            </a:r>
            <a:r>
              <a:rPr lang="zh-CN" altLang="en-US" sz="34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得长进</a:t>
            </a:r>
            <a:r>
              <a:rPr lang="en-US" altLang="zh-CN" sz="3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(2:21)</a:t>
            </a:r>
          </a:p>
          <a:p>
            <a:pPr>
              <a:buFontTx/>
              <a:buBlip>
                <a:blip r:embed="rId2"/>
              </a:buBlip>
            </a:pPr>
            <a:r>
              <a:rPr lang="zh-CN" altLang="en-US" sz="3400" b="1" dirty="0">
                <a:latin typeface="SimHei" panose="02010609060101010101" pitchFamily="49" charset="-122"/>
                <a:ea typeface="SimHei" panose="02010609060101010101" pitchFamily="49" charset="-122"/>
              </a:rPr>
              <a:t>在基督里</a:t>
            </a:r>
            <a:r>
              <a:rPr lang="zh-CN" altLang="en-US" sz="34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同被建造</a:t>
            </a:r>
            <a:r>
              <a:rPr lang="en-US" altLang="zh-CN" sz="3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(2:22)</a:t>
            </a:r>
          </a:p>
          <a:p>
            <a:pPr>
              <a:buFontTx/>
              <a:buBlip>
                <a:blip r:embed="rId2"/>
              </a:buBlip>
            </a:pPr>
            <a:r>
              <a:rPr lang="zh-CN" altLang="en-US" sz="3400" b="1" dirty="0">
                <a:latin typeface="SimHei" panose="02010609060101010101" pitchFamily="49" charset="-122"/>
                <a:ea typeface="SimHei" panose="02010609060101010101" pitchFamily="49" charset="-122"/>
              </a:rPr>
              <a:t>在基督里</a:t>
            </a:r>
            <a:r>
              <a:rPr lang="zh-CN" altLang="en-US" sz="34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同蒙应许</a:t>
            </a:r>
            <a:r>
              <a:rPr lang="en-US" altLang="zh-CN" sz="3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(3:6)</a:t>
            </a:r>
          </a:p>
          <a:p>
            <a:pPr>
              <a:buFontTx/>
              <a:buBlip>
                <a:blip r:embed="rId2"/>
              </a:buBlip>
            </a:pPr>
            <a:r>
              <a:rPr lang="zh-CN" altLang="en-US" sz="3400" b="1" dirty="0">
                <a:latin typeface="SimHei" panose="02010609060101010101" pitchFamily="49" charset="-122"/>
                <a:ea typeface="SimHei" panose="02010609060101010101" pitchFamily="49" charset="-122"/>
              </a:rPr>
              <a:t>在基督里</a:t>
            </a:r>
            <a:r>
              <a:rPr lang="zh-CN" altLang="en-US" sz="34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放胆无惧来到神面前</a:t>
            </a:r>
            <a:r>
              <a:rPr lang="en-US" altLang="zh-CN" sz="3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(3:12)</a:t>
            </a:r>
            <a:endParaRPr lang="en-US" altLang="zh-TW" sz="3400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15" name="Rectangle 11">
            <a:extLst>
              <a:ext uri="{FF2B5EF4-FFF2-40B4-BE49-F238E27FC236}">
                <a16:creationId xmlns="" xmlns:a16="http://schemas.microsoft.com/office/drawing/2014/main" id="{88453715-6309-4B8B-97C5-197B230760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3193" y="5681099"/>
            <a:ext cx="5391150" cy="688786"/>
          </a:xfrm>
          <a:prstGeom prst="rect">
            <a:avLst/>
          </a:prstGeom>
          <a:solidFill>
            <a:srgbClr val="FF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3200" dirty="0"/>
          </a:p>
        </p:txBody>
      </p:sp>
      <p:sp>
        <p:nvSpPr>
          <p:cNvPr id="98306" name="Rectangle 2" descr="Canvas">
            <a:extLst>
              <a:ext uri="{FF2B5EF4-FFF2-40B4-BE49-F238E27FC236}">
                <a16:creationId xmlns="" xmlns:a16="http://schemas.microsoft.com/office/drawing/2014/main" id="{BB995F04-6BA0-4010-8DDC-76F28394D1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676400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98308" name="Text Box 4">
            <a:extLst>
              <a:ext uri="{FF2B5EF4-FFF2-40B4-BE49-F238E27FC236}">
                <a16:creationId xmlns="" xmlns:a16="http://schemas.microsoft.com/office/drawing/2014/main" id="{AD1B0785-66FD-48BA-A1FA-08C6D8E37C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1" y="2133601"/>
            <a:ext cx="6117770" cy="2377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04813" indent="-404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91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dirty="0">
                <a:latin typeface="SimHei" panose="02010609060101010101" pitchFamily="49" charset="-122"/>
                <a:ea typeface="SimHei" panose="02010609060101010101" pitchFamily="49" charset="-122"/>
              </a:rPr>
              <a:t>我们因在基督里，就得与基督</a:t>
            </a:r>
          </a:p>
          <a:p>
            <a:pPr>
              <a:lnSpc>
                <a:spcPct val="120000"/>
              </a:lnSpc>
              <a:buFontTx/>
              <a:buBlip>
                <a:blip r:embed="rId2"/>
              </a:buBlip>
            </a:pPr>
            <a:r>
              <a:rPr lang="zh-CN" altLang="en-US" sz="3200" dirty="0">
                <a:latin typeface="SimHei" panose="02010609060101010101" pitchFamily="49" charset="-122"/>
                <a:ea typeface="SimHei" panose="02010609060101010101" pitchFamily="49" charset="-122"/>
              </a:rPr>
              <a:t>一同活过来</a:t>
            </a:r>
          </a:p>
          <a:p>
            <a:pPr>
              <a:lnSpc>
                <a:spcPct val="120000"/>
              </a:lnSpc>
              <a:buFontTx/>
              <a:buBlip>
                <a:blip r:embed="rId2"/>
              </a:buBlip>
            </a:pPr>
            <a:r>
              <a:rPr lang="zh-CN" altLang="en-US" sz="3200" dirty="0">
                <a:latin typeface="SimHei" panose="02010609060101010101" pitchFamily="49" charset="-122"/>
                <a:ea typeface="SimHei" panose="02010609060101010101" pitchFamily="49" charset="-122"/>
              </a:rPr>
              <a:t>一同复活</a:t>
            </a:r>
          </a:p>
          <a:p>
            <a:pPr>
              <a:lnSpc>
                <a:spcPct val="120000"/>
              </a:lnSpc>
              <a:buFontTx/>
              <a:buBlip>
                <a:blip r:embed="rId2"/>
              </a:buBlip>
            </a:pPr>
            <a:r>
              <a:rPr lang="zh-CN" altLang="en-US" sz="3200" dirty="0">
                <a:latin typeface="SimHei" panose="02010609060101010101" pitchFamily="49" charset="-122"/>
                <a:ea typeface="SimHei" panose="02010609060101010101" pitchFamily="49" charset="-122"/>
              </a:rPr>
              <a:t>一同坐在天上</a:t>
            </a:r>
            <a:endParaRPr lang="zh-TW" altLang="en-US" sz="32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98309" name="AutoShape 5">
            <a:extLst>
              <a:ext uri="{FF2B5EF4-FFF2-40B4-BE49-F238E27FC236}">
                <a16:creationId xmlns="" xmlns:a16="http://schemas.microsoft.com/office/drawing/2014/main" id="{D4626EC8-88FF-4F12-A307-85C0701F92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6555" y="2712788"/>
            <a:ext cx="2218890" cy="609600"/>
          </a:xfrm>
          <a:prstGeom prst="wedgeRectCallout">
            <a:avLst>
              <a:gd name="adj1" fmla="val -82931"/>
              <a:gd name="adj2" fmla="val -8593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灵重生得救</a:t>
            </a:r>
            <a:endParaRPr lang="zh-TW" altLang="en-US" sz="3200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98310" name="Rectangle 6">
            <a:extLst>
              <a:ext uri="{FF2B5EF4-FFF2-40B4-BE49-F238E27FC236}">
                <a16:creationId xmlns="" xmlns:a16="http://schemas.microsoft.com/office/drawing/2014/main" id="{6F75742B-FE34-4D2D-8FAA-366CA25A96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2205" y="4849469"/>
            <a:ext cx="10567307" cy="1520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04813" indent="-404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91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20000"/>
              </a:lnSpc>
              <a:spcAft>
                <a:spcPct val="50000"/>
              </a:spcAft>
              <a:buFontTx/>
              <a:buBlip>
                <a:blip r:embed="rId3"/>
              </a:buBlip>
            </a:pPr>
            <a:r>
              <a:rPr lang="zh-CN" altLang="en-US" sz="3200" dirty="0">
                <a:latin typeface="SimHei" panose="02010609060101010101" pitchFamily="49" charset="-122"/>
                <a:ea typeface="SimHei" panose="02010609060101010101" pitchFamily="49" charset="-122"/>
              </a:rPr>
              <a:t>就客观地位而言，以上三件事都已发生。</a:t>
            </a:r>
          </a:p>
          <a:p>
            <a:pPr>
              <a:lnSpc>
                <a:spcPct val="120000"/>
              </a:lnSpc>
              <a:spcAft>
                <a:spcPct val="50000"/>
              </a:spcAft>
              <a:buFontTx/>
              <a:buBlip>
                <a:blip r:embed="rId3"/>
              </a:buBlip>
            </a:pPr>
            <a:r>
              <a:rPr lang="zh-CN" altLang="en-US" sz="3200" dirty="0">
                <a:latin typeface="SimHei" panose="02010609060101010101" pitchFamily="49" charset="-122"/>
                <a:ea typeface="SimHei" panose="02010609060101010101" pitchFamily="49" charset="-122"/>
              </a:rPr>
              <a:t>就主观经历而言，</a:t>
            </a:r>
            <a:r>
              <a:rPr lang="zh-CN" altLang="en-US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圣灵要带我们进入一切真</a:t>
            </a:r>
            <a:r>
              <a:rPr lang="zh-CN" altLang="en-US" sz="3200" dirty="0" smtClean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理。</a:t>
            </a:r>
            <a:endParaRPr lang="zh-TW" altLang="en-US" sz="3200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98311" name="AutoShape 7">
            <a:extLst>
              <a:ext uri="{FF2B5EF4-FFF2-40B4-BE49-F238E27FC236}">
                <a16:creationId xmlns="" xmlns:a16="http://schemas.microsoft.com/office/drawing/2014/main" id="{740519FD-D7B7-42E9-9AE5-0E88DEA497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6555" y="3380489"/>
            <a:ext cx="2218890" cy="609600"/>
          </a:xfrm>
          <a:prstGeom prst="wedgeRectCallout">
            <a:avLst>
              <a:gd name="adj1" fmla="val -97999"/>
              <a:gd name="adj2" fmla="val -10009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魂变化像主</a:t>
            </a:r>
            <a:endParaRPr lang="zh-TW" altLang="en-US" sz="3200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98312" name="AutoShape 8">
            <a:extLst>
              <a:ext uri="{FF2B5EF4-FFF2-40B4-BE49-F238E27FC236}">
                <a16:creationId xmlns="" xmlns:a16="http://schemas.microsoft.com/office/drawing/2014/main" id="{F24BAF83-90AB-4D5F-BD6D-4AC9D81B32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6555" y="4048190"/>
            <a:ext cx="2218890" cy="609600"/>
          </a:xfrm>
          <a:prstGeom prst="wedgeRectCallout">
            <a:avLst>
              <a:gd name="adj1" fmla="val -67435"/>
              <a:gd name="adj2" fmla="val -16518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与主同掌权</a:t>
            </a:r>
            <a:endParaRPr lang="zh-TW" altLang="en-US" sz="3200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98313" name="Text Box 9">
            <a:extLst>
              <a:ext uri="{FF2B5EF4-FFF2-40B4-BE49-F238E27FC236}">
                <a16:creationId xmlns="" xmlns:a16="http://schemas.microsoft.com/office/drawing/2014/main" id="{B7DA8A9F-BE42-42C3-93EF-574E7A7D1B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35175" y="3392901"/>
            <a:ext cx="387798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32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藉十字架治死旧人</a:t>
            </a:r>
            <a:r>
              <a:rPr lang="en-US" altLang="zh-CN" sz="32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endParaRPr lang="en-US" altLang="zh-TW" sz="3200" dirty="0">
              <a:solidFill>
                <a:srgbClr val="FFC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98314" name="Text Box 10">
            <a:extLst>
              <a:ext uri="{FF2B5EF4-FFF2-40B4-BE49-F238E27FC236}">
                <a16:creationId xmlns="" xmlns:a16="http://schemas.microsoft.com/office/drawing/2014/main" id="{02963F83-0D81-4F4F-AD93-49E4132BC0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35175" y="4048190"/>
            <a:ext cx="346761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32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藉祷告捆绑魔鬼</a:t>
            </a:r>
            <a:r>
              <a:rPr lang="en-US" altLang="zh-CN" sz="32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endParaRPr lang="en-US" altLang="zh-TW" sz="3200" dirty="0">
              <a:solidFill>
                <a:srgbClr val="FFC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98316" name="Rectangle 12">
            <a:extLst>
              <a:ext uri="{FF2B5EF4-FFF2-40B4-BE49-F238E27FC236}">
                <a16:creationId xmlns="" xmlns:a16="http://schemas.microsoft.com/office/drawing/2014/main" id="{F4670899-3D3D-47E9-AD93-77705AC7F7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136662"/>
            <a:ext cx="12387942" cy="1471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b="1" dirty="0">
                <a:latin typeface="SimHei" panose="02010609060101010101" pitchFamily="49" charset="-122"/>
                <a:ea typeface="SimHei" panose="02010609060101010101" pitchFamily="49" charset="-122"/>
              </a:rPr>
              <a:t>他又叫我们与基督耶稣</a:t>
            </a:r>
            <a:r>
              <a:rPr lang="zh-CN" altLang="en-US" sz="40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一同复活</a:t>
            </a:r>
            <a:r>
              <a:rPr lang="zh-CN" altLang="en-US" sz="4000" b="1" dirty="0">
                <a:latin typeface="SimHei" panose="02010609060101010101" pitchFamily="49" charset="-122"/>
                <a:ea typeface="SimHei" panose="02010609060101010101" pitchFamily="49" charset="-122"/>
              </a:rPr>
              <a:t>，</a:t>
            </a:r>
            <a:r>
              <a:rPr lang="zh-CN" altLang="en-US" sz="40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一同坐在天上</a:t>
            </a:r>
            <a:r>
              <a:rPr lang="zh-CN" altLang="en-US" sz="4000" b="1" dirty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CN" sz="40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4000" b="1" dirty="0">
                <a:solidFill>
                  <a:srgbClr val="00B0F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4000" b="1" dirty="0">
                <a:solidFill>
                  <a:srgbClr val="00B0F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弗</a:t>
            </a:r>
            <a:r>
              <a:rPr lang="en-US" altLang="zh-CN" sz="4000" b="1" dirty="0">
                <a:solidFill>
                  <a:srgbClr val="00B0F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2:6)</a:t>
            </a:r>
            <a:endParaRPr lang="zh-TW" altLang="zh-TW" sz="4000" b="1" dirty="0">
              <a:solidFill>
                <a:srgbClr val="00B0F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歌罗西书</a:t>
            </a:r>
            <a:endParaRPr lang="en-US" sz="6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5286" y="1578429"/>
            <a:ext cx="10428514" cy="4724400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作者：  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</a:t>
            </a:r>
            <a:r>
              <a:rPr lang="zh-CN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1:1)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日期：</a:t>
            </a: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  61 A.D.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秋。</a:t>
            </a:r>
            <a:endParaRPr lang="en-US" sz="4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地点：  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罗马。</a:t>
            </a:r>
            <a:endParaRPr lang="en-US" sz="4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持信人：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推基古 </a:t>
            </a:r>
            <a:r>
              <a:rPr lang="en-US" altLang="zh-CN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4:7)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目的：  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指出基督的福音乃神的真知识，</a:t>
            </a:r>
            <a:r>
              <a:rPr lang="en-US" altLang="zh-CN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  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非人间的遗传，世上的小学。</a:t>
            </a:r>
            <a:endParaRPr lang="en-US" sz="4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主旨：  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福音为真理的道 </a:t>
            </a:r>
            <a:r>
              <a:rPr lang="en-US" altLang="zh-CN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1:5)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="" xmlns:a16="http://schemas.microsoft.com/office/drawing/2014/main" id="{89B5A9A2-BBF5-4883-9A62-8FD301DF885D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64305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="" xmlns:a16="http://schemas.microsoft.com/office/drawing/2014/main" id="{B354FFCD-54C3-470C-B66C-70BE7DC0320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343818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318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歌罗西书特征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26770"/>
            <a:ext cx="12192000" cy="471351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是论基督本性与位格最丰富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1:15</a:t>
            </a:r>
            <a:r>
              <a:rPr lang="en-US" altLang="zh-CN" sz="4000" b="1" dirty="0">
                <a:solidFill>
                  <a:srgbClr val="FFC0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23)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的一卷。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(2)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使用新字汇之精妙为其他书卷罕见。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(3)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语调行文、风格迟缓，显出炉火纯青的精湛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文学修养。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(4)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西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1:15</a:t>
            </a:r>
            <a:r>
              <a:rPr lang="en-US" altLang="zh-CN" sz="4000" b="1" dirty="0">
                <a:solidFill>
                  <a:srgbClr val="FFFF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23,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与弗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1:20</a:t>
            </a:r>
            <a:r>
              <a:rPr lang="en-US" altLang="zh-CN" sz="4000" b="1" dirty="0">
                <a:solidFill>
                  <a:srgbClr val="FFFF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23,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腓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2:6</a:t>
            </a:r>
            <a:r>
              <a:rPr lang="en-US" altLang="zh-CN" sz="4000" b="1" dirty="0">
                <a:solidFill>
                  <a:srgbClr val="FFFF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为书信中三段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最强论基督的经文。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(5)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钥字包括有 丰富、智慧、奥秘 等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="" xmlns:a16="http://schemas.microsoft.com/office/drawing/2014/main" id="{5D26AF63-5176-44B7-83B1-EADE042F609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2887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="" xmlns:a16="http://schemas.microsoft.com/office/drawing/2014/main" id="{2B71D649-7EEF-4AEE-93C8-55EC27C8AC7A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8757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45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歌罗西城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68582"/>
            <a:ext cx="12192000" cy="5310909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歌罗西城处于亚西亚省之中南，与希拉波</a:t>
            </a:r>
            <a:r>
              <a:rPr lang="zh-CN" altLang="en-US" sz="32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立、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老底</a:t>
            </a:r>
            <a:r>
              <a:rPr lang="zh-CN" altLang="en-US" sz="32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嘉成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三角鼎立的形势。歌罗西位东，老底嘉处西</a:t>
            </a:r>
            <a:r>
              <a:rPr lang="zh-CN" altLang="en-US" sz="32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，希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拉波立于</a:t>
            </a:r>
            <a:r>
              <a:rPr lang="zh-CN" altLang="en-US" sz="32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北。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歌罗西处在由极西海岸之以弗所往东的隘囗，两旁悬崖绝壁，形势险要。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老底嘉为人烟稠密的中心，也是亚西亚省行政与税政的首府</a:t>
            </a:r>
            <a:r>
              <a:rPr lang="zh-CN" altLang="en-US" sz="32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，富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甲一方，</a:t>
            </a:r>
            <a:r>
              <a:rPr lang="zh-CN" altLang="en-US" sz="32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为银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行业中心 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启</a:t>
            </a:r>
            <a:r>
              <a:rPr lang="en-US" sz="32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3:14</a:t>
            </a:r>
            <a:r>
              <a:rPr lang="en-US" sz="3200" b="1" dirty="0" smtClean="0">
                <a:solidFill>
                  <a:srgbClr val="FFC0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32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22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2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希拉波立城为 矿泉城 ，也是一处极著名的疗养地，街道充满寻胜之游客。因这三城相距极近</a:t>
            </a:r>
            <a:r>
              <a:rPr lang="zh-CN" altLang="en-US" sz="32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，所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以保罗写信给歌罗西教会时，也叫他们代候老底嘉教会，要他们交换书信展</a:t>
            </a:r>
            <a:r>
              <a:rPr lang="zh-CN" altLang="en-US" sz="32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读</a:t>
            </a:r>
            <a:r>
              <a:rPr lang="en-US" altLang="zh-CN" sz="32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2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4:15</a:t>
            </a:r>
            <a:r>
              <a:rPr lang="en-US" sz="3200" b="1" dirty="0">
                <a:solidFill>
                  <a:srgbClr val="FFC0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32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16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2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altLang="zh-CN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32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歌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罗西人囗混杂，诸色人等尽有，民风承受希腊文化之风习，崇拜各类哲理学问。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  223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287B.C.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年时，叙利亚王安提阿古一世把二千户犹太人移居于此，故在此区的犹太人数目也为数不少。自罗马征服歌罗西后，罗马兵驻防此处，因此犹太教、希腊教、异教等各种哲理便传入教会来。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="" xmlns:a16="http://schemas.microsoft.com/office/drawing/2014/main" id="{2B71D649-7EEF-4AEE-93C8-55EC27C8AC7A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9506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73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121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126"/>
          <a:stretch>
            <a:fillRect/>
          </a:stretch>
        </p:blipFill>
        <p:spPr bwMode="auto">
          <a:xfrm>
            <a:off x="1093409" y="1841318"/>
            <a:ext cx="9709709" cy="5016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8" name="Line 6"/>
          <p:cNvSpPr>
            <a:spLocks noChangeShapeType="1"/>
          </p:cNvSpPr>
          <p:nvPr/>
        </p:nvSpPr>
        <p:spPr bwMode="auto">
          <a:xfrm flipV="1">
            <a:off x="7267576" y="4767264"/>
            <a:ext cx="23813" cy="1476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39" name="Freeform 7"/>
          <p:cNvSpPr>
            <a:spLocks/>
          </p:cNvSpPr>
          <p:nvPr/>
        </p:nvSpPr>
        <p:spPr bwMode="auto">
          <a:xfrm>
            <a:off x="7307263" y="4949826"/>
            <a:ext cx="620712" cy="155575"/>
          </a:xfrm>
          <a:custGeom>
            <a:avLst/>
            <a:gdLst>
              <a:gd name="T0" fmla="*/ 391 w 391"/>
              <a:gd name="T1" fmla="*/ 95 h 98"/>
              <a:gd name="T2" fmla="*/ 269 w 391"/>
              <a:gd name="T3" fmla="*/ 87 h 98"/>
              <a:gd name="T4" fmla="*/ 95 w 391"/>
              <a:gd name="T5" fmla="*/ 31 h 98"/>
              <a:gd name="T6" fmla="*/ 0 w 391"/>
              <a:gd name="T7" fmla="*/ 0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1" h="98">
                <a:moveTo>
                  <a:pt x="391" y="95"/>
                </a:moveTo>
                <a:cubicBezTo>
                  <a:pt x="354" y="96"/>
                  <a:pt x="318" y="98"/>
                  <a:pt x="269" y="87"/>
                </a:cubicBezTo>
                <a:cubicBezTo>
                  <a:pt x="220" y="76"/>
                  <a:pt x="140" y="46"/>
                  <a:pt x="95" y="31"/>
                </a:cubicBezTo>
                <a:cubicBezTo>
                  <a:pt x="50" y="16"/>
                  <a:pt x="45" y="13"/>
                  <a:pt x="0" y="0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0" name="Freeform 8"/>
          <p:cNvSpPr>
            <a:spLocks/>
          </p:cNvSpPr>
          <p:nvPr/>
        </p:nvSpPr>
        <p:spPr bwMode="auto">
          <a:xfrm>
            <a:off x="8010525" y="4997450"/>
            <a:ext cx="539750" cy="166688"/>
          </a:xfrm>
          <a:custGeom>
            <a:avLst/>
            <a:gdLst>
              <a:gd name="T0" fmla="*/ 340 w 340"/>
              <a:gd name="T1" fmla="*/ 105 h 105"/>
              <a:gd name="T2" fmla="*/ 320 w 340"/>
              <a:gd name="T3" fmla="*/ 65 h 105"/>
              <a:gd name="T4" fmla="*/ 261 w 340"/>
              <a:gd name="T5" fmla="*/ 9 h 105"/>
              <a:gd name="T6" fmla="*/ 168 w 340"/>
              <a:gd name="T7" fmla="*/ 10 h 105"/>
              <a:gd name="T8" fmla="*/ 69 w 340"/>
              <a:gd name="T9" fmla="*/ 47 h 105"/>
              <a:gd name="T10" fmla="*/ 0 w 340"/>
              <a:gd name="T11" fmla="*/ 63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40" h="105">
                <a:moveTo>
                  <a:pt x="340" y="105"/>
                </a:moveTo>
                <a:cubicBezTo>
                  <a:pt x="336" y="93"/>
                  <a:pt x="333" y="81"/>
                  <a:pt x="320" y="65"/>
                </a:cubicBezTo>
                <a:cubicBezTo>
                  <a:pt x="307" y="49"/>
                  <a:pt x="286" y="18"/>
                  <a:pt x="261" y="9"/>
                </a:cubicBezTo>
                <a:cubicBezTo>
                  <a:pt x="236" y="0"/>
                  <a:pt x="200" y="4"/>
                  <a:pt x="168" y="10"/>
                </a:cubicBezTo>
                <a:cubicBezTo>
                  <a:pt x="136" y="16"/>
                  <a:pt x="97" y="38"/>
                  <a:pt x="69" y="47"/>
                </a:cubicBezTo>
                <a:cubicBezTo>
                  <a:pt x="41" y="56"/>
                  <a:pt x="54" y="59"/>
                  <a:pt x="0" y="63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1" name="Freeform 9"/>
          <p:cNvSpPr>
            <a:spLocks/>
          </p:cNvSpPr>
          <p:nvPr/>
        </p:nvSpPr>
        <p:spPr bwMode="auto">
          <a:xfrm>
            <a:off x="8597901" y="5145088"/>
            <a:ext cx="741363" cy="417512"/>
          </a:xfrm>
          <a:custGeom>
            <a:avLst/>
            <a:gdLst>
              <a:gd name="T0" fmla="*/ 450 w 467"/>
              <a:gd name="T1" fmla="*/ 263 h 263"/>
              <a:gd name="T2" fmla="*/ 466 w 467"/>
              <a:gd name="T3" fmla="*/ 193 h 263"/>
              <a:gd name="T4" fmla="*/ 442 w 467"/>
              <a:gd name="T5" fmla="*/ 84 h 263"/>
              <a:gd name="T6" fmla="*/ 387 w 467"/>
              <a:gd name="T7" fmla="*/ 12 h 263"/>
              <a:gd name="T8" fmla="*/ 194 w 467"/>
              <a:gd name="T9" fmla="*/ 9 h 263"/>
              <a:gd name="T10" fmla="*/ 0 w 467"/>
              <a:gd name="T11" fmla="*/ 34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7" h="263">
                <a:moveTo>
                  <a:pt x="450" y="263"/>
                </a:moveTo>
                <a:cubicBezTo>
                  <a:pt x="453" y="251"/>
                  <a:pt x="467" y="223"/>
                  <a:pt x="466" y="193"/>
                </a:cubicBezTo>
                <a:cubicBezTo>
                  <a:pt x="465" y="163"/>
                  <a:pt x="455" y="114"/>
                  <a:pt x="442" y="84"/>
                </a:cubicBezTo>
                <a:cubicBezTo>
                  <a:pt x="429" y="54"/>
                  <a:pt x="428" y="24"/>
                  <a:pt x="387" y="12"/>
                </a:cubicBezTo>
                <a:cubicBezTo>
                  <a:pt x="346" y="0"/>
                  <a:pt x="258" y="5"/>
                  <a:pt x="194" y="9"/>
                </a:cubicBezTo>
                <a:cubicBezTo>
                  <a:pt x="130" y="13"/>
                  <a:pt x="64" y="30"/>
                  <a:pt x="0" y="34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3" name="Oval 11"/>
          <p:cNvSpPr>
            <a:spLocks noChangeArrowheads="1"/>
          </p:cNvSpPr>
          <p:nvPr/>
        </p:nvSpPr>
        <p:spPr bwMode="auto">
          <a:xfrm>
            <a:off x="9236075" y="5537200"/>
            <a:ext cx="109538" cy="1095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4" name="Oval 12"/>
          <p:cNvSpPr>
            <a:spLocks noChangeArrowheads="1"/>
          </p:cNvSpPr>
          <p:nvPr/>
        </p:nvSpPr>
        <p:spPr bwMode="auto">
          <a:xfrm>
            <a:off x="8483600" y="5146675"/>
            <a:ext cx="109538" cy="1095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5" name="Oval 13"/>
          <p:cNvSpPr>
            <a:spLocks noChangeArrowheads="1"/>
          </p:cNvSpPr>
          <p:nvPr/>
        </p:nvSpPr>
        <p:spPr bwMode="auto">
          <a:xfrm>
            <a:off x="7902575" y="5046664"/>
            <a:ext cx="109538" cy="1095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6" name="Oval 14"/>
          <p:cNvSpPr>
            <a:spLocks noChangeArrowheads="1"/>
          </p:cNvSpPr>
          <p:nvPr/>
        </p:nvSpPr>
        <p:spPr bwMode="auto">
          <a:xfrm>
            <a:off x="7208839" y="4881564"/>
            <a:ext cx="109537" cy="1095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7" name="Oval 15"/>
          <p:cNvSpPr>
            <a:spLocks noChangeArrowheads="1"/>
          </p:cNvSpPr>
          <p:nvPr/>
        </p:nvSpPr>
        <p:spPr bwMode="auto">
          <a:xfrm>
            <a:off x="4732339" y="4603750"/>
            <a:ext cx="109537" cy="1095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3" name="Freeform 21"/>
          <p:cNvSpPr>
            <a:spLocks/>
          </p:cNvSpPr>
          <p:nvPr/>
        </p:nvSpPr>
        <p:spPr bwMode="auto">
          <a:xfrm>
            <a:off x="6824663" y="4597400"/>
            <a:ext cx="444500" cy="122238"/>
          </a:xfrm>
          <a:custGeom>
            <a:avLst/>
            <a:gdLst>
              <a:gd name="T0" fmla="*/ 280 w 280"/>
              <a:gd name="T1" fmla="*/ 77 h 77"/>
              <a:gd name="T2" fmla="*/ 199 w 280"/>
              <a:gd name="T3" fmla="*/ 51 h 77"/>
              <a:gd name="T4" fmla="*/ 106 w 280"/>
              <a:gd name="T5" fmla="*/ 38 h 77"/>
              <a:gd name="T6" fmla="*/ 0 w 280"/>
              <a:gd name="T7" fmla="*/ 0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80" h="77">
                <a:moveTo>
                  <a:pt x="280" y="77"/>
                </a:moveTo>
                <a:cubicBezTo>
                  <a:pt x="254" y="67"/>
                  <a:pt x="228" y="58"/>
                  <a:pt x="199" y="51"/>
                </a:cubicBezTo>
                <a:cubicBezTo>
                  <a:pt x="170" y="44"/>
                  <a:pt x="139" y="46"/>
                  <a:pt x="106" y="38"/>
                </a:cubicBezTo>
                <a:cubicBezTo>
                  <a:pt x="73" y="30"/>
                  <a:pt x="43" y="21"/>
                  <a:pt x="0" y="0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54" name="Oval 22"/>
          <p:cNvSpPr>
            <a:spLocks noChangeArrowheads="1"/>
          </p:cNvSpPr>
          <p:nvPr/>
        </p:nvSpPr>
        <p:spPr bwMode="auto">
          <a:xfrm>
            <a:off x="7235825" y="4691064"/>
            <a:ext cx="109538" cy="1095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5" name="Freeform 23"/>
          <p:cNvSpPr>
            <a:spLocks/>
          </p:cNvSpPr>
          <p:nvPr/>
        </p:nvSpPr>
        <p:spPr bwMode="auto">
          <a:xfrm>
            <a:off x="5740400" y="4492626"/>
            <a:ext cx="1023938" cy="265113"/>
          </a:xfrm>
          <a:custGeom>
            <a:avLst/>
            <a:gdLst>
              <a:gd name="T0" fmla="*/ 645 w 645"/>
              <a:gd name="T1" fmla="*/ 37 h 167"/>
              <a:gd name="T2" fmla="*/ 578 w 645"/>
              <a:gd name="T3" fmla="*/ 8 h 167"/>
              <a:gd name="T4" fmla="*/ 482 w 645"/>
              <a:gd name="T5" fmla="*/ 12 h 167"/>
              <a:gd name="T6" fmla="*/ 389 w 645"/>
              <a:gd name="T7" fmla="*/ 82 h 167"/>
              <a:gd name="T8" fmla="*/ 232 w 645"/>
              <a:gd name="T9" fmla="*/ 146 h 167"/>
              <a:gd name="T10" fmla="*/ 0 w 645"/>
              <a:gd name="T11" fmla="*/ 167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5" h="167">
                <a:moveTo>
                  <a:pt x="645" y="37"/>
                </a:moveTo>
                <a:cubicBezTo>
                  <a:pt x="625" y="24"/>
                  <a:pt x="605" y="12"/>
                  <a:pt x="578" y="8"/>
                </a:cubicBezTo>
                <a:cubicBezTo>
                  <a:pt x="551" y="4"/>
                  <a:pt x="513" y="0"/>
                  <a:pt x="482" y="12"/>
                </a:cubicBezTo>
                <a:cubicBezTo>
                  <a:pt x="451" y="24"/>
                  <a:pt x="431" y="60"/>
                  <a:pt x="389" y="82"/>
                </a:cubicBezTo>
                <a:cubicBezTo>
                  <a:pt x="347" y="104"/>
                  <a:pt x="297" y="132"/>
                  <a:pt x="232" y="146"/>
                </a:cubicBezTo>
                <a:cubicBezTo>
                  <a:pt x="167" y="160"/>
                  <a:pt x="48" y="163"/>
                  <a:pt x="0" y="167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56" name="Oval 24"/>
          <p:cNvSpPr>
            <a:spLocks noChangeArrowheads="1"/>
          </p:cNvSpPr>
          <p:nvPr/>
        </p:nvSpPr>
        <p:spPr bwMode="auto">
          <a:xfrm>
            <a:off x="6724650" y="4511675"/>
            <a:ext cx="109538" cy="1095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7" name="Freeform 25"/>
          <p:cNvSpPr>
            <a:spLocks/>
          </p:cNvSpPr>
          <p:nvPr/>
        </p:nvSpPr>
        <p:spPr bwMode="auto">
          <a:xfrm>
            <a:off x="4841875" y="4681539"/>
            <a:ext cx="819150" cy="111125"/>
          </a:xfrm>
          <a:custGeom>
            <a:avLst/>
            <a:gdLst>
              <a:gd name="T0" fmla="*/ 516 w 516"/>
              <a:gd name="T1" fmla="*/ 51 h 70"/>
              <a:gd name="T2" fmla="*/ 390 w 516"/>
              <a:gd name="T3" fmla="*/ 48 h 70"/>
              <a:gd name="T4" fmla="*/ 208 w 516"/>
              <a:gd name="T5" fmla="*/ 62 h 70"/>
              <a:gd name="T6" fmla="*/ 0 w 516"/>
              <a:gd name="T7" fmla="*/ 0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16" h="70">
                <a:moveTo>
                  <a:pt x="516" y="51"/>
                </a:moveTo>
                <a:cubicBezTo>
                  <a:pt x="478" y="48"/>
                  <a:pt x="441" y="46"/>
                  <a:pt x="390" y="48"/>
                </a:cubicBezTo>
                <a:cubicBezTo>
                  <a:pt x="339" y="50"/>
                  <a:pt x="273" y="70"/>
                  <a:pt x="208" y="62"/>
                </a:cubicBezTo>
                <a:cubicBezTo>
                  <a:pt x="143" y="54"/>
                  <a:pt x="67" y="23"/>
                  <a:pt x="0" y="0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58" name="Oval 26"/>
          <p:cNvSpPr>
            <a:spLocks noChangeArrowheads="1"/>
          </p:cNvSpPr>
          <p:nvPr/>
        </p:nvSpPr>
        <p:spPr bwMode="auto">
          <a:xfrm>
            <a:off x="5622925" y="4710114"/>
            <a:ext cx="109538" cy="1095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9" name="Oval 27"/>
          <p:cNvSpPr>
            <a:spLocks noChangeArrowheads="1"/>
          </p:cNvSpPr>
          <p:nvPr/>
        </p:nvSpPr>
        <p:spPr bwMode="auto">
          <a:xfrm>
            <a:off x="5715000" y="4786314"/>
            <a:ext cx="109538" cy="109537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60" name="Text Box 28"/>
          <p:cNvSpPr txBox="1">
            <a:spLocks noChangeArrowheads="1"/>
          </p:cNvSpPr>
          <p:nvPr/>
        </p:nvSpPr>
        <p:spPr bwMode="auto">
          <a:xfrm rot="-1752456">
            <a:off x="7508842" y="3341658"/>
            <a:ext cx="958917" cy="400110"/>
          </a:xfrm>
          <a:prstGeom prst="rect">
            <a:avLst/>
          </a:prstGeom>
          <a:solidFill>
            <a:srgbClr val="000000">
              <a:alpha val="3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b="1" dirty="0">
                <a:solidFill>
                  <a:srgbClr val="FFFF00"/>
                </a:solidFill>
                <a:ea typeface="SimHei" panose="02010609060101010101" pitchFamily="49" charset="-122"/>
              </a:rPr>
              <a:t>加拉太</a:t>
            </a:r>
          </a:p>
        </p:txBody>
      </p:sp>
      <p:sp>
        <p:nvSpPr>
          <p:cNvPr id="18461" name="Text Box 29"/>
          <p:cNvSpPr txBox="1">
            <a:spLocks noChangeArrowheads="1"/>
          </p:cNvSpPr>
          <p:nvPr/>
        </p:nvSpPr>
        <p:spPr bwMode="auto">
          <a:xfrm>
            <a:off x="9436100" y="5727700"/>
            <a:ext cx="958917" cy="400110"/>
          </a:xfrm>
          <a:prstGeom prst="rect">
            <a:avLst/>
          </a:prstGeom>
          <a:solidFill>
            <a:srgbClr val="000000">
              <a:alpha val="3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b="1" dirty="0">
                <a:solidFill>
                  <a:srgbClr val="FFFF00"/>
                </a:solidFill>
                <a:ea typeface="SimHei" panose="02010609060101010101" pitchFamily="49" charset="-122"/>
              </a:rPr>
              <a:t>叙利亚</a:t>
            </a:r>
          </a:p>
        </p:txBody>
      </p:sp>
      <p:sp>
        <p:nvSpPr>
          <p:cNvPr id="18462" name="Text Box 30"/>
          <p:cNvSpPr txBox="1">
            <a:spLocks noChangeArrowheads="1"/>
          </p:cNvSpPr>
          <p:nvPr/>
        </p:nvSpPr>
        <p:spPr bwMode="auto">
          <a:xfrm>
            <a:off x="8605838" y="4754563"/>
            <a:ext cx="958917" cy="400110"/>
          </a:xfrm>
          <a:prstGeom prst="rect">
            <a:avLst/>
          </a:prstGeom>
          <a:solidFill>
            <a:srgbClr val="000000">
              <a:alpha val="3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b="1" dirty="0">
                <a:solidFill>
                  <a:srgbClr val="FFFF00"/>
                </a:solidFill>
                <a:ea typeface="SimHei" panose="02010609060101010101" pitchFamily="49" charset="-122"/>
              </a:rPr>
              <a:t>基利家</a:t>
            </a:r>
          </a:p>
        </p:txBody>
      </p:sp>
      <p:sp>
        <p:nvSpPr>
          <p:cNvPr id="18464" name="AutoShape 32"/>
          <p:cNvSpPr>
            <a:spLocks noChangeArrowheads="1"/>
          </p:cNvSpPr>
          <p:nvPr/>
        </p:nvSpPr>
        <p:spPr bwMode="auto">
          <a:xfrm>
            <a:off x="8173039" y="5537200"/>
            <a:ext cx="888411" cy="345125"/>
          </a:xfrm>
          <a:prstGeom prst="wedgeRectCallout">
            <a:avLst>
              <a:gd name="adj1" fmla="val 70969"/>
              <a:gd name="adj2" fmla="val -32690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/>
            <a:r>
              <a:rPr lang="zh-TW" altLang="en-US" sz="2000" b="1" dirty="0">
                <a:solidFill>
                  <a:schemeClr val="bg1"/>
                </a:solidFill>
                <a:ea typeface="SimHei" panose="02010609060101010101" pitchFamily="49" charset="-122"/>
              </a:rPr>
              <a:t>安提阿</a:t>
            </a:r>
          </a:p>
        </p:txBody>
      </p:sp>
      <p:sp>
        <p:nvSpPr>
          <p:cNvPr id="18470" name="AutoShape 38"/>
          <p:cNvSpPr>
            <a:spLocks noChangeArrowheads="1"/>
          </p:cNvSpPr>
          <p:nvPr/>
        </p:nvSpPr>
        <p:spPr bwMode="auto">
          <a:xfrm>
            <a:off x="3704735" y="4681539"/>
            <a:ext cx="804923" cy="309562"/>
          </a:xfrm>
          <a:prstGeom prst="wedgeRectCallout">
            <a:avLst>
              <a:gd name="adj1" fmla="val 80043"/>
              <a:gd name="adj2" fmla="val -53841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/>
            <a:r>
              <a:rPr lang="zh-TW" altLang="en-US" sz="2000" b="1" dirty="0">
                <a:solidFill>
                  <a:schemeClr val="bg1"/>
                </a:solidFill>
                <a:ea typeface="SimHei" panose="02010609060101010101" pitchFamily="49" charset="-122"/>
              </a:rPr>
              <a:t>以弗所</a:t>
            </a:r>
          </a:p>
        </p:txBody>
      </p:sp>
      <p:sp>
        <p:nvSpPr>
          <p:cNvPr id="18471" name="AutoShape 39"/>
          <p:cNvSpPr>
            <a:spLocks noChangeArrowheads="1"/>
          </p:cNvSpPr>
          <p:nvPr/>
        </p:nvSpPr>
        <p:spPr bwMode="auto">
          <a:xfrm>
            <a:off x="5348289" y="4972051"/>
            <a:ext cx="946150" cy="284162"/>
          </a:xfrm>
          <a:prstGeom prst="wedgeRectCallout">
            <a:avLst>
              <a:gd name="adj1" fmla="val -8230"/>
              <a:gd name="adj2" fmla="val -80932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/>
            <a:r>
              <a:rPr lang="zh-TW" altLang="en-US" sz="2000" dirty="0">
                <a:solidFill>
                  <a:schemeClr val="bg1"/>
                </a:solidFill>
                <a:ea typeface="SimHei" panose="02010609060101010101" pitchFamily="49" charset="-122"/>
              </a:rPr>
              <a:t>歌罗西</a:t>
            </a:r>
          </a:p>
        </p:txBody>
      </p:sp>
      <p:sp>
        <p:nvSpPr>
          <p:cNvPr id="18472" name="AutoShape 40"/>
          <p:cNvSpPr>
            <a:spLocks noChangeArrowheads="1"/>
          </p:cNvSpPr>
          <p:nvPr/>
        </p:nvSpPr>
        <p:spPr bwMode="auto">
          <a:xfrm>
            <a:off x="5268913" y="4378328"/>
            <a:ext cx="804862" cy="238124"/>
          </a:xfrm>
          <a:prstGeom prst="wedgeRectCallout">
            <a:avLst>
              <a:gd name="adj1" fmla="val -265"/>
              <a:gd name="adj2" fmla="val 102715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/>
            <a:r>
              <a:rPr lang="zh-TW" altLang="en-US" sz="2000" dirty="0">
                <a:solidFill>
                  <a:schemeClr val="bg1"/>
                </a:solidFill>
                <a:ea typeface="SimHei" panose="02010609060101010101" pitchFamily="49" charset="-122"/>
              </a:rPr>
              <a:t>老底嘉</a:t>
            </a:r>
          </a:p>
        </p:txBody>
      </p:sp>
      <p:sp>
        <p:nvSpPr>
          <p:cNvPr id="18486" name="Text Box 54"/>
          <p:cNvSpPr txBox="1">
            <a:spLocks noChangeArrowheads="1"/>
          </p:cNvSpPr>
          <p:nvPr/>
        </p:nvSpPr>
        <p:spPr bwMode="auto">
          <a:xfrm>
            <a:off x="1876425" y="2557463"/>
            <a:ext cx="958917" cy="400110"/>
          </a:xfrm>
          <a:prstGeom prst="rect">
            <a:avLst/>
          </a:prstGeom>
          <a:solidFill>
            <a:srgbClr val="000000">
              <a:alpha val="3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b="1" dirty="0">
                <a:solidFill>
                  <a:srgbClr val="FFFF00"/>
                </a:solidFill>
                <a:ea typeface="SimHei" panose="02010609060101010101" pitchFamily="49" charset="-122"/>
              </a:rPr>
              <a:t>马其顿</a:t>
            </a:r>
          </a:p>
        </p:txBody>
      </p:sp>
      <p:sp>
        <p:nvSpPr>
          <p:cNvPr id="18488" name="Rectangle 56" descr="Newsprint"/>
          <p:cNvSpPr>
            <a:spLocks noChangeArrowheads="1"/>
          </p:cNvSpPr>
          <p:nvPr/>
        </p:nvSpPr>
        <p:spPr bwMode="auto">
          <a:xfrm>
            <a:off x="-22226" y="-7265"/>
            <a:ext cx="12214225" cy="1844994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altLang="en-US">
              <a:ea typeface="SimHei" panose="02010609060101010101" pitchFamily="49" charset="-122"/>
            </a:endParaRPr>
          </a:p>
        </p:txBody>
      </p:sp>
      <p:sp>
        <p:nvSpPr>
          <p:cNvPr id="18489" name="Text Box 57"/>
          <p:cNvSpPr txBox="1">
            <a:spLocks noChangeArrowheads="1"/>
          </p:cNvSpPr>
          <p:nvPr/>
        </p:nvSpPr>
        <p:spPr bwMode="auto">
          <a:xfrm>
            <a:off x="2698370" y="-80664"/>
            <a:ext cx="5750292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5400" b="1" dirty="0">
                <a:solidFill>
                  <a:srgbClr val="FF0000"/>
                </a:solidFill>
                <a:ea typeface="SimHei" panose="02010609060101010101" pitchFamily="49" charset="-122"/>
              </a:rPr>
              <a:t>歌罗西教会的源起</a:t>
            </a:r>
            <a:endParaRPr lang="zh-TW" altLang="en-US" sz="5400" b="1" dirty="0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  <p:sp>
        <p:nvSpPr>
          <p:cNvPr id="18490" name="Text Box 58"/>
          <p:cNvSpPr txBox="1">
            <a:spLocks noChangeArrowheads="1"/>
          </p:cNvSpPr>
          <p:nvPr/>
        </p:nvSpPr>
        <p:spPr bwMode="auto">
          <a:xfrm>
            <a:off x="1" y="762001"/>
            <a:ext cx="12169774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AutoNum type="arabicPeriod"/>
            </a:pPr>
            <a:r>
              <a:rPr lang="zh-CN" altLang="en-US" sz="3000" b="1" dirty="0">
                <a:solidFill>
                  <a:srgbClr val="FFFF00"/>
                </a:solidFill>
                <a:ea typeface="SimHei" panose="02010609060101010101" pitchFamily="49" charset="-122"/>
              </a:rPr>
              <a:t>以巴弗在以弗所信主，成为保罗的同工，之后返回歌罗西建立教会。</a:t>
            </a:r>
          </a:p>
          <a:p>
            <a:pPr>
              <a:buFontTx/>
              <a:buAutoNum type="arabicPeriod"/>
            </a:pPr>
            <a:r>
              <a:rPr lang="zh-CN" altLang="en-US" sz="3000" b="1" dirty="0">
                <a:solidFill>
                  <a:srgbClr val="FFFF00"/>
                </a:solidFill>
                <a:ea typeface="SimHei" panose="02010609060101010101" pitchFamily="49" charset="-122"/>
              </a:rPr>
              <a:t>保罗旅行经过歌罗西时，建立该教会，后交给以巴弗牧养。</a:t>
            </a:r>
            <a:endParaRPr lang="zh-TW" altLang="en-US" sz="3000" b="1" dirty="0">
              <a:solidFill>
                <a:srgbClr val="FFFF00"/>
              </a:solidFill>
              <a:ea typeface="SimHei" panose="02010609060101010101" pitchFamily="49" charset="-122"/>
            </a:endParaRP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 rot="-3002547">
            <a:off x="5822917" y="4371945"/>
            <a:ext cx="958917" cy="400110"/>
          </a:xfrm>
          <a:prstGeom prst="rect">
            <a:avLst/>
          </a:prstGeom>
          <a:solidFill>
            <a:srgbClr val="000000">
              <a:alpha val="3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b="1" dirty="0">
                <a:solidFill>
                  <a:srgbClr val="FFFF00"/>
                </a:solidFill>
                <a:ea typeface="SimHei" panose="02010609060101010101" pitchFamily="49" charset="-122"/>
              </a:rPr>
              <a:t>弗吕家</a:t>
            </a:r>
          </a:p>
        </p:txBody>
      </p:sp>
      <p:sp>
        <p:nvSpPr>
          <p:cNvPr id="18492" name="Rectangle 60" descr="Parchment"/>
          <p:cNvSpPr>
            <a:spLocks noChangeArrowheads="1"/>
          </p:cNvSpPr>
          <p:nvPr/>
        </p:nvSpPr>
        <p:spPr bwMode="auto">
          <a:xfrm>
            <a:off x="1687514" y="6338094"/>
            <a:ext cx="3581399" cy="40322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3200" b="1" dirty="0">
                <a:solidFill>
                  <a:srgbClr val="FF0000"/>
                </a:solidFill>
                <a:ea typeface="SimHei" panose="02010609060101010101" pitchFamily="49" charset="-122"/>
              </a:rPr>
              <a:t>保罗第三次旅行传道</a:t>
            </a:r>
            <a:endParaRPr lang="zh-TW" altLang="en-US" sz="3200" b="1" dirty="0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  <p:sp>
        <p:nvSpPr>
          <p:cNvPr id="33" name="Text Box 28"/>
          <p:cNvSpPr txBox="1">
            <a:spLocks noChangeArrowheads="1"/>
          </p:cNvSpPr>
          <p:nvPr/>
        </p:nvSpPr>
        <p:spPr bwMode="auto">
          <a:xfrm>
            <a:off x="1640938" y="4695076"/>
            <a:ext cx="881973" cy="369332"/>
          </a:xfrm>
          <a:prstGeom prst="rect">
            <a:avLst/>
          </a:prstGeom>
          <a:solidFill>
            <a:srgbClr val="000000">
              <a:alpha val="3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b="1" dirty="0">
                <a:solidFill>
                  <a:srgbClr val="FFFF00"/>
                </a:solidFill>
                <a:ea typeface="SimHei" panose="02010609060101010101" pitchFamily="49" charset="-122"/>
              </a:rPr>
              <a:t>亚该亚</a:t>
            </a:r>
          </a:p>
        </p:txBody>
      </p:sp>
      <p:sp>
        <p:nvSpPr>
          <p:cNvPr id="34" name="Text Box 8"/>
          <p:cNvSpPr txBox="1">
            <a:spLocks noChangeArrowheads="1"/>
          </p:cNvSpPr>
          <p:nvPr/>
        </p:nvSpPr>
        <p:spPr bwMode="auto">
          <a:xfrm>
            <a:off x="5014913" y="3402470"/>
            <a:ext cx="881973" cy="369332"/>
          </a:xfrm>
          <a:prstGeom prst="rect">
            <a:avLst/>
          </a:prstGeom>
          <a:solidFill>
            <a:srgbClr val="000000">
              <a:alpha val="3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b="1" dirty="0">
                <a:solidFill>
                  <a:srgbClr val="FFFF00"/>
                </a:solidFill>
                <a:ea typeface="SimHei" panose="02010609060101010101" pitchFamily="49" charset="-122"/>
              </a:rPr>
              <a:t>亚西亚</a:t>
            </a:r>
          </a:p>
        </p:txBody>
      </p:sp>
    </p:spTree>
    <p:extLst>
      <p:ext uri="{BB962C8B-B14F-4D97-AF65-F5344CB8AC3E}">
        <p14:creationId xmlns:p14="http://schemas.microsoft.com/office/powerpoint/2010/main" val="1081122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="" xmlns:a16="http://schemas.microsoft.com/office/drawing/2014/main" id="{564F3C16-70CE-4604-BAB3-CF45552CD40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6837144"/>
              </p:ext>
            </p:extLst>
          </p:nvPr>
        </p:nvGraphicFramePr>
        <p:xfrm>
          <a:off x="0" y="119742"/>
          <a:ext cx="12192000" cy="64334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6142">
                  <a:extLst>
                    <a:ext uri="{9D8B030D-6E8A-4147-A177-3AD203B41FA5}">
                      <a16:colId xmlns="" xmlns:a16="http://schemas.microsoft.com/office/drawing/2014/main" val="1925667764"/>
                    </a:ext>
                  </a:extLst>
                </a:gridCol>
                <a:gridCol w="3662963">
                  <a:extLst>
                    <a:ext uri="{9D8B030D-6E8A-4147-A177-3AD203B41FA5}">
                      <a16:colId xmlns="" xmlns:a16="http://schemas.microsoft.com/office/drawing/2014/main" val="4266478093"/>
                    </a:ext>
                  </a:extLst>
                </a:gridCol>
                <a:gridCol w="4533980">
                  <a:extLst>
                    <a:ext uri="{9D8B030D-6E8A-4147-A177-3AD203B41FA5}">
                      <a16:colId xmlns="" xmlns:a16="http://schemas.microsoft.com/office/drawing/2014/main" val="3931751771"/>
                    </a:ext>
                  </a:extLst>
                </a:gridCol>
                <a:gridCol w="2198915">
                  <a:extLst>
                    <a:ext uri="{9D8B030D-6E8A-4147-A177-3AD203B41FA5}">
                      <a16:colId xmlns="" xmlns:a16="http://schemas.microsoft.com/office/drawing/2014/main" val="2485347017"/>
                    </a:ext>
                  </a:extLst>
                </a:gridCol>
              </a:tblGrid>
              <a:tr h="711459">
                <a:tc rowSpan="2">
                  <a:txBody>
                    <a:bodyPr/>
                    <a:lstStyle/>
                    <a:p>
                      <a:r>
                        <a:rPr lang="zh-CN" altLang="en-US" sz="16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。</a:t>
                      </a:r>
                      <a:endParaRPr lang="en-US" altLang="zh-CN" sz="16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引言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6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起语</a:t>
                      </a:r>
                      <a:endParaRPr lang="en-US" sz="36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6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问安</a:t>
                      </a:r>
                      <a:endParaRPr lang="en-US" sz="36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r>
                        <a:rPr lang="zh-CN" sz="36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上</a:t>
                      </a:r>
                      <a:r>
                        <a:rPr lang="en-US" altLang="zh-CN" sz="36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</a:t>
                      </a:r>
                      <a:endParaRPr lang="en-US" sz="36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43338968"/>
                  </a:ext>
                </a:extLst>
              </a:tr>
              <a:tr h="7114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感恩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祷愿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r>
                        <a:rPr lang="zh-CN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上</a:t>
                      </a:r>
                      <a:r>
                        <a:rPr lang="en-US" altLang="zh-CN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84848393"/>
                  </a:ext>
                </a:extLst>
              </a:tr>
              <a:tr h="711459">
                <a:tc rowSpan="5">
                  <a:txBody>
                    <a:bodyPr/>
                    <a:lstStyle/>
                    <a:p>
                      <a:endParaRPr lang="en-US" altLang="zh-CN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r>
                        <a:rPr lang="en-US" altLang="zh-CN" sz="1600" b="1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.</a:t>
                      </a:r>
                    </a:p>
                    <a:p>
                      <a:r>
                        <a:rPr lang="zh-CN" altLang="en-US" sz="40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基督</a:t>
                      </a:r>
                      <a:endParaRPr lang="en-US" altLang="zh-CN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r>
                        <a:rPr lang="zh-CN" altLang="en-US" sz="40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凡事</a:t>
                      </a:r>
                      <a:endParaRPr lang="en-US" altLang="zh-CN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r>
                        <a:rPr lang="zh-CN" altLang="en-US" sz="40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居首位</a:t>
                      </a:r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zh-CN" altLang="en-US" sz="40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基督的超越性</a:t>
                      </a:r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40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基督的本性与工作</a:t>
                      </a:r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r>
                        <a:rPr lang="zh-CN" sz="40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中</a:t>
                      </a:r>
                      <a:endParaRPr lang="en-US" sz="40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62645579"/>
                  </a:ext>
                </a:extLst>
              </a:tr>
              <a:tr h="7114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40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保罗的见证</a:t>
                      </a:r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r>
                        <a:rPr lang="zh-CN" sz="40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下</a:t>
                      </a:r>
                      <a:endParaRPr lang="en-US" sz="40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06442448"/>
                  </a:ext>
                </a:extLst>
              </a:tr>
              <a:tr h="7114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0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基督的完备性</a:t>
                      </a:r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0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保罗的关怀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4000" b="1" dirty="0">
                          <a:solidFill>
                            <a:schemeClr val="bg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r>
                        <a:rPr lang="zh-CN" altLang="en-US" sz="40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上</a:t>
                      </a:r>
                      <a:endParaRPr lang="en-US" sz="40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66913549"/>
                  </a:ext>
                </a:extLst>
              </a:tr>
              <a:tr h="7114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0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基督的</a:t>
                      </a:r>
                      <a:r>
                        <a:rPr lang="zh-CN" altLang="en-US" sz="4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丰盛</a:t>
                      </a:r>
                      <a:r>
                        <a:rPr lang="zh-CN" altLang="en-US" sz="40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与权能</a:t>
                      </a:r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4000" b="1" dirty="0">
                          <a:solidFill>
                            <a:schemeClr val="bg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r>
                        <a:rPr lang="zh-CN" altLang="en-US" sz="40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下</a:t>
                      </a:r>
                      <a:endParaRPr lang="en-US" sz="40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8299785"/>
                  </a:ext>
                </a:extLst>
              </a:tr>
              <a:tr h="7417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0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基督的居首位</a:t>
                      </a:r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40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保罗的劝勉</a:t>
                      </a:r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4000" b="1" dirty="0">
                          <a:solidFill>
                            <a:schemeClr val="bg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  <a:r>
                        <a:rPr lang="en-US" altLang="zh-CN" sz="4000" b="1" dirty="0">
                          <a:solidFill>
                            <a:schemeClr val="bg1"/>
                          </a:solidFill>
                          <a:latin typeface="+mj-lt"/>
                          <a:ea typeface="SimSun" panose="02010600030101010101" pitchFamily="2" charset="-122"/>
                        </a:rPr>
                        <a:t>~</a:t>
                      </a:r>
                      <a:r>
                        <a:rPr lang="en-US" altLang="zh-CN" sz="4000" b="1" dirty="0">
                          <a:solidFill>
                            <a:schemeClr val="bg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</a:t>
                      </a:r>
                      <a:r>
                        <a:rPr lang="zh-CN" altLang="en-US" sz="40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上</a:t>
                      </a:r>
                      <a:endParaRPr lang="en-US" sz="40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87981541"/>
                  </a:ext>
                </a:extLst>
              </a:tr>
              <a:tr h="711459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="1" kern="1200" dirty="0"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0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結</a:t>
                      </a:r>
                      <a:r>
                        <a:rPr lang="zh-CN" altLang="en-US" sz="40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语</a:t>
                      </a:r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40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介绍同工</a:t>
                      </a:r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4000" b="1" dirty="0">
                          <a:solidFill>
                            <a:schemeClr val="bg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</a:t>
                      </a:r>
                      <a:r>
                        <a:rPr lang="zh-CN" altLang="en-US" sz="40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中</a:t>
                      </a:r>
                      <a:endParaRPr lang="en-US" sz="40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75840779"/>
                  </a:ext>
                </a:extLst>
              </a:tr>
              <a:tr h="7114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0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結</a:t>
                      </a:r>
                      <a:r>
                        <a:rPr lang="zh-CN" altLang="en-US" sz="40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语</a:t>
                      </a:r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0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问安</a:t>
                      </a:r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4000" b="1" dirty="0">
                          <a:solidFill>
                            <a:schemeClr val="bg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</a:t>
                      </a:r>
                      <a:r>
                        <a:rPr lang="zh-CN" altLang="en-US" sz="40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下</a:t>
                      </a:r>
                      <a:endParaRPr lang="en-US" sz="40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216321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4217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认识基</a:t>
            </a:r>
            <a:r>
              <a:rPr lang="zh-TW" altLang="en-US" sz="6600" b="1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督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81760"/>
            <a:ext cx="12192000" cy="4826524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36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基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督是神的</a:t>
            </a:r>
            <a:r>
              <a:rPr lang="zh-CN" altLang="en-US" sz="36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像</a:t>
            </a:r>
            <a:r>
              <a:rPr lang="en-US" altLang="zh-CN" sz="36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</a:t>
            </a:r>
            <a:r>
              <a:rPr lang="zh-CN" altLang="en-US" sz="36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基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督在万有以</a:t>
            </a:r>
            <a:r>
              <a:rPr lang="zh-CN" altLang="en-US" sz="36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先</a:t>
            </a:r>
            <a:endParaRPr lang="zh-CN" alt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36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基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督创造万</a:t>
            </a:r>
            <a:r>
              <a:rPr lang="zh-CN" altLang="en-US" sz="36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有</a:t>
            </a:r>
            <a:r>
              <a:rPr lang="en-US" altLang="zh-CN" sz="36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</a:t>
            </a:r>
            <a:r>
              <a:rPr lang="zh-CN" altLang="en-US" sz="36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万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有为基督而</a:t>
            </a:r>
            <a:r>
              <a:rPr lang="zh-CN" altLang="en-US" sz="36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造</a:t>
            </a:r>
            <a:endParaRPr lang="zh-CN" alt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36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基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督托住万</a:t>
            </a:r>
            <a:r>
              <a:rPr lang="zh-CN" altLang="en-US" sz="36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有</a:t>
            </a:r>
            <a:r>
              <a:rPr lang="en-US" altLang="zh-CN" sz="36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</a:t>
            </a:r>
            <a:r>
              <a:rPr lang="zh-CN" altLang="en-US" sz="36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基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督是万有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旧造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之</a:t>
            </a:r>
            <a:r>
              <a:rPr lang="zh-CN" altLang="en-US" sz="36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首</a:t>
            </a:r>
            <a:endParaRPr lang="zh-CN" alt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36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基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督是教会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新造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之</a:t>
            </a:r>
            <a:r>
              <a:rPr lang="zh-CN" altLang="en-US" sz="36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首</a:t>
            </a:r>
            <a:r>
              <a:rPr lang="en-US" altLang="zh-CN" sz="36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36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基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督是首先复活</a:t>
            </a:r>
            <a:r>
              <a:rPr lang="zh-CN" altLang="en-US" sz="36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者</a:t>
            </a:r>
            <a:endParaRPr lang="zh-CN" alt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36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基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督使万有与神和</a:t>
            </a:r>
            <a:r>
              <a:rPr lang="zh-CN" altLang="en-US" sz="36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好</a:t>
            </a:r>
            <a:r>
              <a:rPr lang="en-US" altLang="zh-CN" sz="36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</a:t>
            </a:r>
            <a:r>
              <a:rPr lang="zh-CN" altLang="en-US" sz="36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一切丰盛都在基督里</a:t>
            </a:r>
            <a:endParaRPr lang="zh-TW" alt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zh-CN" altLang="en-US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3780" y="5135094"/>
            <a:ext cx="282804" cy="28280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57347" y="2417812"/>
            <a:ext cx="282804" cy="28280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150205" y="4412217"/>
            <a:ext cx="282804" cy="28280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150990" y="3758153"/>
            <a:ext cx="282804" cy="28280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150990" y="3101418"/>
            <a:ext cx="282804" cy="28280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150990" y="2510672"/>
            <a:ext cx="282804" cy="28280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150205" y="5150413"/>
            <a:ext cx="282804" cy="28280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5202" y="3072663"/>
            <a:ext cx="282804" cy="28280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3419" y="3727514"/>
            <a:ext cx="282804" cy="28280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5202" y="4412217"/>
            <a:ext cx="282804" cy="28280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Line 4">
            <a:extLst>
              <a:ext uri="{FF2B5EF4-FFF2-40B4-BE49-F238E27FC236}">
                <a16:creationId xmlns="" xmlns:a16="http://schemas.microsoft.com/office/drawing/2014/main" id="{2B71D649-7EEF-4AEE-93C8-55EC27C8AC7A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411033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Line 4">
            <a:extLst>
              <a:ext uri="{FF2B5EF4-FFF2-40B4-BE49-F238E27FC236}">
                <a16:creationId xmlns="" xmlns:a16="http://schemas.microsoft.com/office/drawing/2014/main" id="{5D26AF63-5176-44B7-83B1-EADE042F609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679704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92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 descr="Recycled paper"/>
          <p:cNvSpPr>
            <a:spLocks noChangeArrowheads="1"/>
          </p:cNvSpPr>
          <p:nvPr/>
        </p:nvSpPr>
        <p:spPr bwMode="auto">
          <a:xfrm>
            <a:off x="904973" y="2546023"/>
            <a:ext cx="2073897" cy="7620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与神隔绝</a:t>
            </a:r>
          </a:p>
        </p:txBody>
      </p:sp>
      <p:sp>
        <p:nvSpPr>
          <p:cNvPr id="25605" name="Rectangle 5" descr="Recycled paper"/>
          <p:cNvSpPr>
            <a:spLocks noChangeArrowheads="1"/>
          </p:cNvSpPr>
          <p:nvPr/>
        </p:nvSpPr>
        <p:spPr bwMode="auto">
          <a:xfrm>
            <a:off x="904973" y="3460423"/>
            <a:ext cx="2073897" cy="7620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与神为敌</a:t>
            </a:r>
          </a:p>
        </p:txBody>
      </p:sp>
      <p:sp>
        <p:nvSpPr>
          <p:cNvPr id="25607" name="Rectangle 7" descr="Pink tissue paper"/>
          <p:cNvSpPr>
            <a:spLocks noChangeArrowheads="1"/>
          </p:cNvSpPr>
          <p:nvPr/>
        </p:nvSpPr>
        <p:spPr bwMode="auto">
          <a:xfrm>
            <a:off x="4270735" y="1498862"/>
            <a:ext cx="945430" cy="3874416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基</a:t>
            </a:r>
          </a:p>
          <a:p>
            <a:pPr algn="ctr"/>
            <a:r>
              <a:rPr lang="zh-TW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督</a:t>
            </a:r>
          </a:p>
          <a:p>
            <a:pPr algn="ctr"/>
            <a:r>
              <a:rPr lang="zh-TW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肉</a:t>
            </a:r>
          </a:p>
          <a:p>
            <a:pPr algn="ctr"/>
            <a:r>
              <a:rPr lang="zh-TW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身</a:t>
            </a:r>
          </a:p>
          <a:p>
            <a:pPr algn="ctr"/>
            <a:r>
              <a:rPr lang="zh-TW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受</a:t>
            </a:r>
          </a:p>
          <a:p>
            <a:pPr algn="ctr"/>
            <a:r>
              <a:rPr lang="zh-TW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死</a:t>
            </a:r>
          </a:p>
        </p:txBody>
      </p:sp>
      <p:sp>
        <p:nvSpPr>
          <p:cNvPr id="25608" name="Rectangle 8" descr="Parchment"/>
          <p:cNvSpPr>
            <a:spLocks noChangeArrowheads="1"/>
          </p:cNvSpPr>
          <p:nvPr/>
        </p:nvSpPr>
        <p:spPr bwMode="auto">
          <a:xfrm>
            <a:off x="6096000" y="1219200"/>
            <a:ext cx="2161880" cy="7620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与神和好</a:t>
            </a:r>
          </a:p>
        </p:txBody>
      </p:sp>
      <p:sp>
        <p:nvSpPr>
          <p:cNvPr id="25609" name="Rectangle 9" descr="Parchment"/>
          <p:cNvSpPr>
            <a:spLocks noChangeArrowheads="1"/>
          </p:cNvSpPr>
          <p:nvPr/>
        </p:nvSpPr>
        <p:spPr bwMode="auto">
          <a:xfrm>
            <a:off x="6096000" y="2133600"/>
            <a:ext cx="2161880" cy="7620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成为圣洁</a:t>
            </a:r>
          </a:p>
        </p:txBody>
      </p:sp>
      <p:sp>
        <p:nvSpPr>
          <p:cNvPr id="25610" name="Rectangle 10" descr="Parchment"/>
          <p:cNvSpPr>
            <a:spLocks noChangeArrowheads="1"/>
          </p:cNvSpPr>
          <p:nvPr/>
        </p:nvSpPr>
        <p:spPr bwMode="auto">
          <a:xfrm>
            <a:off x="6096000" y="3048000"/>
            <a:ext cx="2161880" cy="7620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没有瑕疵</a:t>
            </a:r>
          </a:p>
        </p:txBody>
      </p:sp>
      <p:sp>
        <p:nvSpPr>
          <p:cNvPr id="25611" name="Rectangle 11" descr="Parchment"/>
          <p:cNvSpPr>
            <a:spLocks noChangeArrowheads="1"/>
          </p:cNvSpPr>
          <p:nvPr/>
        </p:nvSpPr>
        <p:spPr bwMode="auto">
          <a:xfrm>
            <a:off x="6096000" y="3962400"/>
            <a:ext cx="2161880" cy="7620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无可责备</a:t>
            </a:r>
          </a:p>
        </p:txBody>
      </p:sp>
      <p:sp>
        <p:nvSpPr>
          <p:cNvPr id="25612" name="Rectangle 12" descr="Parchment"/>
          <p:cNvSpPr>
            <a:spLocks noChangeArrowheads="1"/>
          </p:cNvSpPr>
          <p:nvPr/>
        </p:nvSpPr>
        <p:spPr bwMode="auto">
          <a:xfrm>
            <a:off x="6096000" y="4876800"/>
            <a:ext cx="2161880" cy="7620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引到神前</a:t>
            </a:r>
          </a:p>
        </p:txBody>
      </p:sp>
      <p:sp>
        <p:nvSpPr>
          <p:cNvPr id="25613" name="Rectangle 13" descr="Brown marble"/>
          <p:cNvSpPr>
            <a:spLocks noChangeArrowheads="1"/>
          </p:cNvSpPr>
          <p:nvPr/>
        </p:nvSpPr>
        <p:spPr bwMode="auto">
          <a:xfrm>
            <a:off x="1103720" y="320511"/>
            <a:ext cx="1959991" cy="678729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400" b="1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从前</a:t>
            </a:r>
          </a:p>
        </p:txBody>
      </p:sp>
      <p:sp>
        <p:nvSpPr>
          <p:cNvPr id="25614" name="Rectangle 14" descr="Green marble"/>
          <p:cNvSpPr>
            <a:spLocks noChangeArrowheads="1"/>
          </p:cNvSpPr>
          <p:nvPr/>
        </p:nvSpPr>
        <p:spPr bwMode="auto">
          <a:xfrm>
            <a:off x="6227975" y="216030"/>
            <a:ext cx="1897930" cy="78321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现在</a:t>
            </a:r>
          </a:p>
        </p:txBody>
      </p:sp>
      <p:sp>
        <p:nvSpPr>
          <p:cNvPr id="25615" name="Rectangle 15" descr="Blue tissue paper"/>
          <p:cNvSpPr>
            <a:spLocks noChangeArrowheads="1"/>
          </p:cNvSpPr>
          <p:nvPr/>
        </p:nvSpPr>
        <p:spPr bwMode="auto">
          <a:xfrm>
            <a:off x="8784210" y="1752600"/>
            <a:ext cx="2094322" cy="762000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持续信道</a:t>
            </a:r>
          </a:p>
        </p:txBody>
      </p:sp>
      <p:sp>
        <p:nvSpPr>
          <p:cNvPr id="25616" name="Rectangle 16" descr="Blue tissue paper"/>
          <p:cNvSpPr>
            <a:spLocks noChangeArrowheads="1"/>
          </p:cNvSpPr>
          <p:nvPr/>
        </p:nvSpPr>
        <p:spPr bwMode="auto">
          <a:xfrm>
            <a:off x="8784210" y="2667000"/>
            <a:ext cx="2094322" cy="762000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根基稳固</a:t>
            </a:r>
          </a:p>
        </p:txBody>
      </p:sp>
      <p:sp>
        <p:nvSpPr>
          <p:cNvPr id="25617" name="Rectangle 17" descr="Blue tissue paper"/>
          <p:cNvSpPr>
            <a:spLocks noChangeArrowheads="1"/>
          </p:cNvSpPr>
          <p:nvPr/>
        </p:nvSpPr>
        <p:spPr bwMode="auto">
          <a:xfrm>
            <a:off x="8784210" y="3581400"/>
            <a:ext cx="2094322" cy="762000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坚定不移</a:t>
            </a:r>
          </a:p>
        </p:txBody>
      </p:sp>
      <p:sp>
        <p:nvSpPr>
          <p:cNvPr id="25618" name="Rectangle 18" descr="Blue tissue paper"/>
          <p:cNvSpPr>
            <a:spLocks noChangeArrowheads="1"/>
          </p:cNvSpPr>
          <p:nvPr/>
        </p:nvSpPr>
        <p:spPr bwMode="auto">
          <a:xfrm>
            <a:off x="8784210" y="4495800"/>
            <a:ext cx="2094322" cy="762000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不离盼望</a:t>
            </a:r>
          </a:p>
        </p:txBody>
      </p:sp>
      <p:sp>
        <p:nvSpPr>
          <p:cNvPr id="25620" name="Rectangle 20" descr="blue-marble"/>
          <p:cNvSpPr>
            <a:spLocks noChangeArrowheads="1"/>
          </p:cNvSpPr>
          <p:nvPr/>
        </p:nvSpPr>
        <p:spPr bwMode="auto">
          <a:xfrm>
            <a:off x="8784210" y="216031"/>
            <a:ext cx="2028334" cy="783210"/>
          </a:xfrm>
          <a:prstGeom prst="rect">
            <a:avLst/>
          </a:prstGeom>
          <a:blipFill dpi="0" rotWithShape="1">
            <a:blip r:embed="rId8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4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4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条件</a:t>
            </a:r>
            <a:r>
              <a:rPr lang="en-US" altLang="zh-TW" sz="4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</p:txBody>
      </p:sp>
      <p:cxnSp>
        <p:nvCxnSpPr>
          <p:cNvPr id="25621" name="AutoShape 21"/>
          <p:cNvCxnSpPr>
            <a:cxnSpLocks noChangeShapeType="1"/>
            <a:stCxn id="25604" idx="3"/>
            <a:endCxn id="25607" idx="1"/>
          </p:cNvCxnSpPr>
          <p:nvPr/>
        </p:nvCxnSpPr>
        <p:spPr bwMode="auto">
          <a:xfrm>
            <a:off x="2978870" y="2927023"/>
            <a:ext cx="1291865" cy="509047"/>
          </a:xfrm>
          <a:prstGeom prst="bentConnector3">
            <a:avLst>
              <a:gd name="adj1" fmla="val 35406"/>
            </a:avLst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622" name="AutoShape 22"/>
          <p:cNvCxnSpPr>
            <a:cxnSpLocks noChangeShapeType="1"/>
            <a:stCxn id="25605" idx="3"/>
          </p:cNvCxnSpPr>
          <p:nvPr/>
        </p:nvCxnSpPr>
        <p:spPr bwMode="auto">
          <a:xfrm flipV="1">
            <a:off x="2978870" y="3429001"/>
            <a:ext cx="1291865" cy="412422"/>
          </a:xfrm>
          <a:prstGeom prst="bentConnector3">
            <a:avLst>
              <a:gd name="adj1" fmla="val 36136"/>
            </a:avLst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623" name="AutoShape 23"/>
          <p:cNvCxnSpPr>
            <a:cxnSpLocks noChangeShapeType="1"/>
            <a:stCxn id="25607" idx="3"/>
            <a:endCxn id="25608" idx="1"/>
          </p:cNvCxnSpPr>
          <p:nvPr/>
        </p:nvCxnSpPr>
        <p:spPr bwMode="auto">
          <a:xfrm flipV="1">
            <a:off x="5216165" y="1600200"/>
            <a:ext cx="879835" cy="1835870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624" name="AutoShape 24"/>
          <p:cNvCxnSpPr>
            <a:cxnSpLocks noChangeShapeType="1"/>
            <a:stCxn id="25607" idx="3"/>
            <a:endCxn id="25609" idx="1"/>
          </p:cNvCxnSpPr>
          <p:nvPr/>
        </p:nvCxnSpPr>
        <p:spPr bwMode="auto">
          <a:xfrm flipV="1">
            <a:off x="5216165" y="2514600"/>
            <a:ext cx="879835" cy="921470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625" name="AutoShape 25"/>
          <p:cNvCxnSpPr>
            <a:cxnSpLocks noChangeShapeType="1"/>
          </p:cNvCxnSpPr>
          <p:nvPr/>
        </p:nvCxnSpPr>
        <p:spPr bwMode="auto">
          <a:xfrm flipV="1">
            <a:off x="5234626" y="3438426"/>
            <a:ext cx="879835" cy="707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626" name="AutoShape 26"/>
          <p:cNvCxnSpPr>
            <a:cxnSpLocks noChangeShapeType="1"/>
            <a:stCxn id="25607" idx="3"/>
            <a:endCxn id="25611" idx="1"/>
          </p:cNvCxnSpPr>
          <p:nvPr/>
        </p:nvCxnSpPr>
        <p:spPr bwMode="auto">
          <a:xfrm>
            <a:off x="5216165" y="3436070"/>
            <a:ext cx="879835" cy="907330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627" name="AutoShape 27"/>
          <p:cNvCxnSpPr>
            <a:cxnSpLocks noChangeShapeType="1"/>
            <a:stCxn id="25607" idx="3"/>
            <a:endCxn id="25612" idx="1"/>
          </p:cNvCxnSpPr>
          <p:nvPr/>
        </p:nvCxnSpPr>
        <p:spPr bwMode="auto">
          <a:xfrm>
            <a:off x="5216165" y="3436070"/>
            <a:ext cx="879835" cy="1821730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628" name="AutoShape 28" descr="Blue tissue paper"/>
          <p:cNvCxnSpPr>
            <a:cxnSpLocks noChangeShapeType="1"/>
            <a:stCxn id="25615" idx="2"/>
            <a:endCxn id="25616" idx="0"/>
          </p:cNvCxnSpPr>
          <p:nvPr/>
        </p:nvCxnSpPr>
        <p:spPr bwMode="auto">
          <a:xfrm>
            <a:off x="9831371" y="2514600"/>
            <a:ext cx="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629" name="AutoShape 29" descr="Blue tissue paper"/>
          <p:cNvCxnSpPr>
            <a:cxnSpLocks noChangeShapeType="1"/>
            <a:stCxn id="25616" idx="2"/>
            <a:endCxn id="25617" idx="0"/>
          </p:cNvCxnSpPr>
          <p:nvPr/>
        </p:nvCxnSpPr>
        <p:spPr bwMode="auto">
          <a:xfrm>
            <a:off x="9831371" y="3429000"/>
            <a:ext cx="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630" name="AutoShape 30" descr="Blue tissue paper"/>
          <p:cNvCxnSpPr>
            <a:cxnSpLocks noChangeShapeType="1"/>
            <a:stCxn id="25617" idx="2"/>
            <a:endCxn id="25618" idx="0"/>
          </p:cNvCxnSpPr>
          <p:nvPr/>
        </p:nvCxnSpPr>
        <p:spPr bwMode="auto">
          <a:xfrm>
            <a:off x="9831371" y="4343400"/>
            <a:ext cx="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765844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2128" y="0"/>
            <a:ext cx="10515600" cy="11123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保罗深</a:t>
            </a:r>
            <a:r>
              <a:rPr lang="zh-CN" altLang="en-US" sz="6600" b="1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知的</a:t>
            </a:r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奥秘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25562"/>
            <a:ext cx="12192000" cy="553243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30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用</a:t>
            </a:r>
            <a:r>
              <a:rPr lang="zh-CN" altLang="en-US" sz="3000" b="1" dirty="0">
                <a:latin typeface="SimHei" panose="02010609060101010101" pitchFamily="49" charset="-122"/>
                <a:ea typeface="SimHei" panose="02010609060101010101" pitchFamily="49" charset="-122"/>
              </a:rPr>
              <a:t>启示使我知道</a:t>
            </a:r>
            <a:r>
              <a:rPr lang="zh-CN" altLang="en-US" sz="30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福音的奥秘</a:t>
            </a:r>
            <a:r>
              <a:rPr lang="zh-CN" altLang="en-US" sz="3000" b="1" dirty="0">
                <a:latin typeface="SimHei" panose="02010609060101010101" pitchFamily="49" charset="-122"/>
                <a:ea typeface="SimHei" panose="02010609060101010101" pitchFamily="49" charset="-122"/>
              </a:rPr>
              <a:t>，正如我以前略略写过的。你们念了，就能晓得我深知基督的</a:t>
            </a:r>
            <a:r>
              <a:rPr lang="zh-CN" altLang="en-US" sz="30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奥秘</a:t>
            </a:r>
            <a:r>
              <a:rPr lang="zh-CN" altLang="en-US" sz="3000" b="1" dirty="0">
                <a:latin typeface="SimHei" panose="02010609060101010101" pitchFamily="49" charset="-122"/>
                <a:ea typeface="SimHei" panose="02010609060101010101" pitchFamily="49" charset="-122"/>
              </a:rPr>
              <a:t>。这</a:t>
            </a:r>
            <a:r>
              <a:rPr lang="zh-CN" altLang="en-US" sz="30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奥秘</a:t>
            </a:r>
            <a:r>
              <a:rPr lang="zh-CN" altLang="en-US" sz="3000" b="1" dirty="0">
                <a:latin typeface="SimHei" panose="02010609060101010101" pitchFamily="49" charset="-122"/>
                <a:ea typeface="SimHei" panose="02010609060101010101" pitchFamily="49" charset="-122"/>
              </a:rPr>
              <a:t>在以前的世代没有叫人知道，像如今藉着圣灵启示他的圣使徒和先知一样。</a:t>
            </a:r>
            <a:r>
              <a:rPr lang="en-US" altLang="zh-CN" sz="30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30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弗</a:t>
            </a:r>
            <a:r>
              <a:rPr lang="en-US" altLang="zh-CN" sz="30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3:3-5)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3000" b="1" dirty="0">
                <a:latin typeface="SimHei" panose="02010609060101010101" pitchFamily="49" charset="-122"/>
                <a:ea typeface="SimHei" panose="02010609060101010101" pitchFamily="49" charset="-122"/>
              </a:rPr>
              <a:t>也要为我们祷告，求神给我们开传道的门，能以讲基督的</a:t>
            </a:r>
            <a:r>
              <a:rPr lang="zh-CN" altLang="en-US" sz="30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奥秘</a:t>
            </a:r>
            <a:r>
              <a:rPr lang="zh-CN" altLang="en-US" sz="3000" b="1" dirty="0">
                <a:latin typeface="SimHei" panose="02010609060101010101" pitchFamily="49" charset="-122"/>
                <a:ea typeface="SimHei" panose="02010609060101010101" pitchFamily="49" charset="-122"/>
              </a:rPr>
              <a:t>（我为此被捆锁），叫我按着所该说的话将这</a:t>
            </a:r>
            <a:r>
              <a:rPr lang="zh-CN" altLang="en-US" sz="30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奥秘</a:t>
            </a:r>
            <a:r>
              <a:rPr lang="zh-CN" altLang="en-US" sz="3000" b="1" dirty="0">
                <a:latin typeface="SimHei" panose="02010609060101010101" pitchFamily="49" charset="-122"/>
                <a:ea typeface="SimHei" panose="02010609060101010101" pitchFamily="49" charset="-122"/>
              </a:rPr>
              <a:t>发明出来。</a:t>
            </a:r>
            <a:r>
              <a:rPr lang="en-US" altLang="zh-CN" sz="30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30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西</a:t>
            </a:r>
            <a:r>
              <a:rPr lang="en-US" altLang="zh-CN" sz="30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4:3-4)</a:t>
            </a:r>
            <a:endParaRPr lang="zh-TW" altLang="en-US" sz="3000" b="1" dirty="0">
              <a:solidFill>
                <a:srgbClr val="FFC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30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基督的奥秘</a:t>
            </a:r>
            <a:r>
              <a:rPr lang="en-US" altLang="zh-CN" sz="3000" b="1" dirty="0">
                <a:latin typeface="SimHei" panose="02010609060101010101" pitchFamily="49" charset="-122"/>
                <a:ea typeface="SimHei" panose="02010609060101010101" pitchFamily="49" charset="-122"/>
              </a:rPr>
              <a:t>… </a:t>
            </a:r>
            <a:r>
              <a:rPr lang="zh-CN" altLang="en-US" sz="3000" b="1" dirty="0">
                <a:latin typeface="SimHei" panose="02010609060101010101" pitchFamily="49" charset="-122"/>
                <a:ea typeface="SimHei" panose="02010609060101010101" pitchFamily="49" charset="-122"/>
              </a:rPr>
              <a:t>就是</a:t>
            </a:r>
            <a:r>
              <a:rPr lang="zh-CN" altLang="en-US" sz="30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外邦人</a:t>
            </a:r>
            <a:r>
              <a:rPr lang="zh-CN" altLang="en-US" sz="3000" b="1" dirty="0">
                <a:latin typeface="SimHei" panose="02010609060101010101" pitchFamily="49" charset="-122"/>
                <a:ea typeface="SimHei" panose="02010609060101010101" pitchFamily="49" charset="-122"/>
              </a:rPr>
              <a:t>在基督耶稣里，藉着福音，得以</a:t>
            </a:r>
            <a:r>
              <a:rPr lang="zh-CN" altLang="en-US" sz="30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同为后嗣，同为一体，同蒙应许</a:t>
            </a:r>
            <a:r>
              <a:rPr lang="zh-CN" altLang="en-US" sz="3000" b="1" dirty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r>
              <a:rPr lang="en-US" altLang="zh-CN" sz="30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30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弗</a:t>
            </a:r>
            <a:r>
              <a:rPr lang="en-US" altLang="zh-CN" sz="30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3:4,6</a:t>
            </a:r>
            <a:r>
              <a:rPr lang="en-US" altLang="zh-CN" sz="3000" b="1" dirty="0" smtClean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3000" b="1" dirty="0">
                <a:latin typeface="SimHei" panose="02010609060101010101" pitchFamily="49" charset="-122"/>
                <a:ea typeface="SimHei" panose="02010609060101010101" pitchFamily="49" charset="-122"/>
              </a:rPr>
              <a:t>这</a:t>
            </a:r>
            <a:r>
              <a:rPr lang="zh-CN" altLang="en-US" sz="30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奥秘</a:t>
            </a:r>
            <a:r>
              <a:rPr lang="en-US" altLang="zh-CN" sz="3000" b="1" dirty="0">
                <a:latin typeface="SimHei" panose="02010609060101010101" pitchFamily="49" charset="-122"/>
                <a:ea typeface="SimHei" panose="02010609060101010101" pitchFamily="49" charset="-122"/>
              </a:rPr>
              <a:t>… </a:t>
            </a:r>
            <a:r>
              <a:rPr lang="zh-CN" altLang="en-US" sz="3000" b="1" dirty="0">
                <a:latin typeface="SimHei" panose="02010609060101010101" pitchFamily="49" charset="-122"/>
                <a:ea typeface="SimHei" panose="02010609060101010101" pitchFamily="49" charset="-122"/>
              </a:rPr>
              <a:t>就是</a:t>
            </a:r>
            <a:r>
              <a:rPr lang="zh-CN" altLang="en-US" sz="30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基督在你们心里</a:t>
            </a:r>
            <a:r>
              <a:rPr lang="zh-CN" altLang="en-US" sz="3000" b="1" dirty="0">
                <a:latin typeface="SimHei" panose="02010609060101010101" pitchFamily="49" charset="-122"/>
                <a:ea typeface="SimHei" panose="02010609060101010101" pitchFamily="49" charset="-122"/>
              </a:rPr>
              <a:t>，成了荣耀的盼望。</a:t>
            </a:r>
            <a:r>
              <a:rPr lang="en-US" altLang="zh-CN" sz="30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30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西</a:t>
            </a:r>
            <a:r>
              <a:rPr lang="en-US" altLang="zh-CN" sz="30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1:27)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3000" b="1" dirty="0">
                <a:latin typeface="SimHei" panose="02010609060101010101" pitchFamily="49" charset="-122"/>
                <a:ea typeface="SimHei" panose="02010609060101010101" pitchFamily="49" charset="-122"/>
              </a:rPr>
              <a:t>人要离开父母，与妻子连合，二人成为一体。这是极大的</a:t>
            </a:r>
            <a:r>
              <a:rPr lang="zh-CN" altLang="en-US" sz="30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奥秘</a:t>
            </a:r>
            <a:r>
              <a:rPr lang="zh-CN" altLang="en-US" sz="3000" b="1" dirty="0">
                <a:latin typeface="SimHei" panose="02010609060101010101" pitchFamily="49" charset="-122"/>
                <a:ea typeface="SimHei" panose="02010609060101010101" pitchFamily="49" charset="-122"/>
              </a:rPr>
              <a:t>，但我是指着</a:t>
            </a:r>
            <a:r>
              <a:rPr lang="zh-CN" altLang="en-US" sz="30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基督和教会</a:t>
            </a:r>
            <a:r>
              <a:rPr lang="zh-CN" altLang="en-US" sz="3000" b="1" dirty="0">
                <a:latin typeface="SimHei" panose="02010609060101010101" pitchFamily="49" charset="-122"/>
                <a:ea typeface="SimHei" panose="02010609060101010101" pitchFamily="49" charset="-122"/>
              </a:rPr>
              <a:t>说的。</a:t>
            </a:r>
            <a:r>
              <a:rPr lang="en-US" altLang="zh-CN" sz="30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30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弗</a:t>
            </a:r>
            <a:r>
              <a:rPr lang="en-US" altLang="zh-CN" sz="30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5:31-32)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3000" b="1" dirty="0">
                <a:latin typeface="SimHei" panose="02010609060101010101" pitchFamily="49" charset="-122"/>
                <a:ea typeface="SimHei" panose="02010609060101010101" pitchFamily="49" charset="-122"/>
              </a:rPr>
              <a:t>… </a:t>
            </a:r>
            <a:r>
              <a:rPr lang="zh-CN" altLang="en-US" sz="3000" b="1" dirty="0">
                <a:latin typeface="SimHei" panose="02010609060101010101" pitchFamily="49" charset="-122"/>
                <a:ea typeface="SimHei" panose="02010609060101010101" pitchFamily="49" charset="-122"/>
              </a:rPr>
              <a:t>神的</a:t>
            </a:r>
            <a:r>
              <a:rPr lang="zh-CN" altLang="en-US" sz="30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奥秘</a:t>
            </a:r>
            <a:r>
              <a:rPr lang="zh-CN" altLang="en-US" sz="3000" b="1" dirty="0">
                <a:latin typeface="SimHei" panose="02010609060101010101" pitchFamily="49" charset="-122"/>
                <a:ea typeface="SimHei" panose="02010609060101010101" pitchFamily="49" charset="-122"/>
              </a:rPr>
              <a:t>，就是</a:t>
            </a:r>
            <a:r>
              <a:rPr lang="zh-CN" altLang="en-US" sz="30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基督</a:t>
            </a:r>
            <a:r>
              <a:rPr lang="zh-CN" altLang="en-US" sz="3000" b="1" dirty="0">
                <a:latin typeface="SimHei" panose="02010609060101010101" pitchFamily="49" charset="-122"/>
                <a:ea typeface="SimHei" panose="02010609060101010101" pitchFamily="49" charset="-122"/>
              </a:rPr>
              <a:t>；所积蓄的一切智慧知识，都在他里面藏着。</a:t>
            </a:r>
            <a:r>
              <a:rPr lang="en-US" altLang="zh-CN" sz="30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30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西</a:t>
            </a:r>
            <a:r>
              <a:rPr lang="en-US" altLang="zh-CN" sz="30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2:2-3</a:t>
            </a:r>
            <a:r>
              <a:rPr lang="en-US" altLang="zh-CN" sz="3000" b="1" dirty="0" smtClean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endParaRPr lang="en-US" altLang="zh-CN" sz="3000" b="1" dirty="0">
              <a:solidFill>
                <a:srgbClr val="FFC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="" xmlns:a16="http://schemas.microsoft.com/office/drawing/2014/main" id="{2B71D649-7EEF-4AEE-93C8-55EC27C8AC7A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09158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="" xmlns:a16="http://schemas.microsoft.com/office/drawing/2014/main" id="{5D26AF63-5176-44B7-83B1-EADE042F609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299014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70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494743" y="990690"/>
            <a:ext cx="1160927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惟有基督是包括一切，又住在各人之内。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西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3:11)</a:t>
            </a:r>
            <a:endParaRPr lang="en-US" altLang="zh-TW" sz="40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54275" name="Rectangle 3"/>
          <p:cNvSpPr>
            <a:spLocks noChangeArrowheads="1"/>
          </p:cNvSpPr>
          <p:nvPr/>
        </p:nvSpPr>
        <p:spPr bwMode="auto">
          <a:xfrm>
            <a:off x="707011" y="1524090"/>
            <a:ext cx="790341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3600" b="1" dirty="0">
                <a:solidFill>
                  <a:schemeClr val="accent2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but Christ is all, and is in all. (NIV)</a:t>
            </a:r>
            <a:endParaRPr lang="en-US" altLang="en-US" sz="3600" b="1" dirty="0">
              <a:solidFill>
                <a:schemeClr val="bg2"/>
              </a:solidFill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0" y="2432115"/>
            <a:ext cx="12191999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AutoNum type="arabicPeriod"/>
            </a:pP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信徒里外所有的不同，都已被基督取代。</a:t>
            </a:r>
          </a:p>
          <a:p>
            <a:pPr>
              <a:buFontTx/>
              <a:buAutoNum type="arabicPeriod"/>
            </a:pP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基督是信徒外面的彰显，又是信徒里面的丰富。</a:t>
            </a:r>
          </a:p>
          <a:p>
            <a:pPr>
              <a:buFontTx/>
              <a:buAutoNum type="arabicPeriod"/>
            </a:pP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基督是信徒里外所需的一切，得着了基督，就得</a:t>
            </a:r>
            <a:r>
              <a:rPr lang="zh-TW" altLang="en-US" sz="40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着  了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一切。</a:t>
            </a:r>
            <a:r>
              <a:rPr lang="en-US" altLang="zh-TW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(Christ is all.)</a:t>
            </a:r>
          </a:p>
          <a:p>
            <a:pPr>
              <a:buFontTx/>
              <a:buAutoNum type="arabicPeriod"/>
            </a:pP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基督在信徒的环境和心里运行，使信徒能藉外面的事物和里面的带领来经历他。</a:t>
            </a:r>
            <a:r>
              <a:rPr lang="en-US" altLang="zh-TW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(Christ is in all.) </a:t>
            </a:r>
          </a:p>
        </p:txBody>
      </p:sp>
      <p:sp>
        <p:nvSpPr>
          <p:cNvPr id="54278" name="AutoShape 6"/>
          <p:cNvSpPr>
            <a:spLocks noChangeArrowheads="1"/>
          </p:cNvSpPr>
          <p:nvPr/>
        </p:nvSpPr>
        <p:spPr bwMode="auto">
          <a:xfrm>
            <a:off x="3222329" y="152489"/>
            <a:ext cx="2276111" cy="533400"/>
          </a:xfrm>
          <a:prstGeom prst="wedgeRectCallout">
            <a:avLst>
              <a:gd name="adj1" fmla="val 30787"/>
              <a:gd name="adj2" fmla="val 11190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4000" b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我在主里</a:t>
            </a:r>
          </a:p>
        </p:txBody>
      </p:sp>
      <p:sp>
        <p:nvSpPr>
          <p:cNvPr id="54279" name="AutoShape 7"/>
          <p:cNvSpPr>
            <a:spLocks noChangeArrowheads="1"/>
          </p:cNvSpPr>
          <p:nvPr/>
        </p:nvSpPr>
        <p:spPr bwMode="auto">
          <a:xfrm>
            <a:off x="5584529" y="152489"/>
            <a:ext cx="2276111" cy="533400"/>
          </a:xfrm>
          <a:prstGeom prst="wedgeRectCallout">
            <a:avLst>
              <a:gd name="adj1" fmla="val 30787"/>
              <a:gd name="adj2" fmla="val 11190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4000" b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主在我里</a:t>
            </a:r>
          </a:p>
        </p:txBody>
      </p:sp>
      <p:sp>
        <p:nvSpPr>
          <p:cNvPr id="9" name="Line 4">
            <a:extLst>
              <a:ext uri="{FF2B5EF4-FFF2-40B4-BE49-F238E27FC236}">
                <a16:creationId xmlns="" xmlns:a16="http://schemas.microsoft.com/office/drawing/2014/main" id="{2B71D649-7EEF-4AEE-93C8-55EC27C8AC7A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2270096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073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1099</TotalTime>
  <Words>2816</Words>
  <Application>Microsoft Office PowerPoint</Application>
  <PresentationFormat>Widescreen</PresentationFormat>
  <Paragraphs>337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Arial Unicode MS</vt:lpstr>
      <vt:lpstr>SimHei</vt:lpstr>
      <vt:lpstr>SimSun</vt:lpstr>
      <vt:lpstr>SimSun</vt:lpstr>
      <vt:lpstr>Arial</vt:lpstr>
      <vt:lpstr>Calibri</vt:lpstr>
      <vt:lpstr>Calibri Light</vt:lpstr>
      <vt:lpstr>Times New Roman</vt:lpstr>
      <vt:lpstr>Office Theme</vt:lpstr>
      <vt:lpstr>新约概论(九)</vt:lpstr>
      <vt:lpstr>圣经分类合参</vt:lpstr>
      <vt:lpstr>PowerPoint Presentation</vt:lpstr>
      <vt:lpstr>保罗书信</vt:lpstr>
      <vt:lpstr>PowerPoint Presentation</vt:lpstr>
      <vt:lpstr>弗與西被稱為是“雙胞胎書信”</vt:lpstr>
      <vt:lpstr>以弗所书</vt:lpstr>
      <vt:lpstr>以弗所书特征</vt:lpstr>
      <vt:lpstr>以弗所城市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以弗所教会</vt:lpstr>
      <vt:lpstr>以弗所书着成之动机</vt:lpstr>
      <vt:lpstr>PowerPoint Presentation</vt:lpstr>
      <vt:lpstr>PowerPoint Presentation</vt:lpstr>
      <vt:lpstr>PowerPoint Presentation</vt:lpstr>
      <vt:lpstr>歌罗西书</vt:lpstr>
      <vt:lpstr>歌罗西书特征</vt:lpstr>
      <vt:lpstr>歌罗西城</vt:lpstr>
      <vt:lpstr>PowerPoint Presentation</vt:lpstr>
      <vt:lpstr>PowerPoint Presentation</vt:lpstr>
      <vt:lpstr>认识基督</vt:lpstr>
      <vt:lpstr>PowerPoint Presentation</vt:lpstr>
      <vt:lpstr>保罗深知的奥秘</vt:lpstr>
      <vt:lpstr>PowerPoint Presentation</vt:lpstr>
    </vt:vector>
  </TitlesOfParts>
  <Company>ETSU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新约概论(九)</dc:title>
  <dc:creator>Kao, Race L.</dc:creator>
  <cp:lastModifiedBy>Kao, Race L.</cp:lastModifiedBy>
  <cp:revision>56</cp:revision>
  <cp:lastPrinted>2019-03-28T13:47:26Z</cp:lastPrinted>
  <dcterms:created xsi:type="dcterms:W3CDTF">2019-03-25T20:50:19Z</dcterms:created>
  <dcterms:modified xsi:type="dcterms:W3CDTF">2019-03-28T13:58:22Z</dcterms:modified>
</cp:coreProperties>
</file>