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7" r:id="rId2"/>
    <p:sldId id="258" r:id="rId3"/>
    <p:sldId id="334" r:id="rId4"/>
    <p:sldId id="259" r:id="rId5"/>
    <p:sldId id="260" r:id="rId6"/>
    <p:sldId id="351" r:id="rId7"/>
    <p:sldId id="277" r:id="rId8"/>
    <p:sldId id="349" r:id="rId9"/>
    <p:sldId id="335" r:id="rId10"/>
    <p:sldId id="362" r:id="rId11"/>
    <p:sldId id="336" r:id="rId12"/>
    <p:sldId id="350" r:id="rId13"/>
    <p:sldId id="347" r:id="rId14"/>
    <p:sldId id="348" r:id="rId15"/>
    <p:sldId id="352" r:id="rId16"/>
    <p:sldId id="358" r:id="rId17"/>
    <p:sldId id="359" r:id="rId18"/>
    <p:sldId id="360" r:id="rId19"/>
    <p:sldId id="361" r:id="rId20"/>
    <p:sldId id="363" r:id="rId21"/>
    <p:sldId id="345" r:id="rId22"/>
    <p:sldId id="364" r:id="rId23"/>
    <p:sldId id="354" r:id="rId24"/>
    <p:sldId id="355" r:id="rId25"/>
    <p:sldId id="356" r:id="rId26"/>
    <p:sldId id="357" r:id="rId27"/>
    <p:sldId id="365" r:id="rId28"/>
    <p:sldId id="366" r:id="rId29"/>
    <p:sldId id="36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5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FDF7F-BEE4-4452-8DC8-11F757AA6C38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240B8-9D4C-40F2-A542-12ADEF605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36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4FBEDF22-63D7-498C-93EC-CB71263D3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324ED-D2FE-4693-8CC7-7C8ECCE70F8E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82946" name="Rectangle 2">
            <a:extLst>
              <a:ext uri="{FF2B5EF4-FFF2-40B4-BE49-F238E27FC236}">
                <a16:creationId xmlns="" xmlns:a16="http://schemas.microsoft.com/office/drawing/2014/main" id="{DF3CD6FE-0129-4B93-94A4-71EFD20010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="" xmlns:a16="http://schemas.microsoft.com/office/drawing/2014/main" id="{520A1B41-EB66-45D2-B61B-1BC03DF1E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059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155FE75F-CC97-4440-81A4-65D6F9F347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8C51B-3690-4732-A5C2-1A0AFEF8C91E}" type="slidenum">
              <a:rPr lang="zh-TW" altLang="en-US"/>
              <a:pPr/>
              <a:t>21</a:t>
            </a:fld>
            <a:endParaRPr lang="en-US" altLang="zh-TW"/>
          </a:p>
        </p:txBody>
      </p:sp>
      <p:sp>
        <p:nvSpPr>
          <p:cNvPr id="150530" name="Rectangle 2">
            <a:extLst>
              <a:ext uri="{FF2B5EF4-FFF2-40B4-BE49-F238E27FC236}">
                <a16:creationId xmlns="" xmlns:a16="http://schemas.microsoft.com/office/drawing/2014/main" id="{C532D182-40AF-4602-B74A-C34B9F0197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="" xmlns:a16="http://schemas.microsoft.com/office/drawing/2014/main" id="{0734A9B8-5D1D-4C18-965F-8C4410EB1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7825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9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7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5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1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5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2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6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F33F5-7E8E-4192-8DE2-6AD32C15BCDB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8B5CA-8288-4215-92DA-20E6AB00C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67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529342"/>
            <a:ext cx="9144000" cy="1964476"/>
          </a:xfrm>
        </p:spPr>
        <p:txBody>
          <a:bodyPr>
            <a:normAutofit/>
          </a:bodyPr>
          <a:lstStyle/>
          <a:p>
            <a:r>
              <a:rPr lang="ja-JP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十</a:t>
            </a:r>
            <a:r>
              <a:rPr lang="en-US" altLang="ja-JP" sz="8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444" y="3075708"/>
            <a:ext cx="9144000" cy="3149601"/>
          </a:xfrm>
        </p:spPr>
        <p:txBody>
          <a:bodyPr>
            <a:noAutofit/>
          </a:bodyPr>
          <a:lstStyle/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帖撒罗尼迦前书</a:t>
            </a:r>
            <a:endParaRPr lang="en-US" altLang="zh-CN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</a:t>
            </a:r>
            <a:r>
              <a:rPr lang="zh-CN" altLang="en-US" sz="8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迦</a:t>
            </a:r>
            <a:r>
              <a:rPr lang="zh-CN" altLang="en-US" sz="8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</a:t>
            </a:r>
            <a:r>
              <a:rPr lang="zh-CN" altLang="en-US" sz="8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</a:t>
            </a:r>
            <a:endParaRPr lang="en-US" sz="8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493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=""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=""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4">
            <a:extLst>
              <a:ext uri="{FF2B5EF4-FFF2-40B4-BE49-F238E27FC236}">
                <a16:creationId xmlns="" xmlns:a16="http://schemas.microsoft.com/office/drawing/2014/main" id="{C32BD4D0-E49C-437F-99A9-8FA429166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343400" y="1727200"/>
            <a:ext cx="762000" cy="4114800"/>
            <a:chOff x="1776" y="1088"/>
            <a:chExt cx="480" cy="2592"/>
          </a:xfrm>
        </p:grpSpPr>
        <p:sp>
          <p:nvSpPr>
            <p:cNvPr id="32771" name="Rectangle 3" descr="Newsprint"/>
            <p:cNvSpPr>
              <a:spLocks noChangeArrowheads="1"/>
            </p:cNvSpPr>
            <p:nvPr/>
          </p:nvSpPr>
          <p:spPr bwMode="auto">
            <a:xfrm>
              <a:off x="1776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帖后</a:t>
              </a:r>
            </a:p>
          </p:txBody>
        </p:sp>
        <p:sp>
          <p:nvSpPr>
            <p:cNvPr id="32772" name="Rectangle 4" descr="Newsprint"/>
            <p:cNvSpPr>
              <a:spLocks noChangeArrowheads="1"/>
            </p:cNvSpPr>
            <p:nvPr/>
          </p:nvSpPr>
          <p:spPr bwMode="auto">
            <a:xfrm>
              <a:off x="1776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帖前</a:t>
              </a:r>
            </a:p>
          </p:txBody>
        </p:sp>
        <p:sp>
          <p:nvSpPr>
            <p:cNvPr id="32773" name="Rectangle 5" descr="Newsprint"/>
            <p:cNvSpPr>
              <a:spLocks noChangeArrowheads="1"/>
            </p:cNvSpPr>
            <p:nvPr/>
          </p:nvSpPr>
          <p:spPr bwMode="auto">
            <a:xfrm>
              <a:off x="1776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西</a:t>
              </a:r>
            </a:p>
          </p:txBody>
        </p:sp>
        <p:sp>
          <p:nvSpPr>
            <p:cNvPr id="32774" name="Rectangle 6" descr="Newsprint"/>
            <p:cNvSpPr>
              <a:spLocks noChangeArrowheads="1"/>
            </p:cNvSpPr>
            <p:nvPr/>
          </p:nvSpPr>
          <p:spPr bwMode="auto">
            <a:xfrm>
              <a:off x="1776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腓</a:t>
              </a:r>
            </a:p>
          </p:txBody>
        </p:sp>
        <p:sp>
          <p:nvSpPr>
            <p:cNvPr id="32775" name="Rectangle 7" descr="Newsprint"/>
            <p:cNvSpPr>
              <a:spLocks noChangeArrowheads="1"/>
            </p:cNvSpPr>
            <p:nvPr/>
          </p:nvSpPr>
          <p:spPr bwMode="auto">
            <a:xfrm>
              <a:off x="1776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弗</a:t>
              </a:r>
            </a:p>
          </p:txBody>
        </p:sp>
        <p:sp>
          <p:nvSpPr>
            <p:cNvPr id="32776" name="Rectangle 8" descr="Newsprint"/>
            <p:cNvSpPr>
              <a:spLocks noChangeArrowheads="1"/>
            </p:cNvSpPr>
            <p:nvPr/>
          </p:nvSpPr>
          <p:spPr bwMode="auto">
            <a:xfrm>
              <a:off x="1776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加</a:t>
              </a:r>
            </a:p>
          </p:txBody>
        </p:sp>
        <p:sp>
          <p:nvSpPr>
            <p:cNvPr id="32777" name="Rectangle 9" descr="Newsprint"/>
            <p:cNvSpPr>
              <a:spLocks noChangeArrowheads="1"/>
            </p:cNvSpPr>
            <p:nvPr/>
          </p:nvSpPr>
          <p:spPr bwMode="auto">
            <a:xfrm>
              <a:off x="1776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林后</a:t>
              </a:r>
            </a:p>
          </p:txBody>
        </p:sp>
        <p:sp>
          <p:nvSpPr>
            <p:cNvPr id="32778" name="Rectangle 10" descr="Newsprint"/>
            <p:cNvSpPr>
              <a:spLocks noChangeArrowheads="1"/>
            </p:cNvSpPr>
            <p:nvPr/>
          </p:nvSpPr>
          <p:spPr bwMode="auto">
            <a:xfrm>
              <a:off x="1776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林前</a:t>
              </a:r>
            </a:p>
          </p:txBody>
        </p:sp>
        <p:sp>
          <p:nvSpPr>
            <p:cNvPr id="32779" name="Rectangle 11" descr="Newsprint"/>
            <p:cNvSpPr>
              <a:spLocks noChangeArrowheads="1"/>
            </p:cNvSpPr>
            <p:nvPr/>
          </p:nvSpPr>
          <p:spPr bwMode="auto">
            <a:xfrm>
              <a:off x="1776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罗</a:t>
              </a:r>
            </a:p>
          </p:txBody>
        </p:sp>
      </p:grp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7086600" y="1727200"/>
            <a:ext cx="762000" cy="4114800"/>
            <a:chOff x="3504" y="1088"/>
            <a:chExt cx="480" cy="2592"/>
          </a:xfrm>
        </p:grpSpPr>
        <p:sp>
          <p:nvSpPr>
            <p:cNvPr id="32781" name="Rectangle 13" descr="Newsprint"/>
            <p:cNvSpPr>
              <a:spLocks noChangeArrowheads="1"/>
            </p:cNvSpPr>
            <p:nvPr/>
          </p:nvSpPr>
          <p:spPr bwMode="auto">
            <a:xfrm>
              <a:off x="3504" y="108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启</a:t>
              </a:r>
            </a:p>
          </p:txBody>
        </p:sp>
        <p:sp>
          <p:nvSpPr>
            <p:cNvPr id="32782" name="Rectangle 14" descr="Newsprint"/>
            <p:cNvSpPr>
              <a:spLocks noChangeArrowheads="1"/>
            </p:cNvSpPr>
            <p:nvPr/>
          </p:nvSpPr>
          <p:spPr bwMode="auto">
            <a:xfrm>
              <a:off x="3504" y="137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犹</a:t>
              </a:r>
            </a:p>
          </p:txBody>
        </p:sp>
        <p:sp>
          <p:nvSpPr>
            <p:cNvPr id="32783" name="Rectangle 15" descr="Newsprint"/>
            <p:cNvSpPr>
              <a:spLocks noChangeArrowheads="1"/>
            </p:cNvSpPr>
            <p:nvPr/>
          </p:nvSpPr>
          <p:spPr bwMode="auto">
            <a:xfrm>
              <a:off x="3504" y="166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约叁</a:t>
              </a:r>
            </a:p>
          </p:txBody>
        </p:sp>
        <p:sp>
          <p:nvSpPr>
            <p:cNvPr id="32784" name="Rectangle 16" descr="Newsprint"/>
            <p:cNvSpPr>
              <a:spLocks noChangeArrowheads="1"/>
            </p:cNvSpPr>
            <p:nvPr/>
          </p:nvSpPr>
          <p:spPr bwMode="auto">
            <a:xfrm>
              <a:off x="3504" y="195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约贰</a:t>
              </a:r>
            </a:p>
          </p:txBody>
        </p:sp>
        <p:sp>
          <p:nvSpPr>
            <p:cNvPr id="32785" name="Rectangle 17" descr="Newsprint"/>
            <p:cNvSpPr>
              <a:spLocks noChangeArrowheads="1"/>
            </p:cNvSpPr>
            <p:nvPr/>
          </p:nvSpPr>
          <p:spPr bwMode="auto">
            <a:xfrm>
              <a:off x="3504" y="2240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约壹</a:t>
              </a:r>
            </a:p>
          </p:txBody>
        </p:sp>
        <p:sp>
          <p:nvSpPr>
            <p:cNvPr id="32786" name="Rectangle 18" descr="Newsprint"/>
            <p:cNvSpPr>
              <a:spLocks noChangeArrowheads="1"/>
            </p:cNvSpPr>
            <p:nvPr/>
          </p:nvSpPr>
          <p:spPr bwMode="auto">
            <a:xfrm>
              <a:off x="3504" y="2528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彼后</a:t>
              </a:r>
            </a:p>
          </p:txBody>
        </p:sp>
        <p:sp>
          <p:nvSpPr>
            <p:cNvPr id="32787" name="Rectangle 19" descr="Newsprint"/>
            <p:cNvSpPr>
              <a:spLocks noChangeArrowheads="1"/>
            </p:cNvSpPr>
            <p:nvPr/>
          </p:nvSpPr>
          <p:spPr bwMode="auto">
            <a:xfrm>
              <a:off x="3504" y="2816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彼前</a:t>
              </a:r>
            </a:p>
          </p:txBody>
        </p:sp>
        <p:sp>
          <p:nvSpPr>
            <p:cNvPr id="32788" name="Rectangle 20" descr="Newsprint"/>
            <p:cNvSpPr>
              <a:spLocks noChangeArrowheads="1"/>
            </p:cNvSpPr>
            <p:nvPr/>
          </p:nvSpPr>
          <p:spPr bwMode="auto">
            <a:xfrm>
              <a:off x="3504" y="3104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雅</a:t>
              </a:r>
            </a:p>
          </p:txBody>
        </p:sp>
        <p:sp>
          <p:nvSpPr>
            <p:cNvPr id="32789" name="Rectangle 21" descr="Newsprint"/>
            <p:cNvSpPr>
              <a:spLocks noChangeArrowheads="1"/>
            </p:cNvSpPr>
            <p:nvPr/>
          </p:nvSpPr>
          <p:spPr bwMode="auto">
            <a:xfrm>
              <a:off x="3504" y="3392"/>
              <a:ext cx="480" cy="288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来</a:t>
              </a:r>
            </a:p>
          </p:txBody>
        </p:sp>
      </p:grp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3810000" y="5842000"/>
            <a:ext cx="4572000" cy="533400"/>
            <a:chOff x="1440" y="3680"/>
            <a:chExt cx="2880" cy="336"/>
          </a:xfrm>
        </p:grpSpPr>
        <p:sp>
          <p:nvSpPr>
            <p:cNvPr id="32791" name="Rectangle 23" descr="Newsprint"/>
            <p:cNvSpPr>
              <a:spLocks noChangeArrowheads="1"/>
            </p:cNvSpPr>
            <p:nvPr/>
          </p:nvSpPr>
          <p:spPr bwMode="auto">
            <a:xfrm>
              <a:off x="1440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太</a:t>
              </a:r>
            </a:p>
          </p:txBody>
        </p:sp>
        <p:sp>
          <p:nvSpPr>
            <p:cNvPr id="32792" name="Rectangle 24" descr="Newsprint"/>
            <p:cNvSpPr>
              <a:spLocks noChangeArrowheads="1"/>
            </p:cNvSpPr>
            <p:nvPr/>
          </p:nvSpPr>
          <p:spPr bwMode="auto">
            <a:xfrm>
              <a:off x="2016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可</a:t>
              </a:r>
            </a:p>
          </p:txBody>
        </p:sp>
        <p:sp>
          <p:nvSpPr>
            <p:cNvPr id="32793" name="Rectangle 25" descr="Newsprint"/>
            <p:cNvSpPr>
              <a:spLocks noChangeArrowheads="1"/>
            </p:cNvSpPr>
            <p:nvPr/>
          </p:nvSpPr>
          <p:spPr bwMode="auto">
            <a:xfrm>
              <a:off x="2592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路</a:t>
              </a:r>
            </a:p>
          </p:txBody>
        </p:sp>
        <p:sp>
          <p:nvSpPr>
            <p:cNvPr id="32794" name="Rectangle 26" descr="Newsprint"/>
            <p:cNvSpPr>
              <a:spLocks noChangeArrowheads="1"/>
            </p:cNvSpPr>
            <p:nvPr/>
          </p:nvSpPr>
          <p:spPr bwMode="auto">
            <a:xfrm>
              <a:off x="3168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约</a:t>
              </a:r>
            </a:p>
          </p:txBody>
        </p:sp>
        <p:sp>
          <p:nvSpPr>
            <p:cNvPr id="32795" name="Rectangle 27" descr="Newsprint"/>
            <p:cNvSpPr>
              <a:spLocks noChangeArrowheads="1"/>
            </p:cNvSpPr>
            <p:nvPr/>
          </p:nvSpPr>
          <p:spPr bwMode="auto">
            <a:xfrm>
              <a:off x="3744" y="3680"/>
              <a:ext cx="576" cy="336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徒</a:t>
              </a:r>
            </a:p>
          </p:txBody>
        </p:sp>
      </p:grp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4341814" y="342900"/>
            <a:ext cx="3506787" cy="1384300"/>
            <a:chOff x="1775" y="216"/>
            <a:chExt cx="2209" cy="872"/>
          </a:xfrm>
        </p:grpSpPr>
        <p:sp>
          <p:nvSpPr>
            <p:cNvPr id="32797" name="Freeform 29" descr="Newsprint"/>
            <p:cNvSpPr>
              <a:spLocks/>
            </p:cNvSpPr>
            <p:nvPr/>
          </p:nvSpPr>
          <p:spPr bwMode="auto">
            <a:xfrm>
              <a:off x="1775" y="380"/>
              <a:ext cx="677" cy="708"/>
            </a:xfrm>
            <a:custGeom>
              <a:avLst/>
              <a:gdLst>
                <a:gd name="T0" fmla="*/ 0 w 677"/>
                <a:gd name="T1" fmla="*/ 708 h 708"/>
                <a:gd name="T2" fmla="*/ 480 w 677"/>
                <a:gd name="T3" fmla="*/ 707 h 708"/>
                <a:gd name="T4" fmla="*/ 486 w 677"/>
                <a:gd name="T5" fmla="*/ 658 h 708"/>
                <a:gd name="T6" fmla="*/ 499 w 677"/>
                <a:gd name="T7" fmla="*/ 612 h 708"/>
                <a:gd name="T8" fmla="*/ 525 w 677"/>
                <a:gd name="T9" fmla="*/ 558 h 708"/>
                <a:gd name="T10" fmla="*/ 564 w 677"/>
                <a:gd name="T11" fmla="*/ 512 h 708"/>
                <a:gd name="T12" fmla="*/ 612 w 677"/>
                <a:gd name="T13" fmla="*/ 469 h 708"/>
                <a:gd name="T14" fmla="*/ 677 w 677"/>
                <a:gd name="T15" fmla="*/ 422 h 708"/>
                <a:gd name="T16" fmla="*/ 469 w 677"/>
                <a:gd name="T17" fmla="*/ 0 h 708"/>
                <a:gd name="T18" fmla="*/ 384 w 677"/>
                <a:gd name="T19" fmla="*/ 55 h 708"/>
                <a:gd name="T20" fmla="*/ 296 w 677"/>
                <a:gd name="T21" fmla="*/ 115 h 708"/>
                <a:gd name="T22" fmla="*/ 161 w 677"/>
                <a:gd name="T23" fmla="*/ 262 h 708"/>
                <a:gd name="T24" fmla="*/ 83 w 677"/>
                <a:gd name="T25" fmla="*/ 389 h 708"/>
                <a:gd name="T26" fmla="*/ 43 w 677"/>
                <a:gd name="T27" fmla="*/ 487 h 708"/>
                <a:gd name="T28" fmla="*/ 24 w 677"/>
                <a:gd name="T29" fmla="*/ 564 h 708"/>
                <a:gd name="T30" fmla="*/ 9 w 677"/>
                <a:gd name="T31" fmla="*/ 623 h 708"/>
                <a:gd name="T32" fmla="*/ 0 w 677"/>
                <a:gd name="T33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7" h="708">
                  <a:moveTo>
                    <a:pt x="0" y="708"/>
                  </a:moveTo>
                  <a:lnTo>
                    <a:pt x="480" y="707"/>
                  </a:lnTo>
                  <a:lnTo>
                    <a:pt x="486" y="658"/>
                  </a:lnTo>
                  <a:lnTo>
                    <a:pt x="499" y="612"/>
                  </a:lnTo>
                  <a:lnTo>
                    <a:pt x="525" y="558"/>
                  </a:lnTo>
                  <a:lnTo>
                    <a:pt x="564" y="512"/>
                  </a:lnTo>
                  <a:lnTo>
                    <a:pt x="612" y="469"/>
                  </a:lnTo>
                  <a:lnTo>
                    <a:pt x="677" y="422"/>
                  </a:lnTo>
                  <a:lnTo>
                    <a:pt x="469" y="0"/>
                  </a:lnTo>
                  <a:lnTo>
                    <a:pt x="384" y="55"/>
                  </a:lnTo>
                  <a:lnTo>
                    <a:pt x="296" y="115"/>
                  </a:lnTo>
                  <a:lnTo>
                    <a:pt x="161" y="262"/>
                  </a:lnTo>
                  <a:lnTo>
                    <a:pt x="83" y="389"/>
                  </a:lnTo>
                  <a:lnTo>
                    <a:pt x="43" y="487"/>
                  </a:lnTo>
                  <a:lnTo>
                    <a:pt x="24" y="564"/>
                  </a:lnTo>
                  <a:lnTo>
                    <a:pt x="9" y="623"/>
                  </a:lnTo>
                  <a:lnTo>
                    <a:pt x="0" y="708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798" name="Text Box 30"/>
            <p:cNvSpPr txBox="1">
              <a:spLocks noChangeArrowheads="1"/>
            </p:cNvSpPr>
            <p:nvPr/>
          </p:nvSpPr>
          <p:spPr bwMode="auto">
            <a:xfrm>
              <a:off x="1809" y="675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提前</a:t>
              </a:r>
            </a:p>
          </p:txBody>
        </p:sp>
        <p:sp>
          <p:nvSpPr>
            <p:cNvPr id="32799" name="Freeform 31" descr="Newsprint"/>
            <p:cNvSpPr>
              <a:spLocks/>
            </p:cNvSpPr>
            <p:nvPr/>
          </p:nvSpPr>
          <p:spPr bwMode="auto">
            <a:xfrm>
              <a:off x="2251" y="221"/>
              <a:ext cx="637" cy="584"/>
            </a:xfrm>
            <a:custGeom>
              <a:avLst/>
              <a:gdLst>
                <a:gd name="T0" fmla="*/ 0 w 637"/>
                <a:gd name="T1" fmla="*/ 162 h 584"/>
                <a:gd name="T2" fmla="*/ 209 w 637"/>
                <a:gd name="T3" fmla="*/ 584 h 584"/>
                <a:gd name="T4" fmla="*/ 288 w 637"/>
                <a:gd name="T5" fmla="*/ 546 h 584"/>
                <a:gd name="T6" fmla="*/ 363 w 637"/>
                <a:gd name="T7" fmla="*/ 518 h 584"/>
                <a:gd name="T8" fmla="*/ 491 w 637"/>
                <a:gd name="T9" fmla="*/ 490 h 584"/>
                <a:gd name="T10" fmla="*/ 636 w 637"/>
                <a:gd name="T11" fmla="*/ 478 h 584"/>
                <a:gd name="T12" fmla="*/ 637 w 637"/>
                <a:gd name="T13" fmla="*/ 0 h 584"/>
                <a:gd name="T14" fmla="*/ 491 w 637"/>
                <a:gd name="T15" fmla="*/ 11 h 584"/>
                <a:gd name="T16" fmla="*/ 325 w 637"/>
                <a:gd name="T17" fmla="*/ 38 h 584"/>
                <a:gd name="T18" fmla="*/ 143 w 637"/>
                <a:gd name="T19" fmla="*/ 94 h 584"/>
                <a:gd name="T20" fmla="*/ 0 w 637"/>
                <a:gd name="T21" fmla="*/ 16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" h="584">
                  <a:moveTo>
                    <a:pt x="0" y="162"/>
                  </a:moveTo>
                  <a:lnTo>
                    <a:pt x="209" y="584"/>
                  </a:lnTo>
                  <a:lnTo>
                    <a:pt x="288" y="546"/>
                  </a:lnTo>
                  <a:lnTo>
                    <a:pt x="363" y="518"/>
                  </a:lnTo>
                  <a:lnTo>
                    <a:pt x="491" y="490"/>
                  </a:lnTo>
                  <a:lnTo>
                    <a:pt x="636" y="478"/>
                  </a:lnTo>
                  <a:lnTo>
                    <a:pt x="637" y="0"/>
                  </a:lnTo>
                  <a:lnTo>
                    <a:pt x="491" y="11"/>
                  </a:lnTo>
                  <a:lnTo>
                    <a:pt x="325" y="38"/>
                  </a:lnTo>
                  <a:lnTo>
                    <a:pt x="143" y="94"/>
                  </a:lnTo>
                  <a:lnTo>
                    <a:pt x="0" y="162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0" name="Text Box 32"/>
            <p:cNvSpPr txBox="1">
              <a:spLocks noChangeArrowheads="1"/>
            </p:cNvSpPr>
            <p:nvPr/>
          </p:nvSpPr>
          <p:spPr bwMode="auto">
            <a:xfrm>
              <a:off x="2336" y="381"/>
              <a:ext cx="6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ea typeface="SimHei" panose="02010609060101010101" pitchFamily="49" charset="-122"/>
                </a:rPr>
                <a:t>提后</a:t>
              </a:r>
            </a:p>
          </p:txBody>
        </p:sp>
        <p:sp>
          <p:nvSpPr>
            <p:cNvPr id="32801" name="Freeform 33" descr="Newsprint"/>
            <p:cNvSpPr>
              <a:spLocks/>
            </p:cNvSpPr>
            <p:nvPr/>
          </p:nvSpPr>
          <p:spPr bwMode="auto">
            <a:xfrm>
              <a:off x="2880" y="216"/>
              <a:ext cx="643" cy="585"/>
            </a:xfrm>
            <a:custGeom>
              <a:avLst/>
              <a:gdLst>
                <a:gd name="T0" fmla="*/ 0 w 643"/>
                <a:gd name="T1" fmla="*/ 0 h 585"/>
                <a:gd name="T2" fmla="*/ 1 w 643"/>
                <a:gd name="T3" fmla="*/ 479 h 585"/>
                <a:gd name="T4" fmla="*/ 90 w 643"/>
                <a:gd name="T5" fmla="*/ 485 h 585"/>
                <a:gd name="T6" fmla="*/ 181 w 643"/>
                <a:gd name="T7" fmla="*/ 494 h 585"/>
                <a:gd name="T8" fmla="*/ 305 w 643"/>
                <a:gd name="T9" fmla="*/ 528 h 585"/>
                <a:gd name="T10" fmla="*/ 428 w 643"/>
                <a:gd name="T11" fmla="*/ 585 h 585"/>
                <a:gd name="T12" fmla="*/ 643 w 643"/>
                <a:gd name="T13" fmla="*/ 167 h 585"/>
                <a:gd name="T14" fmla="*/ 571 w 643"/>
                <a:gd name="T15" fmla="*/ 131 h 585"/>
                <a:gd name="T16" fmla="*/ 510 w 643"/>
                <a:gd name="T17" fmla="*/ 101 h 585"/>
                <a:gd name="T18" fmla="*/ 436 w 643"/>
                <a:gd name="T19" fmla="*/ 72 h 585"/>
                <a:gd name="T20" fmla="*/ 353 w 643"/>
                <a:gd name="T21" fmla="*/ 48 h 585"/>
                <a:gd name="T22" fmla="*/ 262 w 643"/>
                <a:gd name="T23" fmla="*/ 24 h 585"/>
                <a:gd name="T24" fmla="*/ 169 w 643"/>
                <a:gd name="T25" fmla="*/ 9 h 585"/>
                <a:gd name="T26" fmla="*/ 0 w 643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3" h="585">
                  <a:moveTo>
                    <a:pt x="0" y="0"/>
                  </a:moveTo>
                  <a:lnTo>
                    <a:pt x="1" y="479"/>
                  </a:lnTo>
                  <a:lnTo>
                    <a:pt x="90" y="485"/>
                  </a:lnTo>
                  <a:lnTo>
                    <a:pt x="181" y="494"/>
                  </a:lnTo>
                  <a:lnTo>
                    <a:pt x="305" y="528"/>
                  </a:lnTo>
                  <a:lnTo>
                    <a:pt x="428" y="585"/>
                  </a:lnTo>
                  <a:lnTo>
                    <a:pt x="643" y="167"/>
                  </a:lnTo>
                  <a:lnTo>
                    <a:pt x="571" y="131"/>
                  </a:lnTo>
                  <a:lnTo>
                    <a:pt x="510" y="101"/>
                  </a:lnTo>
                  <a:lnTo>
                    <a:pt x="436" y="72"/>
                  </a:lnTo>
                  <a:lnTo>
                    <a:pt x="353" y="48"/>
                  </a:lnTo>
                  <a:lnTo>
                    <a:pt x="262" y="24"/>
                  </a:lnTo>
                  <a:lnTo>
                    <a:pt x="169" y="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020" y="372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多</a:t>
              </a:r>
            </a:p>
          </p:txBody>
        </p:sp>
        <p:sp>
          <p:nvSpPr>
            <p:cNvPr id="32803" name="Freeform 35" descr="Newsprint"/>
            <p:cNvSpPr>
              <a:spLocks/>
            </p:cNvSpPr>
            <p:nvPr/>
          </p:nvSpPr>
          <p:spPr bwMode="auto">
            <a:xfrm>
              <a:off x="3309" y="381"/>
              <a:ext cx="675" cy="705"/>
            </a:xfrm>
            <a:custGeom>
              <a:avLst/>
              <a:gdLst>
                <a:gd name="T0" fmla="*/ 213 w 675"/>
                <a:gd name="T1" fmla="*/ 0 h 705"/>
                <a:gd name="T2" fmla="*/ 0 w 675"/>
                <a:gd name="T3" fmla="*/ 424 h 705"/>
                <a:gd name="T4" fmla="*/ 75 w 675"/>
                <a:gd name="T5" fmla="*/ 473 h 705"/>
                <a:gd name="T6" fmla="*/ 117 w 675"/>
                <a:gd name="T7" fmla="*/ 516 h 705"/>
                <a:gd name="T8" fmla="*/ 155 w 675"/>
                <a:gd name="T9" fmla="*/ 563 h 705"/>
                <a:gd name="T10" fmla="*/ 187 w 675"/>
                <a:gd name="T11" fmla="*/ 630 h 705"/>
                <a:gd name="T12" fmla="*/ 196 w 675"/>
                <a:gd name="T13" fmla="*/ 705 h 705"/>
                <a:gd name="T14" fmla="*/ 675 w 675"/>
                <a:gd name="T15" fmla="*/ 705 h 705"/>
                <a:gd name="T16" fmla="*/ 659 w 675"/>
                <a:gd name="T17" fmla="*/ 591 h 705"/>
                <a:gd name="T18" fmla="*/ 644 w 675"/>
                <a:gd name="T19" fmla="*/ 506 h 705"/>
                <a:gd name="T20" fmla="*/ 605 w 675"/>
                <a:gd name="T21" fmla="*/ 414 h 705"/>
                <a:gd name="T22" fmla="*/ 569 w 675"/>
                <a:gd name="T23" fmla="*/ 341 h 705"/>
                <a:gd name="T24" fmla="*/ 520 w 675"/>
                <a:gd name="T25" fmla="*/ 270 h 705"/>
                <a:gd name="T26" fmla="*/ 469 w 675"/>
                <a:gd name="T27" fmla="*/ 205 h 705"/>
                <a:gd name="T28" fmla="*/ 395 w 675"/>
                <a:gd name="T29" fmla="*/ 130 h 705"/>
                <a:gd name="T30" fmla="*/ 337 w 675"/>
                <a:gd name="T31" fmla="*/ 81 h 705"/>
                <a:gd name="T32" fmla="*/ 213 w 675"/>
                <a:gd name="T33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05">
                  <a:moveTo>
                    <a:pt x="213" y="0"/>
                  </a:moveTo>
                  <a:lnTo>
                    <a:pt x="0" y="424"/>
                  </a:lnTo>
                  <a:lnTo>
                    <a:pt x="75" y="473"/>
                  </a:lnTo>
                  <a:lnTo>
                    <a:pt x="117" y="516"/>
                  </a:lnTo>
                  <a:lnTo>
                    <a:pt x="155" y="563"/>
                  </a:lnTo>
                  <a:lnTo>
                    <a:pt x="187" y="630"/>
                  </a:lnTo>
                  <a:lnTo>
                    <a:pt x="196" y="705"/>
                  </a:lnTo>
                  <a:lnTo>
                    <a:pt x="675" y="705"/>
                  </a:lnTo>
                  <a:lnTo>
                    <a:pt x="659" y="591"/>
                  </a:lnTo>
                  <a:lnTo>
                    <a:pt x="644" y="506"/>
                  </a:lnTo>
                  <a:lnTo>
                    <a:pt x="605" y="414"/>
                  </a:lnTo>
                  <a:lnTo>
                    <a:pt x="569" y="341"/>
                  </a:lnTo>
                  <a:lnTo>
                    <a:pt x="520" y="270"/>
                  </a:lnTo>
                  <a:lnTo>
                    <a:pt x="469" y="205"/>
                  </a:lnTo>
                  <a:lnTo>
                    <a:pt x="395" y="130"/>
                  </a:lnTo>
                  <a:lnTo>
                    <a:pt x="337" y="81"/>
                  </a:lnTo>
                  <a:lnTo>
                    <a:pt x="213" y="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12700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3528" y="67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800" b="1">
                  <a:solidFill>
                    <a:schemeClr val="bg1"/>
                  </a:solidFill>
                  <a:ea typeface="SimHei" panose="02010609060101010101" pitchFamily="49" charset="-122"/>
                </a:rPr>
                <a:t>门</a:t>
              </a:r>
            </a:p>
          </p:txBody>
        </p:sp>
      </p:grp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8615968" y="5754757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chemeClr val="accent2"/>
                </a:solidFill>
                <a:ea typeface="SimHei" panose="02010609060101010101" pitchFamily="49" charset="-122"/>
              </a:rPr>
              <a:t>新约历史</a:t>
            </a:r>
          </a:p>
        </p:txBody>
      </p:sp>
      <p:sp>
        <p:nvSpPr>
          <p:cNvPr id="32810" name="AutoShape 42" descr="Bouquet"/>
          <p:cNvSpPr>
            <a:spLocks noChangeArrowheads="1"/>
          </p:cNvSpPr>
          <p:nvPr/>
        </p:nvSpPr>
        <p:spPr bwMode="auto">
          <a:xfrm>
            <a:off x="216816" y="226243"/>
            <a:ext cx="3937673" cy="888182"/>
          </a:xfrm>
          <a:prstGeom prst="ribbon2">
            <a:avLst>
              <a:gd name="adj1" fmla="val 12500"/>
              <a:gd name="adj2" fmla="val 75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ea typeface="SimHei" panose="02010609060101010101" pitchFamily="49" charset="-122"/>
              </a:rPr>
              <a:t>新约拱门</a:t>
            </a:r>
            <a:endParaRPr lang="en-US" altLang="en-US" sz="40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91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3" y="1825625"/>
            <a:ext cx="10861963" cy="4351338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保罗书信有十三卷。</a:t>
            </a:r>
            <a:endParaRPr lang="en-US" altLang="zh-CN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正典法</a:t>
            </a:r>
            <a:r>
              <a:rPr lang="en-US" altLang="zh-CN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endParaRPr lang="zh-CN" altLang="en-US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这是新约圣经编排时所循之次序，原则是</a:t>
            </a:r>
            <a:endParaRPr lang="en-US" altLang="zh-CN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以书信篇幅之长短编排先后次序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，且先排「致教会」的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罗马书因最长，故在首篇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，后排「致个人」的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腓利门书最短，则居末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D2922B64-1B06-49DD-B37C-53A6CEC5E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DD8AB096-1838-4C23-A95B-FE72E14B7F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4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0"/>
          <a:ext cx="12192000" cy="655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496653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48-49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50-52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53-57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57-59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60-62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62-66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67-68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耶路撒冷大会前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第二次旅行布道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第三次旅行布道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被捉拿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被释放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在罗马狱中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6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帖前帖后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林前林后</a:t>
                      </a:r>
                      <a:endParaRPr lang="en-US" altLang="zh-CN" sz="40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罗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无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弗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</a:t>
                      </a:r>
                    </a:p>
                    <a:p>
                      <a:pPr algn="ctr"/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门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提前多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4000" b="1" dirty="0">
                          <a:solidFill>
                            <a:srgbClr val="FFFF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提后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4C7AF4-D7DF-4F93-B530-6781E810C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30" y="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帖撒罗尼迦前书历史背景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D091FE2-D62E-4C3C-8D4C-E6BFEF9BE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4962"/>
            <a:ext cx="12192000" cy="502406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保罗在帖城的工作非常成功，以致引起犹太人之忌恨，纠众诬告他造反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传另一王名耶稣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17:5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。当晚保罗与他的同伴西拉及提摩太便乘夜离开帖撒罗尼迦，直到西面四十哩外之庇哩亚，在那里工作颇有成效。在帖城反对他的人赶来拦他，于是保罗便把西拉与提摩太留在那里，自己动身前往雅典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17:12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。后来保罗便差遣提摩太回到帖城去，保罗便继程前往哥林多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18:1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，在那里，西拉与提摩太回来与保罗见面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18:5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79D89DF-7F30-46E2-BBFB-CCD79E7C6F6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A0E12E01-EC81-4A64-A891-6CCFA84350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533525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1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3rd-journey">
            <a:extLst>
              <a:ext uri="{FF2B5EF4-FFF2-40B4-BE49-F238E27FC236}">
                <a16:creationId xmlns="" xmlns:a16="http://schemas.microsoft.com/office/drawing/2014/main" id="{2F612A40-679E-4FAE-9300-12FBFE790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50" name="Picture 78" descr="man-and-woman-heterosexual-icon-hi">
            <a:extLst>
              <a:ext uri="{FF2B5EF4-FFF2-40B4-BE49-F238E27FC236}">
                <a16:creationId xmlns="" xmlns:a16="http://schemas.microsoft.com/office/drawing/2014/main" id="{996EC394-82F4-4747-8D79-77681F54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1" y="4243389"/>
            <a:ext cx="144463" cy="28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5" name="Freeform 3">
            <a:extLst>
              <a:ext uri="{FF2B5EF4-FFF2-40B4-BE49-F238E27FC236}">
                <a16:creationId xmlns="" xmlns:a16="http://schemas.microsoft.com/office/drawing/2014/main" id="{C57703E0-F89E-46F7-AC68-4C42B36FE1FE}"/>
              </a:ext>
            </a:extLst>
          </p:cNvPr>
          <p:cNvSpPr>
            <a:spLocks noChangeAspect="1"/>
          </p:cNvSpPr>
          <p:nvPr/>
        </p:nvSpPr>
        <p:spPr bwMode="auto">
          <a:xfrm>
            <a:off x="4519614" y="1331913"/>
            <a:ext cx="1874837" cy="3662362"/>
          </a:xfrm>
          <a:custGeom>
            <a:avLst/>
            <a:gdLst>
              <a:gd name="T0" fmla="*/ 0 w 1181"/>
              <a:gd name="T1" fmla="*/ 0 h 2307"/>
              <a:gd name="T2" fmla="*/ 91 w 1181"/>
              <a:gd name="T3" fmla="*/ 40 h 2307"/>
              <a:gd name="T4" fmla="*/ 145 w 1181"/>
              <a:gd name="T5" fmla="*/ 187 h 2307"/>
              <a:gd name="T6" fmla="*/ 210 w 1181"/>
              <a:gd name="T7" fmla="*/ 275 h 2307"/>
              <a:gd name="T8" fmla="*/ 297 w 1181"/>
              <a:gd name="T9" fmla="*/ 352 h 2307"/>
              <a:gd name="T10" fmla="*/ 456 w 1181"/>
              <a:gd name="T11" fmla="*/ 595 h 2307"/>
              <a:gd name="T12" fmla="*/ 530 w 1181"/>
              <a:gd name="T13" fmla="*/ 735 h 2307"/>
              <a:gd name="T14" fmla="*/ 660 w 1181"/>
              <a:gd name="T15" fmla="*/ 905 h 2307"/>
              <a:gd name="T16" fmla="*/ 708 w 1181"/>
              <a:gd name="T17" fmla="*/ 1004 h 2307"/>
              <a:gd name="T18" fmla="*/ 693 w 1181"/>
              <a:gd name="T19" fmla="*/ 1151 h 2307"/>
              <a:gd name="T20" fmla="*/ 547 w 1181"/>
              <a:gd name="T21" fmla="*/ 1203 h 2307"/>
              <a:gd name="T22" fmla="*/ 511 w 1181"/>
              <a:gd name="T23" fmla="*/ 1307 h 2307"/>
              <a:gd name="T24" fmla="*/ 561 w 1181"/>
              <a:gd name="T25" fmla="*/ 1391 h 2307"/>
              <a:gd name="T26" fmla="*/ 657 w 1181"/>
              <a:gd name="T27" fmla="*/ 1446 h 2307"/>
              <a:gd name="T28" fmla="*/ 825 w 1181"/>
              <a:gd name="T29" fmla="*/ 1619 h 2307"/>
              <a:gd name="T30" fmla="*/ 1036 w 1181"/>
              <a:gd name="T31" fmla="*/ 1731 h 2307"/>
              <a:gd name="T32" fmla="*/ 1149 w 1181"/>
              <a:gd name="T33" fmla="*/ 1832 h 2307"/>
              <a:gd name="T34" fmla="*/ 1163 w 1181"/>
              <a:gd name="T35" fmla="*/ 2024 h 2307"/>
              <a:gd name="T36" fmla="*/ 1175 w 1181"/>
              <a:gd name="T37" fmla="*/ 2156 h 2307"/>
              <a:gd name="T38" fmla="*/ 1127 w 1181"/>
              <a:gd name="T39" fmla="*/ 2307 h 2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81" h="2307">
                <a:moveTo>
                  <a:pt x="0" y="0"/>
                </a:moveTo>
                <a:cubicBezTo>
                  <a:pt x="33" y="4"/>
                  <a:pt x="67" y="9"/>
                  <a:pt x="91" y="40"/>
                </a:cubicBezTo>
                <a:cubicBezTo>
                  <a:pt x="115" y="71"/>
                  <a:pt x="125" y="148"/>
                  <a:pt x="145" y="187"/>
                </a:cubicBezTo>
                <a:cubicBezTo>
                  <a:pt x="165" y="226"/>
                  <a:pt x="185" y="248"/>
                  <a:pt x="210" y="275"/>
                </a:cubicBezTo>
                <a:cubicBezTo>
                  <a:pt x="235" y="302"/>
                  <a:pt x="256" y="299"/>
                  <a:pt x="297" y="352"/>
                </a:cubicBezTo>
                <a:cubicBezTo>
                  <a:pt x="339" y="405"/>
                  <a:pt x="417" y="531"/>
                  <a:pt x="456" y="595"/>
                </a:cubicBezTo>
                <a:cubicBezTo>
                  <a:pt x="495" y="659"/>
                  <a:pt x="496" y="683"/>
                  <a:pt x="530" y="735"/>
                </a:cubicBezTo>
                <a:cubicBezTo>
                  <a:pt x="564" y="786"/>
                  <a:pt x="631" y="860"/>
                  <a:pt x="660" y="905"/>
                </a:cubicBezTo>
                <a:cubicBezTo>
                  <a:pt x="690" y="949"/>
                  <a:pt x="703" y="963"/>
                  <a:pt x="708" y="1004"/>
                </a:cubicBezTo>
                <a:cubicBezTo>
                  <a:pt x="713" y="1045"/>
                  <a:pt x="720" y="1118"/>
                  <a:pt x="693" y="1151"/>
                </a:cubicBezTo>
                <a:cubicBezTo>
                  <a:pt x="666" y="1184"/>
                  <a:pt x="577" y="1177"/>
                  <a:pt x="547" y="1203"/>
                </a:cubicBezTo>
                <a:cubicBezTo>
                  <a:pt x="517" y="1229"/>
                  <a:pt x="509" y="1276"/>
                  <a:pt x="511" y="1307"/>
                </a:cubicBezTo>
                <a:cubicBezTo>
                  <a:pt x="513" y="1338"/>
                  <a:pt x="537" y="1368"/>
                  <a:pt x="561" y="1391"/>
                </a:cubicBezTo>
                <a:cubicBezTo>
                  <a:pt x="585" y="1414"/>
                  <a:pt x="613" y="1408"/>
                  <a:pt x="657" y="1446"/>
                </a:cubicBezTo>
                <a:cubicBezTo>
                  <a:pt x="701" y="1484"/>
                  <a:pt x="762" y="1572"/>
                  <a:pt x="825" y="1619"/>
                </a:cubicBezTo>
                <a:cubicBezTo>
                  <a:pt x="888" y="1666"/>
                  <a:pt x="982" y="1696"/>
                  <a:pt x="1036" y="1731"/>
                </a:cubicBezTo>
                <a:cubicBezTo>
                  <a:pt x="1090" y="1766"/>
                  <a:pt x="1128" y="1783"/>
                  <a:pt x="1149" y="1832"/>
                </a:cubicBezTo>
                <a:cubicBezTo>
                  <a:pt x="1170" y="1881"/>
                  <a:pt x="1159" y="1970"/>
                  <a:pt x="1163" y="2024"/>
                </a:cubicBezTo>
                <a:cubicBezTo>
                  <a:pt x="1167" y="2078"/>
                  <a:pt x="1181" y="2109"/>
                  <a:pt x="1175" y="2156"/>
                </a:cubicBezTo>
                <a:cubicBezTo>
                  <a:pt x="1169" y="2203"/>
                  <a:pt x="1135" y="2282"/>
                  <a:pt x="1127" y="2307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691" name="Oval 19">
            <a:extLst>
              <a:ext uri="{FF2B5EF4-FFF2-40B4-BE49-F238E27FC236}">
                <a16:creationId xmlns="" xmlns:a16="http://schemas.microsoft.com/office/drawing/2014/main" id="{1DB7AB26-C45C-44E8-9C4C-4C076A8CF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81601" y="4562476"/>
            <a:ext cx="79375" cy="809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694" name="Freeform 22">
            <a:extLst>
              <a:ext uri="{FF2B5EF4-FFF2-40B4-BE49-F238E27FC236}">
                <a16:creationId xmlns="" xmlns:a16="http://schemas.microsoft.com/office/drawing/2014/main" id="{FD4E15DB-297C-4D81-BF31-5AEF2110A1BA}"/>
              </a:ext>
            </a:extLst>
          </p:cNvPr>
          <p:cNvSpPr>
            <a:spLocks/>
          </p:cNvSpPr>
          <p:nvPr/>
        </p:nvSpPr>
        <p:spPr bwMode="auto">
          <a:xfrm>
            <a:off x="5267325" y="4489450"/>
            <a:ext cx="725488" cy="101600"/>
          </a:xfrm>
          <a:custGeom>
            <a:avLst/>
            <a:gdLst>
              <a:gd name="T0" fmla="*/ 457 w 457"/>
              <a:gd name="T1" fmla="*/ 38 h 64"/>
              <a:gd name="T2" fmla="*/ 248 w 457"/>
              <a:gd name="T3" fmla="*/ 4 h 64"/>
              <a:gd name="T4" fmla="*/ 0 w 457"/>
              <a:gd name="T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7" h="64">
                <a:moveTo>
                  <a:pt x="457" y="38"/>
                </a:moveTo>
                <a:cubicBezTo>
                  <a:pt x="422" y="32"/>
                  <a:pt x="324" y="0"/>
                  <a:pt x="248" y="4"/>
                </a:cubicBezTo>
                <a:cubicBezTo>
                  <a:pt x="172" y="8"/>
                  <a:pt x="52" y="52"/>
                  <a:pt x="0" y="64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695" name="Oval 23">
            <a:extLst>
              <a:ext uri="{FF2B5EF4-FFF2-40B4-BE49-F238E27FC236}">
                <a16:creationId xmlns="" xmlns:a16="http://schemas.microsoft.com/office/drawing/2014/main" id="{FD3C6055-AF9D-4748-933C-DA7F4763A5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57889" y="4510088"/>
            <a:ext cx="79375" cy="809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698" name="Freeform 26">
            <a:extLst>
              <a:ext uri="{FF2B5EF4-FFF2-40B4-BE49-F238E27FC236}">
                <a16:creationId xmlns="" xmlns:a16="http://schemas.microsoft.com/office/drawing/2014/main" id="{D87EE996-95F2-4793-BCCD-2BC51FEA2367}"/>
              </a:ext>
            </a:extLst>
          </p:cNvPr>
          <p:cNvSpPr>
            <a:spLocks/>
          </p:cNvSpPr>
          <p:nvPr/>
        </p:nvSpPr>
        <p:spPr bwMode="auto">
          <a:xfrm>
            <a:off x="5997575" y="4600576"/>
            <a:ext cx="311150" cy="455613"/>
          </a:xfrm>
          <a:custGeom>
            <a:avLst/>
            <a:gdLst>
              <a:gd name="T0" fmla="*/ 196 w 196"/>
              <a:gd name="T1" fmla="*/ 246 h 287"/>
              <a:gd name="T2" fmla="*/ 154 w 196"/>
              <a:gd name="T3" fmla="*/ 274 h 287"/>
              <a:gd name="T4" fmla="*/ 40 w 196"/>
              <a:gd name="T5" fmla="*/ 167 h 287"/>
              <a:gd name="T6" fmla="*/ 0 w 196"/>
              <a:gd name="T7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87">
                <a:moveTo>
                  <a:pt x="196" y="246"/>
                </a:moveTo>
                <a:cubicBezTo>
                  <a:pt x="188" y="266"/>
                  <a:pt x="180" y="287"/>
                  <a:pt x="154" y="274"/>
                </a:cubicBezTo>
                <a:cubicBezTo>
                  <a:pt x="128" y="261"/>
                  <a:pt x="66" y="212"/>
                  <a:pt x="40" y="167"/>
                </a:cubicBezTo>
                <a:cubicBezTo>
                  <a:pt x="14" y="122"/>
                  <a:pt x="8" y="39"/>
                  <a:pt x="0" y="0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pic>
        <p:nvPicPr>
          <p:cNvPr id="28700" name="Picture 28" descr="man">
            <a:extLst>
              <a:ext uri="{FF2B5EF4-FFF2-40B4-BE49-F238E27FC236}">
                <a16:creationId xmlns="" xmlns:a16="http://schemas.microsoft.com/office/drawing/2014/main" id="{F677C1A4-EC59-44C1-847B-374E29C55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8" y="4238625"/>
            <a:ext cx="11271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1" name="Picture 29" descr="man">
            <a:extLst>
              <a:ext uri="{FF2B5EF4-FFF2-40B4-BE49-F238E27FC236}">
                <a16:creationId xmlns="" xmlns:a16="http://schemas.microsoft.com/office/drawing/2014/main" id="{351BE43C-A259-4506-BFCD-3876204EA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4238625"/>
            <a:ext cx="11271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02" name="Text Box 30">
            <a:extLst>
              <a:ext uri="{FF2B5EF4-FFF2-40B4-BE49-F238E27FC236}">
                <a16:creationId xmlns="" xmlns:a16="http://schemas.microsoft.com/office/drawing/2014/main" id="{33CDE2CE-1225-4ECD-835C-CE9AAE0B839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158014" y="3897313"/>
            <a:ext cx="1723549" cy="852156"/>
          </a:xfrm>
          <a:prstGeom prst="rect">
            <a:avLst/>
          </a:prstGeom>
          <a:solidFill>
            <a:srgbClr val="FFCCCC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002060"/>
                </a:solidFill>
                <a:ea typeface="SimHei" panose="02010609060101010101" pitchFamily="49" charset="-122"/>
              </a:rPr>
              <a:t>提摩太</a:t>
            </a:r>
          </a:p>
          <a:p>
            <a:r>
              <a:rPr lang="zh-CN" altLang="en-US" sz="2000" b="1" dirty="0">
                <a:solidFill>
                  <a:srgbClr val="002060"/>
                </a:solidFill>
                <a:ea typeface="SimHei" panose="02010609060101010101" pitchFamily="49" charset="-122"/>
              </a:rPr>
              <a:t>西拉</a:t>
            </a:r>
          </a:p>
          <a:p>
            <a:r>
              <a:rPr lang="zh-CN" altLang="en-US" sz="2000" b="1" dirty="0">
                <a:solidFill>
                  <a:srgbClr val="002060"/>
                </a:solidFill>
                <a:ea typeface="SimHei" panose="02010609060101010101" pitchFamily="49" charset="-122"/>
              </a:rPr>
              <a:t>保罗</a:t>
            </a:r>
          </a:p>
          <a:p>
            <a:r>
              <a:rPr lang="zh-CN" altLang="en-US" sz="2000" b="1" dirty="0">
                <a:solidFill>
                  <a:srgbClr val="002060"/>
                </a:solidFill>
                <a:ea typeface="SimHei" panose="02010609060101010101" pitchFamily="49" charset="-122"/>
              </a:rPr>
              <a:t>亚居拉</a:t>
            </a:r>
          </a:p>
          <a:p>
            <a:r>
              <a:rPr lang="zh-CN" altLang="en-US" sz="2000" b="1" dirty="0">
                <a:solidFill>
                  <a:srgbClr val="002060"/>
                </a:solidFill>
                <a:ea typeface="SimHei" panose="02010609060101010101" pitchFamily="49" charset="-122"/>
              </a:rPr>
              <a:t>百基拉</a:t>
            </a:r>
            <a:endParaRPr lang="zh-TW" altLang="en-US" b="1" dirty="0">
              <a:solidFill>
                <a:srgbClr val="002060"/>
              </a:solidFill>
              <a:ea typeface="SimHei" panose="02010609060101010101" pitchFamily="49" charset="-122"/>
            </a:endParaRPr>
          </a:p>
        </p:txBody>
      </p:sp>
      <p:pic>
        <p:nvPicPr>
          <p:cNvPr id="28704" name="Picture 32" descr="man">
            <a:extLst>
              <a:ext uri="{FF2B5EF4-FFF2-40B4-BE49-F238E27FC236}">
                <a16:creationId xmlns="" xmlns:a16="http://schemas.microsoft.com/office/drawing/2014/main" id="{9AB8042A-D7B8-4E07-9A38-B67981ABB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8" y="4238625"/>
            <a:ext cx="11271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5" name="Picture 33" descr="man">
            <a:extLst>
              <a:ext uri="{FF2B5EF4-FFF2-40B4-BE49-F238E27FC236}">
                <a16:creationId xmlns="" xmlns:a16="http://schemas.microsoft.com/office/drawing/2014/main" id="{87415636-3BAC-40D9-90B4-9F1E05B72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4238625"/>
            <a:ext cx="11271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06" name="AutoShape 34" descr="Stationery">
            <a:extLst>
              <a:ext uri="{FF2B5EF4-FFF2-40B4-BE49-F238E27FC236}">
                <a16:creationId xmlns="" xmlns:a16="http://schemas.microsoft.com/office/drawing/2014/main" id="{628E3CBF-63B4-43B6-AF08-73BF6D05A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0876" y="6012291"/>
            <a:ext cx="3842535" cy="635784"/>
          </a:xfrm>
          <a:prstGeom prst="horizontalScroll">
            <a:avLst>
              <a:gd name="adj" fmla="val 12500"/>
            </a:avLst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写帖撒罗尼迦前、后书</a:t>
            </a:r>
            <a:endParaRPr lang="zh-TW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28708" name="Text Box 36">
            <a:extLst>
              <a:ext uri="{FF2B5EF4-FFF2-40B4-BE49-F238E27FC236}">
                <a16:creationId xmlns="" xmlns:a16="http://schemas.microsoft.com/office/drawing/2014/main" id="{2B30DFA5-C482-44D5-995B-DBAF32500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3696" y="5368924"/>
            <a:ext cx="2479674" cy="46166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SimHei" panose="02010609060101010101" pitchFamily="49" charset="-122"/>
              </a:rPr>
              <a:t>传道一年六个月</a:t>
            </a:r>
            <a:endParaRPr lang="zh-TW" altLang="en-US" sz="2400" b="1" dirty="0">
              <a:ea typeface="SimHei" panose="02010609060101010101" pitchFamily="49" charset="-122"/>
            </a:endParaRPr>
          </a:p>
        </p:txBody>
      </p:sp>
      <p:sp>
        <p:nvSpPr>
          <p:cNvPr id="28722" name="AutoShape 50">
            <a:extLst>
              <a:ext uri="{FF2B5EF4-FFF2-40B4-BE49-F238E27FC236}">
                <a16:creationId xmlns="" xmlns:a16="http://schemas.microsoft.com/office/drawing/2014/main" id="{31E588E3-0C36-4EA7-8861-068EAAAF0C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57688" y="4862512"/>
            <a:ext cx="769938" cy="366712"/>
          </a:xfrm>
          <a:prstGeom prst="wedgeRectCallout">
            <a:avLst>
              <a:gd name="adj1" fmla="val 63536"/>
              <a:gd name="adj2" fmla="val -12327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b="1" dirty="0">
                <a:ea typeface="SimHei" panose="02010609060101010101" pitchFamily="49" charset="-122"/>
              </a:rPr>
              <a:t>哥林多</a:t>
            </a:r>
          </a:p>
        </p:txBody>
      </p:sp>
      <p:sp>
        <p:nvSpPr>
          <p:cNvPr id="28723" name="AutoShape 51">
            <a:extLst>
              <a:ext uri="{FF2B5EF4-FFF2-40B4-BE49-F238E27FC236}">
                <a16:creationId xmlns="" xmlns:a16="http://schemas.microsoft.com/office/drawing/2014/main" id="{799748DD-6CD9-4B28-AF2E-CEEFA39B1A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73689" y="4721225"/>
            <a:ext cx="555625" cy="412750"/>
          </a:xfrm>
          <a:prstGeom prst="wedgeRectCallout">
            <a:avLst>
              <a:gd name="adj1" fmla="val 54287"/>
              <a:gd name="adj2" fmla="val -85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雅典</a:t>
            </a:r>
          </a:p>
        </p:txBody>
      </p:sp>
      <p:sp>
        <p:nvSpPr>
          <p:cNvPr id="28726" name="Line 54">
            <a:extLst>
              <a:ext uri="{FF2B5EF4-FFF2-40B4-BE49-F238E27FC236}">
                <a16:creationId xmlns="" xmlns:a16="http://schemas.microsoft.com/office/drawing/2014/main" id="{EA934FCF-BE77-44F6-AAC8-3191D76A93FE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 flipV="1">
            <a:off x="6604000" y="688976"/>
            <a:ext cx="58738" cy="80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727" name="Oval 55">
            <a:extLst>
              <a:ext uri="{FF2B5EF4-FFF2-40B4-BE49-F238E27FC236}">
                <a16:creationId xmlns="" xmlns:a16="http://schemas.microsoft.com/office/drawing/2014/main" id="{E7FF8865-DA4C-4E01-9491-0FE52470F3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75164" y="1273176"/>
            <a:ext cx="79375" cy="809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28" name="Oval 56">
            <a:extLst>
              <a:ext uri="{FF2B5EF4-FFF2-40B4-BE49-F238E27FC236}">
                <a16:creationId xmlns="" xmlns:a16="http://schemas.microsoft.com/office/drawing/2014/main" id="{892A2BE4-3201-4E42-8C4E-594496A6B4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32576" y="742951"/>
            <a:ext cx="80963" cy="79375"/>
          </a:xfrm>
          <a:prstGeom prst="ellipse">
            <a:avLst/>
          </a:prstGeom>
          <a:solidFill>
            <a:srgbClr val="FFC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29" name="AutoShape 57">
            <a:extLst>
              <a:ext uri="{FF2B5EF4-FFF2-40B4-BE49-F238E27FC236}">
                <a16:creationId xmlns="" xmlns:a16="http://schemas.microsoft.com/office/drawing/2014/main" id="{19F04844-3342-428F-B4A2-2BCD3C4049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51500" y="249238"/>
            <a:ext cx="769938" cy="393700"/>
          </a:xfrm>
          <a:prstGeom prst="wedgeRectCallout">
            <a:avLst>
              <a:gd name="adj1" fmla="val 65051"/>
              <a:gd name="adj2" fmla="val 45565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腓立比</a:t>
            </a:r>
          </a:p>
        </p:txBody>
      </p:sp>
      <p:sp>
        <p:nvSpPr>
          <p:cNvPr id="28731" name="Freeform 59">
            <a:extLst>
              <a:ext uri="{FF2B5EF4-FFF2-40B4-BE49-F238E27FC236}">
                <a16:creationId xmlns="" xmlns:a16="http://schemas.microsoft.com/office/drawing/2014/main" id="{5A425CC6-88E5-4E60-9DA3-9F480413F89F}"/>
              </a:ext>
            </a:extLst>
          </p:cNvPr>
          <p:cNvSpPr>
            <a:spLocks noChangeAspect="1"/>
          </p:cNvSpPr>
          <p:nvPr/>
        </p:nvSpPr>
        <p:spPr bwMode="auto">
          <a:xfrm>
            <a:off x="6708775" y="814388"/>
            <a:ext cx="1703388" cy="1270000"/>
          </a:xfrm>
          <a:custGeom>
            <a:avLst/>
            <a:gdLst>
              <a:gd name="T0" fmla="*/ 1073 w 1073"/>
              <a:gd name="T1" fmla="*/ 800 h 800"/>
              <a:gd name="T2" fmla="*/ 1009 w 1073"/>
              <a:gd name="T3" fmla="*/ 747 h 800"/>
              <a:gd name="T4" fmla="*/ 1014 w 1073"/>
              <a:gd name="T5" fmla="*/ 541 h 800"/>
              <a:gd name="T6" fmla="*/ 871 w 1073"/>
              <a:gd name="T7" fmla="*/ 371 h 800"/>
              <a:gd name="T8" fmla="*/ 676 w 1073"/>
              <a:gd name="T9" fmla="*/ 265 h 800"/>
              <a:gd name="T10" fmla="*/ 313 w 1073"/>
              <a:gd name="T11" fmla="*/ 168 h 800"/>
              <a:gd name="T12" fmla="*/ 174 w 1073"/>
              <a:gd name="T13" fmla="*/ 83 h 800"/>
              <a:gd name="T14" fmla="*/ 74 w 1073"/>
              <a:gd name="T15" fmla="*/ 50 h 800"/>
              <a:gd name="T16" fmla="*/ 0 w 1073"/>
              <a:gd name="T17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73" h="800">
                <a:moveTo>
                  <a:pt x="1073" y="800"/>
                </a:moveTo>
                <a:cubicBezTo>
                  <a:pt x="1063" y="791"/>
                  <a:pt x="1019" y="790"/>
                  <a:pt x="1009" y="747"/>
                </a:cubicBezTo>
                <a:cubicBezTo>
                  <a:pt x="999" y="704"/>
                  <a:pt x="1037" y="604"/>
                  <a:pt x="1014" y="541"/>
                </a:cubicBezTo>
                <a:cubicBezTo>
                  <a:pt x="991" y="479"/>
                  <a:pt x="927" y="417"/>
                  <a:pt x="871" y="371"/>
                </a:cubicBezTo>
                <a:cubicBezTo>
                  <a:pt x="815" y="325"/>
                  <a:pt x="769" y="298"/>
                  <a:pt x="676" y="265"/>
                </a:cubicBezTo>
                <a:cubicBezTo>
                  <a:pt x="583" y="231"/>
                  <a:pt x="397" y="199"/>
                  <a:pt x="313" y="168"/>
                </a:cubicBezTo>
                <a:cubicBezTo>
                  <a:pt x="230" y="138"/>
                  <a:pt x="214" y="103"/>
                  <a:pt x="174" y="83"/>
                </a:cubicBezTo>
                <a:cubicBezTo>
                  <a:pt x="133" y="64"/>
                  <a:pt x="103" y="64"/>
                  <a:pt x="74" y="50"/>
                </a:cubicBezTo>
                <a:cubicBezTo>
                  <a:pt x="45" y="35"/>
                  <a:pt x="15" y="10"/>
                  <a:pt x="0" y="0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28732" name="Freeform 60">
            <a:extLst>
              <a:ext uri="{FF2B5EF4-FFF2-40B4-BE49-F238E27FC236}">
                <a16:creationId xmlns="" xmlns:a16="http://schemas.microsoft.com/office/drawing/2014/main" id="{7A2432CA-B99C-4996-B5EC-3277CC760477}"/>
              </a:ext>
            </a:extLst>
          </p:cNvPr>
          <p:cNvSpPr>
            <a:spLocks noChangeAspect="1"/>
          </p:cNvSpPr>
          <p:nvPr/>
        </p:nvSpPr>
        <p:spPr bwMode="auto">
          <a:xfrm>
            <a:off x="6169025" y="673101"/>
            <a:ext cx="406400" cy="284163"/>
          </a:xfrm>
          <a:custGeom>
            <a:avLst/>
            <a:gdLst>
              <a:gd name="T0" fmla="*/ 429 w 435"/>
              <a:gd name="T1" fmla="*/ 0 h 302"/>
              <a:gd name="T2" fmla="*/ 409 w 435"/>
              <a:gd name="T3" fmla="*/ 115 h 302"/>
              <a:gd name="T4" fmla="*/ 272 w 435"/>
              <a:gd name="T5" fmla="*/ 221 h 302"/>
              <a:gd name="T6" fmla="*/ 141 w 435"/>
              <a:gd name="T7" fmla="*/ 291 h 302"/>
              <a:gd name="T8" fmla="*/ 0 w 435"/>
              <a:gd name="T9" fmla="*/ 288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5" h="302">
                <a:moveTo>
                  <a:pt x="429" y="0"/>
                </a:moveTo>
                <a:cubicBezTo>
                  <a:pt x="432" y="39"/>
                  <a:pt x="435" y="78"/>
                  <a:pt x="409" y="115"/>
                </a:cubicBezTo>
                <a:cubicBezTo>
                  <a:pt x="383" y="152"/>
                  <a:pt x="317" y="192"/>
                  <a:pt x="272" y="221"/>
                </a:cubicBezTo>
                <a:cubicBezTo>
                  <a:pt x="227" y="250"/>
                  <a:pt x="186" y="280"/>
                  <a:pt x="141" y="291"/>
                </a:cubicBezTo>
                <a:cubicBezTo>
                  <a:pt x="96" y="302"/>
                  <a:pt x="74" y="290"/>
                  <a:pt x="0" y="288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733" name="Freeform 61">
            <a:extLst>
              <a:ext uri="{FF2B5EF4-FFF2-40B4-BE49-F238E27FC236}">
                <a16:creationId xmlns="" xmlns:a16="http://schemas.microsoft.com/office/drawing/2014/main" id="{7DD27296-49CB-4A98-8997-D1C1A4453347}"/>
              </a:ext>
            </a:extLst>
          </p:cNvPr>
          <p:cNvSpPr>
            <a:spLocks noChangeAspect="1"/>
          </p:cNvSpPr>
          <p:nvPr/>
        </p:nvSpPr>
        <p:spPr bwMode="auto">
          <a:xfrm>
            <a:off x="5691188" y="935039"/>
            <a:ext cx="431800" cy="231775"/>
          </a:xfrm>
          <a:custGeom>
            <a:avLst/>
            <a:gdLst>
              <a:gd name="T0" fmla="*/ 461 w 461"/>
              <a:gd name="T1" fmla="*/ 0 h 248"/>
              <a:gd name="T2" fmla="*/ 390 w 461"/>
              <a:gd name="T3" fmla="*/ 71 h 248"/>
              <a:gd name="T4" fmla="*/ 301 w 461"/>
              <a:gd name="T5" fmla="*/ 128 h 248"/>
              <a:gd name="T6" fmla="*/ 224 w 461"/>
              <a:gd name="T7" fmla="*/ 228 h 248"/>
              <a:gd name="T8" fmla="*/ 0 w 461"/>
              <a:gd name="T9" fmla="*/ 247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1" h="248">
                <a:moveTo>
                  <a:pt x="461" y="0"/>
                </a:moveTo>
                <a:cubicBezTo>
                  <a:pt x="439" y="25"/>
                  <a:pt x="417" y="50"/>
                  <a:pt x="390" y="71"/>
                </a:cubicBezTo>
                <a:cubicBezTo>
                  <a:pt x="363" y="92"/>
                  <a:pt x="329" y="102"/>
                  <a:pt x="301" y="128"/>
                </a:cubicBezTo>
                <a:cubicBezTo>
                  <a:pt x="273" y="154"/>
                  <a:pt x="274" y="208"/>
                  <a:pt x="224" y="228"/>
                </a:cubicBezTo>
                <a:cubicBezTo>
                  <a:pt x="174" y="248"/>
                  <a:pt x="62" y="246"/>
                  <a:pt x="0" y="247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734" name="Freeform 62">
            <a:extLst>
              <a:ext uri="{FF2B5EF4-FFF2-40B4-BE49-F238E27FC236}">
                <a16:creationId xmlns="" xmlns:a16="http://schemas.microsoft.com/office/drawing/2014/main" id="{D59138D7-9E6E-4927-8D1F-65E84AD02760}"/>
              </a:ext>
            </a:extLst>
          </p:cNvPr>
          <p:cNvSpPr>
            <a:spLocks noChangeAspect="1"/>
          </p:cNvSpPr>
          <p:nvPr/>
        </p:nvSpPr>
        <p:spPr bwMode="auto">
          <a:xfrm>
            <a:off x="5286376" y="1165226"/>
            <a:ext cx="377825" cy="15875"/>
          </a:xfrm>
          <a:custGeom>
            <a:avLst/>
            <a:gdLst>
              <a:gd name="T0" fmla="*/ 403 w 403"/>
              <a:gd name="T1" fmla="*/ 0 h 17"/>
              <a:gd name="T2" fmla="*/ 234 w 403"/>
              <a:gd name="T3" fmla="*/ 16 h 17"/>
              <a:gd name="T4" fmla="*/ 0 w 403"/>
              <a:gd name="T5" fmla="*/ 6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3" h="17">
                <a:moveTo>
                  <a:pt x="403" y="0"/>
                </a:moveTo>
                <a:cubicBezTo>
                  <a:pt x="352" y="7"/>
                  <a:pt x="301" y="15"/>
                  <a:pt x="234" y="16"/>
                </a:cubicBezTo>
                <a:cubicBezTo>
                  <a:pt x="167" y="17"/>
                  <a:pt x="45" y="8"/>
                  <a:pt x="0" y="6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735" name="Freeform 63">
            <a:extLst>
              <a:ext uri="{FF2B5EF4-FFF2-40B4-BE49-F238E27FC236}">
                <a16:creationId xmlns="" xmlns:a16="http://schemas.microsoft.com/office/drawing/2014/main" id="{D150C442-00EC-4433-8678-AC5F014B8FAA}"/>
              </a:ext>
            </a:extLst>
          </p:cNvPr>
          <p:cNvSpPr>
            <a:spLocks noChangeAspect="1"/>
          </p:cNvSpPr>
          <p:nvPr/>
        </p:nvSpPr>
        <p:spPr bwMode="auto">
          <a:xfrm>
            <a:off x="4557713" y="1139826"/>
            <a:ext cx="677862" cy="169863"/>
          </a:xfrm>
          <a:custGeom>
            <a:avLst/>
            <a:gdLst>
              <a:gd name="T0" fmla="*/ 724 w 724"/>
              <a:gd name="T1" fmla="*/ 18 h 181"/>
              <a:gd name="T2" fmla="*/ 615 w 724"/>
              <a:gd name="T3" fmla="*/ 12 h 181"/>
              <a:gd name="T4" fmla="*/ 445 w 724"/>
              <a:gd name="T5" fmla="*/ 92 h 181"/>
              <a:gd name="T6" fmla="*/ 301 w 724"/>
              <a:gd name="T7" fmla="*/ 146 h 181"/>
              <a:gd name="T8" fmla="*/ 202 w 724"/>
              <a:gd name="T9" fmla="*/ 105 h 181"/>
              <a:gd name="T10" fmla="*/ 0 w 724"/>
              <a:gd name="T11" fmla="*/ 18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4" h="181">
                <a:moveTo>
                  <a:pt x="724" y="18"/>
                </a:moveTo>
                <a:cubicBezTo>
                  <a:pt x="692" y="9"/>
                  <a:pt x="661" y="0"/>
                  <a:pt x="615" y="12"/>
                </a:cubicBezTo>
                <a:cubicBezTo>
                  <a:pt x="569" y="24"/>
                  <a:pt x="497" y="70"/>
                  <a:pt x="445" y="92"/>
                </a:cubicBezTo>
                <a:cubicBezTo>
                  <a:pt x="393" y="114"/>
                  <a:pt x="341" y="144"/>
                  <a:pt x="301" y="146"/>
                </a:cubicBezTo>
                <a:cubicBezTo>
                  <a:pt x="261" y="148"/>
                  <a:pt x="252" y="99"/>
                  <a:pt x="202" y="105"/>
                </a:cubicBezTo>
                <a:cubicBezTo>
                  <a:pt x="152" y="111"/>
                  <a:pt x="67" y="164"/>
                  <a:pt x="0" y="181"/>
                </a:cubicBez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28736" name="AutoShape 64">
            <a:extLst>
              <a:ext uri="{FF2B5EF4-FFF2-40B4-BE49-F238E27FC236}">
                <a16:creationId xmlns="" xmlns:a16="http://schemas.microsoft.com/office/drawing/2014/main" id="{1EBEF4E9-87CD-439E-B8F9-34E55C1539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63939" y="1274763"/>
            <a:ext cx="769937" cy="366712"/>
          </a:xfrm>
          <a:prstGeom prst="wedgeRectCallout">
            <a:avLst>
              <a:gd name="adj1" fmla="val 67111"/>
              <a:gd name="adj2" fmla="val -3614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庇哩亚</a:t>
            </a:r>
          </a:p>
        </p:txBody>
      </p:sp>
      <p:sp>
        <p:nvSpPr>
          <p:cNvPr id="28737" name="Oval 65">
            <a:extLst>
              <a:ext uri="{FF2B5EF4-FFF2-40B4-BE49-F238E27FC236}">
                <a16:creationId xmlns="" xmlns:a16="http://schemas.microsoft.com/office/drawing/2014/main" id="{9BAFD17D-B721-4880-BD29-BE14FD5AFB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03826" y="1128713"/>
            <a:ext cx="80963" cy="809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38" name="Oval 66">
            <a:extLst>
              <a:ext uri="{FF2B5EF4-FFF2-40B4-BE49-F238E27FC236}">
                <a16:creationId xmlns="" xmlns:a16="http://schemas.microsoft.com/office/drawing/2014/main" id="{9A1D2DF0-45B5-4527-A5D8-449C93CDE3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37213" y="1119188"/>
            <a:ext cx="80962" cy="80962"/>
          </a:xfrm>
          <a:prstGeom prst="ellipse">
            <a:avLst/>
          </a:prstGeom>
          <a:solidFill>
            <a:srgbClr val="FFC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39" name="Oval 67">
            <a:extLst>
              <a:ext uri="{FF2B5EF4-FFF2-40B4-BE49-F238E27FC236}">
                <a16:creationId xmlns="" xmlns:a16="http://schemas.microsoft.com/office/drawing/2014/main" id="{DCB1B536-602C-4DD8-8C58-1612357B97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1238" y="889001"/>
            <a:ext cx="80962" cy="80963"/>
          </a:xfrm>
          <a:prstGeom prst="ellipse">
            <a:avLst/>
          </a:prstGeom>
          <a:solidFill>
            <a:srgbClr val="FFC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40" name="Oval 68">
            <a:extLst>
              <a:ext uri="{FF2B5EF4-FFF2-40B4-BE49-F238E27FC236}">
                <a16:creationId xmlns="" xmlns:a16="http://schemas.microsoft.com/office/drawing/2014/main" id="{94F6F2D1-9302-491E-B10C-501F7C84A1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40501" y="620713"/>
            <a:ext cx="80963" cy="809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43" name="Oval 71">
            <a:extLst>
              <a:ext uri="{FF2B5EF4-FFF2-40B4-BE49-F238E27FC236}">
                <a16:creationId xmlns="" xmlns:a16="http://schemas.microsoft.com/office/drawing/2014/main" id="{4E19DEB9-E962-4173-98A0-33A6D6087E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83589" y="2035176"/>
            <a:ext cx="79375" cy="809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 sz="2000" b="1">
              <a:ea typeface="SimHei" panose="02010609060101010101" pitchFamily="49" charset="-122"/>
            </a:endParaRPr>
          </a:p>
        </p:txBody>
      </p:sp>
      <p:sp>
        <p:nvSpPr>
          <p:cNvPr id="28744" name="AutoShape 72">
            <a:extLst>
              <a:ext uri="{FF2B5EF4-FFF2-40B4-BE49-F238E27FC236}">
                <a16:creationId xmlns="" xmlns:a16="http://schemas.microsoft.com/office/drawing/2014/main" id="{FC901DEC-FA18-4870-92BD-9A4346EBF9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27914" y="2092325"/>
            <a:ext cx="769937" cy="323850"/>
          </a:xfrm>
          <a:prstGeom prst="wedgeRectCallout">
            <a:avLst>
              <a:gd name="adj1" fmla="val 73917"/>
              <a:gd name="adj2" fmla="val -5049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b="1">
                <a:ea typeface="SimHei" panose="02010609060101010101" pitchFamily="49" charset="-122"/>
              </a:rPr>
              <a:t>特罗亚</a:t>
            </a:r>
          </a:p>
        </p:txBody>
      </p:sp>
      <p:sp>
        <p:nvSpPr>
          <p:cNvPr id="28746" name="AutoShape 74">
            <a:extLst>
              <a:ext uri="{FF2B5EF4-FFF2-40B4-BE49-F238E27FC236}">
                <a16:creationId xmlns="" xmlns:a16="http://schemas.microsoft.com/office/drawing/2014/main" id="{3C016CEA-C142-427C-8D68-51BAB1A45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27613" y="1431925"/>
            <a:ext cx="1181100" cy="323850"/>
          </a:xfrm>
          <a:prstGeom prst="wedgeRectCallout">
            <a:avLst>
              <a:gd name="adj1" fmla="val -30644"/>
              <a:gd name="adj2" fmla="val -11863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b="1">
                <a:ea typeface="SimHei" panose="02010609060101010101" pitchFamily="49" charset="-122"/>
              </a:rPr>
              <a:t>帖撒罗尼迦</a:t>
            </a:r>
            <a:endParaRPr lang="zh-TW" altLang="en-US" b="1">
              <a:ea typeface="SimHei" panose="02010609060101010101" pitchFamily="49" charset="-122"/>
            </a:endParaRPr>
          </a:p>
        </p:txBody>
      </p:sp>
      <p:sp>
        <p:nvSpPr>
          <p:cNvPr id="28747" name="Rectangle 75" descr="Oak">
            <a:extLst>
              <a:ext uri="{FF2B5EF4-FFF2-40B4-BE49-F238E27FC236}">
                <a16:creationId xmlns="" xmlns:a16="http://schemas.microsoft.com/office/drawing/2014/main" id="{6B9F1FA2-8BE1-4804-B6A0-3E95D49D1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9" y="673101"/>
            <a:ext cx="1142326" cy="53391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次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旅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endParaRPr lang="en-US" altLang="zh-CN" sz="4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道</a:t>
            </a:r>
            <a:endParaRPr lang="zh-TW" altLang="en-US" sz="44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8748" name="Text Box 76">
            <a:extLst>
              <a:ext uri="{FF2B5EF4-FFF2-40B4-BE49-F238E27FC236}">
                <a16:creationId xmlns="" xmlns:a16="http://schemas.microsoft.com/office/drawing/2014/main" id="{7478585A-F6A4-4D3E-B318-9E50B658E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992" y="2686050"/>
            <a:ext cx="12666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rgbClr val="003366"/>
                </a:solidFill>
                <a:ea typeface="SimHei" panose="02010609060101010101" pitchFamily="49" charset="-122"/>
              </a:rPr>
              <a:t>爱琴海</a:t>
            </a:r>
          </a:p>
        </p:txBody>
      </p:sp>
      <p:pic>
        <p:nvPicPr>
          <p:cNvPr id="28751" name="Picture 79" descr="man">
            <a:extLst>
              <a:ext uri="{FF2B5EF4-FFF2-40B4-BE49-F238E27FC236}">
                <a16:creationId xmlns="" xmlns:a16="http://schemas.microsoft.com/office/drawing/2014/main" id="{3378B0F8-C2D6-4A90-8621-FA050BF8B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287339"/>
            <a:ext cx="112713" cy="28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52" name="Text Box 80">
            <a:extLst>
              <a:ext uri="{FF2B5EF4-FFF2-40B4-BE49-F238E27FC236}">
                <a16:creationId xmlns="" xmlns:a16="http://schemas.microsoft.com/office/drawing/2014/main" id="{C61CF86E-1E78-4832-956E-1D4127BA62B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672561" y="46038"/>
            <a:ext cx="461665" cy="547586"/>
          </a:xfrm>
          <a:prstGeom prst="rect">
            <a:avLst/>
          </a:prstGeom>
          <a:solidFill>
            <a:srgbClr val="FFCCCC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zh-TW" altLang="en-US" b="1" dirty="0">
                <a:solidFill>
                  <a:srgbClr val="002060"/>
                </a:solidFill>
                <a:ea typeface="SimHei" panose="02010609060101010101" pitchFamily="49" charset="-122"/>
              </a:rPr>
              <a:t>路加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FF5A5E-ED8C-4282-9856-2A685D43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63721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帖撒罗尼迦城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683C9F-43EE-40BC-B1FF-07ED3655D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1398"/>
            <a:ext cx="12192000" cy="51884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帖城原名热泉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Therma)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，位于热泉湾之北端，为一富庶的海囗，西南有高耸入云名为 希腊神宫 之奥林匹斯山。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315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B.C.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时，马其顿王之女婿把城重建及美化，并以其妻亦即亚历山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大大帝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之妹帖撒罗尼迦之名为名。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168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B.C.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为罗马所征服。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148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B.C.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该城被选为罗马总督之官邸及全马其顿省之首都。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42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B.C.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该撒奥古士督因它效忠于该撒，而把它变为 自由城 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即自治城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)(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17:6</a:t>
            </a:r>
            <a:r>
              <a:rPr lang="en-US" altLang="zh-CN" sz="3200" b="1" dirty="0">
                <a:solidFill>
                  <a:srgbClr val="FFFF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，交由地方官管理。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帖城位罗马与东方主要通道上，故东西文化与商业均从此经过，以致它成了当时之 文商 中心。城内居民大部分乃希腊人，集居于此的犹太人也为数不少，故有会堂之出现</a:t>
            </a:r>
            <a:r>
              <a:rPr lang="zh-CN" altLang="en-US" sz="3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4AC3658A-073A-48A4-9D53-82DFD34EA80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337E4F51-FD60-4A6B-8420-C093C45B19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86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5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7" descr="Thessaloniki">
            <a:extLst>
              <a:ext uri="{FF2B5EF4-FFF2-40B4-BE49-F238E27FC236}">
                <a16:creationId xmlns="" xmlns:a16="http://schemas.microsoft.com/office/drawing/2014/main" id="{2D1973E0-EDF5-439C-BB6B-0611FB887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9"/>
          <a:stretch/>
        </p:blipFill>
        <p:spPr bwMode="auto">
          <a:xfrm>
            <a:off x="0" y="0"/>
            <a:ext cx="7283444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E5F46C1-D28B-448E-B60F-FD1D33D1CF88}"/>
              </a:ext>
            </a:extLst>
          </p:cNvPr>
          <p:cNvSpPr txBox="1"/>
          <p:nvPr/>
        </p:nvSpPr>
        <p:spPr>
          <a:xfrm>
            <a:off x="7344519" y="1187890"/>
            <a:ext cx="4847481" cy="568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20000"/>
              </a:spcAft>
            </a:pP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马其顿首府；今日希腊第二大城。</a:t>
            </a:r>
          </a:p>
          <a:p>
            <a:pPr>
              <a:spcAft>
                <a:spcPct val="20000"/>
              </a:spcAft>
            </a:pP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犹太人口众多，历史上曾占全城半数以上。</a:t>
            </a:r>
            <a:endParaRPr lang="zh-TW" alt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560D569-EA49-49E5-81D1-7E3420260C25}"/>
              </a:ext>
            </a:extLst>
          </p:cNvPr>
          <p:cNvSpPr/>
          <p:nvPr/>
        </p:nvSpPr>
        <p:spPr>
          <a:xfrm>
            <a:off x="7493342" y="79894"/>
            <a:ext cx="44041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</a:t>
            </a:r>
            <a:endParaRPr lang="zh-TW" alt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650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9780"/>
            <a:ext cx="12173134" cy="56482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2655" y="0"/>
            <a:ext cx="63514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  Olympus</a:t>
            </a:r>
            <a:endParaRPr lang="en-US" sz="6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9781"/>
            <a:ext cx="4034667" cy="227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6065F3F-DE58-4CDE-A858-2CD642381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/>
          <a:stretch/>
        </p:blipFill>
        <p:spPr>
          <a:xfrm>
            <a:off x="10359" y="0"/>
            <a:ext cx="749002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56A91DA-A4D2-4378-8D80-570AF6F792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6" r="19359"/>
          <a:stretch/>
        </p:blipFill>
        <p:spPr>
          <a:xfrm>
            <a:off x="7624107" y="-1"/>
            <a:ext cx="455753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0B6283-41E4-47A1-B43A-F45DFEE91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帖撒罗尼迦教会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F30F37-6AB3-437C-9B02-CED302588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2742" y="1520575"/>
            <a:ext cx="12294742" cy="517817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保罗在第二次旅行布道到达特罗亚，在那里他接受马其顿的呼声 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16:9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，转到欧洲首站腓立比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，在那里建立腓立比教会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16:13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。后因不能多留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16:35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，便来到帖撒罗尼迦城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。在那里一连三个安息日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为主证道，所得的果子也不少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保罗在帖撒罗尼迦时逗留多久乃是一个人言人殊的问题。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帖撒罗尼迦教会的会友多是从前参加会堂的虔敬者，即是那些离弃偶像，敬拜真神的外邦人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2:14,16)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，从帖前无一引述旧约的特征可支持此点。可是居在帖城的犹太人也为数不少，他们归主后便沟成教会成员的一小部分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17:3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38481ACD-5F01-4304-B954-C9EAE535528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3010EB1C-849E-4D09-8841-F79D001B6B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86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8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E15885-BD7F-4AF8-AFF7-2DF34B71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帖撒罗尼迦前书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7D180D-06D4-4A65-B6B6-DA291C0F7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8862" y="1777430"/>
            <a:ext cx="9824972" cy="500351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 </a:t>
            </a:r>
            <a:r>
              <a:rPr lang="en-US" altLang="zh-CN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51 A.D.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夏</a:t>
            </a:r>
            <a:endParaRPr lang="en-US" sz="5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哥林多。</a:t>
            </a:r>
            <a:endParaRPr lang="en-US" sz="5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</a:t>
            </a:r>
            <a:r>
              <a:rPr lang="en-US" altLang="zh-CN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不详。</a:t>
            </a:r>
            <a:endParaRPr lang="en-US" sz="5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首要指出主再来之福音</a:t>
            </a:r>
            <a:endParaRPr lang="en-US" altLang="zh-CN" sz="5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 (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被提</a:t>
            </a:r>
            <a:r>
              <a:rPr lang="en-US" altLang="zh-CN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为信徒最大盼望。</a:t>
            </a:r>
            <a:endParaRPr lang="en-US" sz="5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5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</a:t>
            </a:r>
            <a:r>
              <a:rPr lang="zh-CN" altLang="en-US" sz="52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  </a:t>
            </a:r>
            <a:r>
              <a:rPr lang="zh-CN" altLang="en-US" sz="52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的再来 </a:t>
            </a:r>
            <a:r>
              <a:rPr lang="en-US" altLang="zh-CN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教会的被提</a:t>
            </a:r>
            <a:r>
              <a:rPr lang="en-US" altLang="zh-CN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5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5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AEAA7B1D-CBFF-43AD-AE29-524F91369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278D44C0-DDBC-46BF-A3AD-FFE1906113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2050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2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51DE74-3298-414A-925C-3F301C518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帖撒罗尼迦前书特征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F8B2A79-EBC0-4341-95F5-49D9ECA9C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保罗书信中最亲切的，充满简单温柔和爱慕的话。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含有基督教中一切主要的教义。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每章皆以主再来为结束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1:10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2:19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3:13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altLang="zh-CN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4:16</a:t>
            </a:r>
            <a:r>
              <a:rPr lang="en-US" altLang="zh-CN" sz="4000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5:23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全无引用旧约。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保罗信主约十五年，却能书写如此深奥的书简。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B14626ED-8599-41EE-8967-3B4459192B7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AA810973-0DAC-48BB-8F81-F208C993CA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2050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6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89A6A8-3A42-4E89-8B43-FBBBE01A3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78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写书的动机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CB39D7-7562-4E5C-9832-D1D3DC1B1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82220"/>
            <a:ext cx="12192000" cy="52757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保罗对帖撒罗尼迦教会的悬念，到提摩太回来告诉他帖会的状况后才告解除。提摩太带来几项有关帖会的报告：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他们在主恩里的长进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他们对保罗的误会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他们误解保罗的教义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。因此保罗立刻回信给他们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</a:t>
            </a:r>
            <a:r>
              <a:rPr lang="en-US" altLang="zh-CN" sz="32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，为自己及教义作进一步的解释。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书着成主要的动机，在乎保罗以前在他们中间所传有关末世论的道理。他曾传讲主的再来乃随时随地的，如今当保罗离开后，主还未再来。在此时他们中间有人离开世界了，他们便不知何是好，故此保罗便向他们解释，这些死去的人必先复活才被接到荣耀里去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B8A9BAC4-F603-487E-942F-4DF56376E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2B887C87-BCD6-4BAC-AA44-BF6627A8F3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86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2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2117AF75-DA3B-4118-8328-98CD9EF86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496269"/>
              </p:ext>
            </p:extLst>
          </p:nvPr>
        </p:nvGraphicFramePr>
        <p:xfrm>
          <a:off x="0" y="-1"/>
          <a:ext cx="12192000" cy="6596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1137">
                  <a:extLst>
                    <a:ext uri="{9D8B030D-6E8A-4147-A177-3AD203B41FA5}">
                      <a16:colId xmlns="" xmlns:a16="http://schemas.microsoft.com/office/drawing/2014/main" val="1899836778"/>
                    </a:ext>
                  </a:extLst>
                </a:gridCol>
                <a:gridCol w="6565187">
                  <a:extLst>
                    <a:ext uri="{9D8B030D-6E8A-4147-A177-3AD203B41FA5}">
                      <a16:colId xmlns="" xmlns:a16="http://schemas.microsoft.com/office/drawing/2014/main" val="2835879158"/>
                    </a:ext>
                  </a:extLst>
                </a:gridCol>
                <a:gridCol w="3335676">
                  <a:extLst>
                    <a:ext uri="{9D8B030D-6E8A-4147-A177-3AD203B41FA5}">
                      <a16:colId xmlns="" xmlns:a16="http://schemas.microsoft.com/office/drawing/2014/main" val="1885266505"/>
                    </a:ext>
                  </a:extLst>
                </a:gridCol>
              </a:tblGrid>
              <a:tr h="942287">
                <a:tc rowSpan="2">
                  <a:txBody>
                    <a:bodyPr/>
                    <a:lstStyle/>
                    <a:p>
                      <a:endParaRPr lang="en-US" altLang="zh-TW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序言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問安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TW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：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1607370"/>
                  </a:ext>
                </a:extLst>
              </a:tr>
              <a:tr h="942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感謝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TW" alt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：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2-3 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01765974"/>
                  </a:ext>
                </a:extLst>
              </a:tr>
              <a:tr h="942287">
                <a:tc rowSpan="4">
                  <a:txBody>
                    <a:bodyPr/>
                    <a:lstStyle/>
                    <a:p>
                      <a:endParaRPr lang="en-US" altLang="zh-TW" sz="4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48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48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本論</a:t>
                      </a:r>
                      <a:endParaRPr lang="en-US" sz="4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因信心所作的工夫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：</a:t>
                      </a:r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4─10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4634708"/>
                  </a:ext>
                </a:extLst>
              </a:tr>
              <a:tr h="942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用愛心所受的勞苦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2:1-4:12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8211329"/>
                  </a:ext>
                </a:extLst>
              </a:tr>
              <a:tr h="942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用盼望祈存的忍耐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4:13-5:11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2988558"/>
                  </a:ext>
                </a:extLst>
              </a:tr>
              <a:tr h="942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一般的勸勉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5:12-24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0212645"/>
                  </a:ext>
                </a:extLst>
              </a:tr>
              <a:tr h="942287">
                <a:tc>
                  <a:txBody>
                    <a:bodyPr/>
                    <a:lstStyle/>
                    <a:p>
                      <a:r>
                        <a:rPr lang="zh-TW" alt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結語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4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5:25-28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02786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9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C3C619-4CDC-4609-A15D-91A2ABD8E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因信心所作的工夫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6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(1:4─10)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7FBBA95-6ADD-4BD2-BBEB-97FCB51C8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594"/>
            <a:ext cx="10515600" cy="50141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信心的根據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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上帝的慈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愛與揀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選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(2)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上帝的言語與權能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信心的見證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 	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領受聖靈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   	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效法基督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見證主道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(7-8)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離棄偶像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服事真神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</a:t>
            </a:r>
            <a:r>
              <a:rPr lang="zh-TW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  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等候救主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(10)</a:t>
            </a:r>
          </a:p>
          <a:p>
            <a:endParaRPr lang="en-US" sz="3200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1453C188-900B-46C9-9BB5-D59C954B6F6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721198A0-B1AC-427B-8FB0-F6FB538755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86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0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FBA8BF-465A-4EF9-BFF0-659A2A80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用愛心所受的勞苦</a:t>
            </a:r>
            <a:r>
              <a:rPr lang="en-US" sz="6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(2:1-4:12)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79BEBDC-22FA-4503-85A4-B48218DEE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428" y="1690688"/>
            <a:ext cx="10414569" cy="4823128"/>
          </a:xfrm>
        </p:spPr>
        <p:txBody>
          <a:bodyPr/>
          <a:lstStyle/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忠實的傳講</a:t>
            </a:r>
            <a:r>
              <a:rPr lang="en-US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(2:1-6)</a:t>
            </a:r>
          </a:p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父母的心情</a:t>
            </a:r>
            <a:r>
              <a:rPr lang="en-US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(2:7-12)</a:t>
            </a:r>
          </a:p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稱讚與安慰</a:t>
            </a:r>
            <a:r>
              <a:rPr lang="en-US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(2:13-20)</a:t>
            </a:r>
          </a:p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關懷與喜樂</a:t>
            </a:r>
            <a:r>
              <a:rPr lang="en-US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(3:1-13)</a:t>
            </a:r>
          </a:p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教導與勸慰</a:t>
            </a:r>
            <a:r>
              <a:rPr lang="en-US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(4:1-12)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BA771ED-371F-4A14-AB1B-E654E26F5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2D5ED16F-163C-45C2-8249-2669F23BFD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86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D32F24F-C7D1-4EDB-AC51-0DB106F9F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52" y="811657"/>
            <a:ext cx="10459948" cy="563023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用盼望祈存的忍耐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(4:13-5:11)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基督再來與信徒的被提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(4:13-18)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B.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基督再來與信徒的準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備 </a:t>
            </a:r>
            <a:r>
              <a:rPr lang="en-US" sz="4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5:1-11)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一般的勸勉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5:12-24)</a:t>
            </a:r>
            <a:endParaRPr lang="en-US" sz="44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A.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對神僕的尊重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(5:12-13)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B.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對兄弟的本分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(5:14-15)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C.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對自己的省察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(5:16-24)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3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27345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保羅傳福音的祕訣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─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zh-TW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種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7964"/>
            <a:ext cx="12192000" cy="4525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1:5)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言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語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權能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靈，充足的信心」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B.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忠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2:3-5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把福音託付我們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照樣講」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C.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愛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「存心溫柔，如同母親乳養自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己</a:t>
            </a:r>
            <a:endParaRPr lang="en-US" altLang="zh-TW" sz="44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TW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</a:t>
            </a:r>
            <a:r>
              <a:rPr lang="en-US" altLang="zh-TW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zh-TW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孩子」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D.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誠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「聖潔，公義，無可指摘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見證」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E.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忍</a:t>
            </a:r>
            <a:r>
              <a:rPr lang="zh-TW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心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11-12</a:t>
            </a:r>
            <a:r>
              <a:rPr 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「勸勉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囑咐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好像父親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BA771ED-371F-4A14-AB1B-E654E26F5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2D5ED16F-163C-45C2-8249-2669F23BFD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58864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5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="" xmlns:a16="http://schemas.microsoft.com/office/drawing/2014/main" id="{1D983304-FB5C-488B-A6CE-7B7D22DB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要常常喜乐，不住的祷告，凡事谢恩；因为这是神在基督耶稣里向你们所定的旨意。</a:t>
            </a:r>
            <a:r>
              <a:rPr lang="en-US" altLang="zh-CN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帖前</a:t>
            </a:r>
            <a:r>
              <a:rPr lang="en-US" altLang="zh-CN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5:16-18)</a:t>
            </a:r>
            <a:endParaRPr lang="en-US" altLang="zh-TW" sz="4000" b="1" dirty="0">
              <a:solidFill>
                <a:schemeClr val="accent1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6435" name="Text Box 3">
            <a:extLst>
              <a:ext uri="{FF2B5EF4-FFF2-40B4-BE49-F238E27FC236}">
                <a16:creationId xmlns="" xmlns:a16="http://schemas.microsoft.com/office/drawing/2014/main" id="{56298ABD-4F4A-4748-8600-0CF66B80B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4516"/>
            <a:ext cx="7315200" cy="249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22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10000"/>
              </a:spcAft>
              <a:buFontTx/>
              <a:buBlip>
                <a:blip r:embed="rId3"/>
              </a:buBlip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常常喜乐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– How?</a:t>
            </a:r>
          </a:p>
          <a:p>
            <a:pPr marL="0" indent="0">
              <a:lnSpc>
                <a:spcPct val="120000"/>
              </a:lnSpc>
              <a:spcAft>
                <a:spcPct val="10000"/>
              </a:spcAft>
            </a:pPr>
            <a:endParaRPr lang="en-US" altLang="zh-TW" sz="2400" dirty="0">
              <a:solidFill>
                <a:srgbClr val="663300"/>
              </a:solidFill>
              <a:ea typeface="SimHei" panose="02010609060101010101" pitchFamily="49" charset="-122"/>
            </a:endParaRPr>
          </a:p>
          <a:p>
            <a:pPr marL="0" indent="0">
              <a:lnSpc>
                <a:spcPct val="120000"/>
              </a:lnSpc>
              <a:spcAft>
                <a:spcPct val="10000"/>
              </a:spcAft>
            </a:pPr>
            <a:endParaRPr lang="en-US" altLang="zh-TW" sz="2400" dirty="0">
              <a:solidFill>
                <a:srgbClr val="663300"/>
              </a:solidFill>
              <a:ea typeface="SimHei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10000"/>
              </a:spcAft>
              <a:buFontTx/>
              <a:buBlip>
                <a:blip r:embed="rId3"/>
              </a:buBlip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不住的祷告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–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When? </a:t>
            </a:r>
          </a:p>
        </p:txBody>
      </p:sp>
      <p:sp>
        <p:nvSpPr>
          <p:cNvPr id="146436" name="Text Box 4">
            <a:extLst>
              <a:ext uri="{FF2B5EF4-FFF2-40B4-BE49-F238E27FC236}">
                <a16:creationId xmlns="" xmlns:a16="http://schemas.microsoft.com/office/drawing/2014/main" id="{C8A2769E-8F9A-4508-87DD-A1B68298D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2468" y="1799485"/>
            <a:ext cx="12192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靠主喜乐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腓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，以神为乐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，在圣灵里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喜乐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14:17)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，在盼望中喜乐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TW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6437" name="Text Box 5">
            <a:extLst>
              <a:ext uri="{FF2B5EF4-FFF2-40B4-BE49-F238E27FC236}">
                <a16:creationId xmlns="" xmlns:a16="http://schemas.microsoft.com/office/drawing/2014/main" id="{14F6FAFC-1178-4AF8-B8B7-D66DA453F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2468" y="5086676"/>
            <a:ext cx="1177743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我们晓得万事都互相效力，叫爱神的人得益处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就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是按祂旨意被召的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</a:t>
            </a:r>
            <a:r>
              <a:rPr lang="en-US" altLang="zh-CN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8:28)</a:t>
            </a:r>
            <a:endParaRPr lang="en-US" altLang="zh-TW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6439" name="Text Box 7">
            <a:extLst>
              <a:ext uri="{FF2B5EF4-FFF2-40B4-BE49-F238E27FC236}">
                <a16:creationId xmlns="" xmlns:a16="http://schemas.microsoft.com/office/drawing/2014/main" id="{3C47FAFB-EB7C-487F-B2C0-5849ED181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54813"/>
            <a:ext cx="5715000" cy="732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8775" indent="-3587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22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10000"/>
              </a:spcAft>
              <a:buFontTx/>
              <a:buBlip>
                <a:blip r:embed="rId3"/>
              </a:buBlip>
            </a:pP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凡事谢恩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–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Why?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0511" y="3707282"/>
            <a:ext cx="9708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们要恒切祷告，在此儆醒感恩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en-US" altLang="zh-CN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12192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kern="1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愿</a:t>
            </a:r>
            <a:r>
              <a:rPr lang="zh-CN" altLang="en-US" sz="44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赐平安的神亲自使你们全然成圣！又愿你们的</a:t>
            </a:r>
            <a:r>
              <a:rPr lang="zh-CN" altLang="en-US" sz="44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灵</a:t>
            </a:r>
            <a:r>
              <a:rPr lang="zh-CN" altLang="en-US" sz="44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</a:t>
            </a:r>
            <a:r>
              <a:rPr lang="zh-CN" altLang="en-US" sz="44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魂</a:t>
            </a:r>
            <a:r>
              <a:rPr lang="zh-CN" altLang="en-US" sz="44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</a:t>
            </a:r>
            <a:r>
              <a:rPr lang="zh-CN" altLang="en-US" sz="44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身</a:t>
            </a:r>
            <a:r>
              <a:rPr lang="zh-CN" altLang="en-US" sz="4400" b="1" kern="100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子</a:t>
            </a:r>
            <a:r>
              <a:rPr lang="en-US" altLang="zh-CN" sz="4400" b="1" kern="100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体</a:t>
            </a:r>
            <a:r>
              <a:rPr lang="en-US" altLang="zh-CN" sz="44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400" b="1" kern="1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得</a:t>
            </a:r>
            <a:r>
              <a:rPr lang="zh-CN" altLang="en-US" sz="4400" b="1" kern="1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蒙保守，在我主耶稣基督降临的时候，完全无可指摘</a:t>
            </a:r>
            <a:r>
              <a:rPr lang="zh-CN" altLang="en-US" sz="4400" b="1" kern="100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！</a:t>
            </a:r>
            <a:r>
              <a:rPr lang="en-US" altLang="zh-CN" sz="4400" b="1" kern="100" dirty="0" smtClean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kern="1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帖</a:t>
            </a:r>
            <a:r>
              <a:rPr lang="zh-CN" altLang="en-US" sz="4400" b="1" kern="100" dirty="0">
                <a:latin typeface="SimSun" panose="02010600030101010101" pitchFamily="2" charset="-122"/>
                <a:ea typeface="SimSun" panose="02010600030101010101" pitchFamily="2" charset="-122"/>
              </a:rPr>
              <a:t>前</a:t>
            </a:r>
            <a:r>
              <a:rPr lang="zh-CN" altLang="en-US" sz="4400" b="1" kern="1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en-US" altLang="zh-CN" sz="4400" b="1" kern="100" dirty="0" smtClean="0"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en-US" sz="4400" b="1" kern="100" dirty="0" smtClean="0">
                <a:latin typeface="SimSun" panose="02010600030101010101" pitchFamily="2" charset="-122"/>
                <a:ea typeface="SimSun" panose="02010600030101010101" pitchFamily="2" charset="-122"/>
              </a:rPr>
              <a:t>23)</a:t>
            </a: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人的外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体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，是接触物质界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的；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魂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是人的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性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包括心思、情感和意志，是接触精神界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的；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『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灵</a:t>
            </a:r>
            <a:r>
              <a:rPr lang="en-US" altLang="zh-CN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』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是接触灵界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的，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是神特别赏赐给人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zh-CN" altLang="en-US" sz="4400" b="1" kern="100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接受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神能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与神交通来往</a:t>
            </a:r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4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4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的道是活泼的，是有功效的，比一切两刃的剑更快，甚至魂与灵，骨节与骨髓，都能刺入、剖开，连心中的思念和主意都能辨明</a:t>
            </a:r>
            <a:r>
              <a:rPr lang="zh-CN" alt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来四</a:t>
            </a:r>
            <a:r>
              <a:rPr lang="en-US" sz="4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12)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72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29ADB3-40A4-433B-B9AF-18ABB4DA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6" y="18255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帖撒罗尼迦後书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EA73F2-1667-4367-82A7-6B42D35B3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141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 51A.D.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仲夏。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地点：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哥林多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及徒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18:5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持信人：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不详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相信与前书同人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矫正他们对主再来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主的日子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之误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解，及藉此安慰与纠正信徒之生活。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 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的日子。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2E4C41C0-B2D2-450D-B01F-3C74EEABB6D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E01C4296-90E7-4547-BE29-320A6B7322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1606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7E79D5-D1AC-443D-92AC-6D1CD2C3F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帖撒罗尼迦後书特征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8667D4-709E-4BFB-9766-9309EB84F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0993"/>
            <a:ext cx="12192000" cy="479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此书为保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罗九卷教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会书信中最短的一卷。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在三章篇幅内记有五段祈祷。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(3)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与前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</a:t>
            </a:r>
            <a:r>
              <a:rPr lang="ja-JP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</a:t>
            </a:r>
            <a:r>
              <a:rPr lang="en-US" altLang="ja-JP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无引用旧约。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(4)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记有关末世论最著名论 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大罪人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的一段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(5)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又记有著名之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工作与等候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的原则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3:6</a:t>
            </a:r>
            <a:r>
              <a:rPr lang="en-US" altLang="zh-CN" sz="4000" b="1" dirty="0">
                <a:solidFill>
                  <a:srgbClr val="FFC000"/>
                </a:solidFill>
                <a:latin typeface="+mj-lt"/>
                <a:ea typeface="SimSun" panose="02010600030101010101" pitchFamily="2" charset="-122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全书钥字为 主的日子、沉沦、荣耀、审判等。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6775F209-DDA1-4CA0-995D-7693BCD0A21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066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4CCA37C8-54E7-414D-AFE4-CE059E9D98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61606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7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160356-157E-4A36-9CAA-FD2D2EF6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写书的动机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043D60-9675-48DE-91FE-BC7AA60E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3526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保罗写成前书后，打发一位持信人带去，不久他回到保罗那里，带给他有关教会方面良好的报告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1:3,4)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，及一些信徒在末世论的教义上混淆不清的情形，故此保罗修成后书矫正他们。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在前书内，保罗指出主再来是随时随地的，因此很多人便放下工作，等候主的再来，甚至懒惰怠工，好管闲事。主的再来是在大罪人显现之前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2:3)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，而大罪人之未显现乃因拦阻者的工作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2:6)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，拦阻者的还在正是神还恩待人的时候，所以要吩咐那些游手好闲的人慇勤作工，等候主之再来。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C982E9A9-B26A-4270-BF05-4F6B316A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6847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B7FBE27D-2143-4910-8233-90EE5DE0B7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24584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FB1640-15DA-414F-BAAE-9F4B24C58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5605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保罗亲笔写的书信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2DBDBF4-68B8-4FB3-B1A7-DEDC4A4C6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4020"/>
            <a:ext cx="12192000" cy="51093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林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前十六</a:t>
            </a: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21)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罗亲笔问安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</a:t>
            </a: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请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看我亲手写给你们的字，是何等的大呢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！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18)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保罗亲笔问你们安。你们要记念我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捆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锁。愿恩惠常与你们同在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！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帖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后三</a:t>
            </a: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17)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保罗亲笔问你们安。凡我的信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都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此为记，我的笔迹就是这样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门</a:t>
            </a: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19)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必偿还，这是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我保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罗亲笔写的。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我不用</a:t>
            </a:r>
            <a:endParaRPr lang="en-US" altLang="zh-CN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对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你说，连你自己也是亏欠于我</a:t>
            </a:r>
            <a:r>
              <a:rPr lang="zh-CN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C982E9A9-B26A-4270-BF05-4F6B316A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1560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B7FBE27D-2143-4910-8233-90EE5DE0B7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325563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9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736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對於錯誤觀念的糾</a:t>
            </a:r>
            <a:r>
              <a:rPr lang="zh-TW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正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3:16-12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5360"/>
            <a:ext cx="12192000" cy="4817097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以為基督徒可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任意而行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乃要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按規矩而行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以為基督徒可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好管閒事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乃要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安靜作工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endParaRPr lang="en-US" altLang="zh-TW" sz="4000" b="1" dirty="0" smtClean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吃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自己的飯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以為基督徒可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閒懶靠主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乃要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率先作工</a:t>
            </a:r>
            <a:r>
              <a:rPr 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TW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0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然不可吃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※</a:t>
            </a:r>
            <a:r>
              <a:rPr lang="zh-TW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保羅在他們當中留下榜樣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C982E9A9-B26A-4270-BF05-4F6B316A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751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B7FBE27D-2143-4910-8233-90EE5DE0B7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8329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基督再</a:t>
            </a:r>
            <a:r>
              <a:rPr lang="zh-TW" altLang="en-US" sz="6600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臨的</a:t>
            </a:r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審判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(1:6-10)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1092"/>
            <a:ext cx="10515600" cy="48925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審判的根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據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上帝既是公義的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審判的時</a:t>
            </a:r>
            <a:r>
              <a:rPr lang="zh-TW" alt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間</a:t>
            </a: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主耶穌同</a:t>
            </a:r>
            <a:r>
              <a:rPr lang="en-US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天使從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天</a:t>
            </a:r>
            <a:r>
              <a:rPr lang="zh-TW" alt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</a:t>
            </a:r>
            <a:r>
              <a:rPr lang="en-US" altLang="zh-TW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顯現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審判的對象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逼迫基督徒的人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不認識上帝的人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不聽從福音的人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(8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下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審判的結果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遭受患難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(6)  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永遠沈淪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(9)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zh-TW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聖徒的蒙恩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 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平安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免去患難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(7)  </a:t>
            </a:r>
            <a:endParaRPr lang="en-US" sz="3600" b="1" dirty="0" smtClean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        (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 “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榮耀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”</a:t>
            </a:r>
            <a:r>
              <a:rPr lang="zh-TW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領受獎賞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(10)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="" xmlns:a16="http://schemas.microsoft.com/office/drawing/2014/main" id="{C982E9A9-B26A-4270-BF05-4F6B316A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7512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="" xmlns:a16="http://schemas.microsoft.com/office/drawing/2014/main" id="{B7FBE27D-2143-4910-8233-90EE5DE0B7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1483299"/>
            <a:ext cx="12192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4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5475916"/>
              </p:ext>
            </p:extLst>
          </p:nvPr>
        </p:nvGraphicFramePr>
        <p:xfrm>
          <a:off x="0" y="1"/>
          <a:ext cx="12192000" cy="6759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227"/>
                <a:gridCol w="1923068"/>
                <a:gridCol w="6381946"/>
                <a:gridCol w="2048759"/>
              </a:tblGrid>
              <a:tr h="771413">
                <a:tc>
                  <a:txBody>
                    <a:bodyPr/>
                    <a:lstStyle/>
                    <a:p>
                      <a:r>
                        <a:rPr lang="zh-TW" altLang="en-US" sz="4400" b="1" kern="1200" dirty="0" smtClean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序言</a:t>
                      </a:r>
                      <a:r>
                        <a:rPr lang="en-US" sz="4400" b="1" kern="1200" dirty="0" smtClean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1:1-2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8512">
                <a:tc rowSpan="7">
                  <a:txBody>
                    <a:bodyPr/>
                    <a:lstStyle/>
                    <a:p>
                      <a:endParaRPr lang="en-US" altLang="zh-TW" sz="4400" b="1" kern="1200" dirty="0" smtClean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4400" b="1" kern="1200" dirty="0" smtClean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4400" b="1" kern="1200" dirty="0" smtClean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4400" b="1" kern="1200" dirty="0" smtClean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本論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稱讚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靈命的長進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 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在患難中的忍耐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1:3-4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58512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鼓勵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可算配得</a:t>
                      </a:r>
                      <a:r>
                        <a:rPr lang="en-US" altLang="zh-TW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”(5)“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配得過</a:t>
                      </a:r>
                      <a:r>
                        <a:rPr lang="en-US" altLang="zh-TW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”(11)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1:5-12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58512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警告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不要輕易動心，也不要驚慌被誘惑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2:1-3</a:t>
                      </a:r>
                      <a:r>
                        <a:rPr lang="zh-TW" alt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上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58512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預言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離道反教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敵基督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出現，消滅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2:3</a:t>
                      </a:r>
                      <a:r>
                        <a:rPr lang="zh-TW" alt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下</a:t>
                      </a:r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-12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56552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安慰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蒙揀選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聖潔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站穩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安慰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…”</a:t>
                      </a:r>
                      <a:endParaRPr lang="en-US" sz="2800" b="1" dirty="0" smtClean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2:13-17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58512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請求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“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請為我們禱告</a:t>
                      </a:r>
                      <a:r>
                        <a:rPr lang="en-US" altLang="zh-TW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主道傳開</a:t>
                      </a:r>
                      <a:r>
                        <a:rPr lang="en-US" altLang="zh-TW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脫惡人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”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3:1-5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58512">
                <a:tc vMerge="1">
                  <a:txBody>
                    <a:bodyPr/>
                    <a:lstStyle/>
                    <a:p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6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勸戒</a:t>
                      </a:r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吩咐那不守規矩的人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…</a:t>
                      </a:r>
                      <a:r>
                        <a:rPr lang="zh-TW" alt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要安靜工作</a:t>
                      </a:r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3:6-15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79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400" b="1" kern="1200" dirty="0" smtClean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結語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3:16-18</a:t>
                      </a:r>
                      <a:endParaRPr lang="en-US" sz="3200" b="1" dirty="0" smtClean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US" sz="32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73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</TotalTime>
  <Words>2463</Words>
  <Application>Microsoft Office PowerPoint</Application>
  <PresentationFormat>Widescreen</PresentationFormat>
  <Paragraphs>264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新細明體</vt:lpstr>
      <vt:lpstr>SimHei</vt:lpstr>
      <vt:lpstr>SimSun</vt:lpstr>
      <vt:lpstr>SimSun</vt:lpstr>
      <vt:lpstr>Arial</vt:lpstr>
      <vt:lpstr>Calibri</vt:lpstr>
      <vt:lpstr>Calibri Light</vt:lpstr>
      <vt:lpstr>Office Theme</vt:lpstr>
      <vt:lpstr>新约概论(十)</vt:lpstr>
      <vt:lpstr>圣经分类合参</vt:lpstr>
      <vt:lpstr>PowerPoint Presentation</vt:lpstr>
      <vt:lpstr>保罗书信</vt:lpstr>
      <vt:lpstr>PowerPoint Presentation</vt:lpstr>
      <vt:lpstr>帖撒罗尼迦前书历史背景</vt:lpstr>
      <vt:lpstr>PowerPoint Presentation</vt:lpstr>
      <vt:lpstr>帖撒罗尼迦城</vt:lpstr>
      <vt:lpstr>PowerPoint Presentation</vt:lpstr>
      <vt:lpstr>PowerPoint Presentation</vt:lpstr>
      <vt:lpstr>PowerPoint Presentation</vt:lpstr>
      <vt:lpstr>帖撒罗尼迦教会</vt:lpstr>
      <vt:lpstr>帖撒罗尼迦前书</vt:lpstr>
      <vt:lpstr>帖撒罗尼迦前书特征</vt:lpstr>
      <vt:lpstr>写书的动机</vt:lpstr>
      <vt:lpstr>PowerPoint Presentation</vt:lpstr>
      <vt:lpstr>因信心所作的工夫 (1:4─10)</vt:lpstr>
      <vt:lpstr>用愛心所受的勞苦(2:1-4:12)</vt:lpstr>
      <vt:lpstr>PowerPoint Presentation</vt:lpstr>
      <vt:lpstr>保羅傳福音的祕訣─五種“心”</vt:lpstr>
      <vt:lpstr>PowerPoint Presentation</vt:lpstr>
      <vt:lpstr>PowerPoint Presentation</vt:lpstr>
      <vt:lpstr>帖撒罗尼迦後书</vt:lpstr>
      <vt:lpstr>帖撒罗尼迦後书特征</vt:lpstr>
      <vt:lpstr>写书的动机</vt:lpstr>
      <vt:lpstr>保罗亲笔写的书信</vt:lpstr>
      <vt:lpstr>對於錯誤觀念的糾正(3:16-12)</vt:lpstr>
      <vt:lpstr>基督再臨的審判 (1:6-10)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新约概论(十)</dc:title>
  <dc:creator>Kao, Race L.</dc:creator>
  <cp:lastModifiedBy>Kao, Race L.</cp:lastModifiedBy>
  <cp:revision>38</cp:revision>
  <dcterms:created xsi:type="dcterms:W3CDTF">2019-04-10T23:36:39Z</dcterms:created>
  <dcterms:modified xsi:type="dcterms:W3CDTF">2019-04-11T15:04:49Z</dcterms:modified>
</cp:coreProperties>
</file>