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9"/>
  </p:handoutMasterIdLst>
  <p:sldIdLst>
    <p:sldId id="257" r:id="rId2"/>
    <p:sldId id="258" r:id="rId3"/>
    <p:sldId id="259" r:id="rId4"/>
    <p:sldId id="260" r:id="rId5"/>
    <p:sldId id="261" r:id="rId6"/>
    <p:sldId id="262" r:id="rId7"/>
    <p:sldId id="288" r:id="rId8"/>
    <p:sldId id="267" r:id="rId9"/>
    <p:sldId id="263" r:id="rId10"/>
    <p:sldId id="276" r:id="rId11"/>
    <p:sldId id="268" r:id="rId12"/>
    <p:sldId id="278" r:id="rId13"/>
    <p:sldId id="269" r:id="rId14"/>
    <p:sldId id="285" r:id="rId15"/>
    <p:sldId id="279" r:id="rId16"/>
    <p:sldId id="270" r:id="rId17"/>
    <p:sldId id="274" r:id="rId18"/>
    <p:sldId id="286" r:id="rId19"/>
    <p:sldId id="265" r:id="rId20"/>
    <p:sldId id="287" r:id="rId21"/>
    <p:sldId id="284" r:id="rId22"/>
    <p:sldId id="266" r:id="rId23"/>
    <p:sldId id="275" r:id="rId24"/>
    <p:sldId id="280" r:id="rId25"/>
    <p:sldId id="282" r:id="rId26"/>
    <p:sldId id="283" r:id="rId27"/>
    <p:sldId id="291" r:id="rId2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1" autoAdjust="0"/>
    <p:restoredTop sz="94660"/>
  </p:normalViewPr>
  <p:slideViewPr>
    <p:cSldViewPr snapToGrid="0">
      <p:cViewPr varScale="1">
        <p:scale>
          <a:sx n="82" d="100"/>
          <a:sy n="82" d="100"/>
        </p:scale>
        <p:origin x="59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8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76A6297-C521-4E28-81F3-FE5572BA2860}" type="datetimeFigureOut">
              <a:rPr lang="en-US" smtClean="0"/>
              <a:t>06/05/2019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44314AC-1266-4FA8-A23C-6A111C292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108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52D45-306E-4D48-93D5-8B9F0F921548}" type="datetimeFigureOut">
              <a:rPr lang="en-US" smtClean="0"/>
              <a:t>06/05/2019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48FD-05C1-4433-BD9E-D5F23C150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929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52D45-306E-4D48-93D5-8B9F0F921548}" type="datetimeFigureOut">
              <a:rPr lang="en-US" smtClean="0"/>
              <a:t>06/05/2019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48FD-05C1-4433-BD9E-D5F23C150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284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52D45-306E-4D48-93D5-8B9F0F921548}" type="datetimeFigureOut">
              <a:rPr lang="en-US" smtClean="0"/>
              <a:t>06/05/2019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48FD-05C1-4433-BD9E-D5F23C150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674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52D45-306E-4D48-93D5-8B9F0F921548}" type="datetimeFigureOut">
              <a:rPr lang="en-US" smtClean="0"/>
              <a:t>06/05/2019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48FD-05C1-4433-BD9E-D5F23C150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085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52D45-306E-4D48-93D5-8B9F0F921548}" type="datetimeFigureOut">
              <a:rPr lang="en-US" smtClean="0"/>
              <a:t>06/05/2019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48FD-05C1-4433-BD9E-D5F23C150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526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52D45-306E-4D48-93D5-8B9F0F921548}" type="datetimeFigureOut">
              <a:rPr lang="en-US" smtClean="0"/>
              <a:t>06/05/2019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48FD-05C1-4433-BD9E-D5F23C150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08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52D45-306E-4D48-93D5-8B9F0F921548}" type="datetimeFigureOut">
              <a:rPr lang="en-US" smtClean="0"/>
              <a:t>06/05/2019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48FD-05C1-4433-BD9E-D5F23C150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655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52D45-306E-4D48-93D5-8B9F0F921548}" type="datetimeFigureOut">
              <a:rPr lang="en-US" smtClean="0"/>
              <a:t>06/05/2019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48FD-05C1-4433-BD9E-D5F23C150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307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52D45-306E-4D48-93D5-8B9F0F921548}" type="datetimeFigureOut">
              <a:rPr lang="en-US" smtClean="0"/>
              <a:t>06/05/2019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48FD-05C1-4433-BD9E-D5F23C150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973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52D45-306E-4D48-93D5-8B9F0F921548}" type="datetimeFigureOut">
              <a:rPr lang="en-US" smtClean="0"/>
              <a:t>06/05/2019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48FD-05C1-4433-BD9E-D5F23C150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571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52D45-306E-4D48-93D5-8B9F0F921548}" type="datetimeFigureOut">
              <a:rPr lang="en-US" smtClean="0"/>
              <a:t>06/05/2019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48FD-05C1-4433-BD9E-D5F23C150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505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52D45-306E-4D48-93D5-8B9F0F921548}" type="datetimeFigureOut">
              <a:rPr lang="en-US" smtClean="0"/>
              <a:t>06/05/2019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148FD-05C1-4433-BD9E-D5F23C150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38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7245" y="529342"/>
            <a:ext cx="9144000" cy="1964476"/>
          </a:xfrm>
        </p:spPr>
        <p:txBody>
          <a:bodyPr>
            <a:normAutofit/>
          </a:bodyPr>
          <a:lstStyle/>
          <a:p>
            <a:r>
              <a:rPr lang="ja-JP" altLang="en-US" sz="8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新约概论</a:t>
            </a:r>
            <a:r>
              <a:rPr lang="en-US" altLang="ja-JP" sz="8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8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</a:t>
            </a:r>
            <a:r>
              <a:rPr lang="ja-JP" altLang="en-US" sz="8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</a:t>
            </a:r>
            <a:r>
              <a:rPr lang="en-US" altLang="ja-JP" sz="8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88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444" y="3075708"/>
            <a:ext cx="9144000" cy="3149601"/>
          </a:xfrm>
        </p:spPr>
        <p:txBody>
          <a:bodyPr>
            <a:noAutofit/>
          </a:bodyPr>
          <a:lstStyle/>
          <a:p>
            <a:r>
              <a:rPr lang="zh-CN" altLang="en-US" sz="8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提摩太前书</a:t>
            </a:r>
            <a:endParaRPr lang="en-US" altLang="zh-CN" sz="8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8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提摩太后书</a:t>
            </a:r>
            <a:endParaRPr lang="en-US" sz="8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12092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874520"/>
            <a:ext cx="11883736" cy="490497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智慧书 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 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书信</a:t>
            </a:r>
            <a:r>
              <a:rPr lang="en-US" altLang="zh-CN" sz="6600" b="1" dirty="0">
                <a:solidFill>
                  <a:srgbClr val="FFFF00"/>
                </a:solidFill>
                <a:ea typeface="宋体" panose="02010600030101010101" pitchFamily="2" charset="-122"/>
              </a:rPr>
              <a:t>)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4">
            <a:extLst>
              <a:ext uri="{FF2B5EF4-FFF2-40B4-BE49-F238E27FC236}">
                <a16:creationId xmlns:a16="http://schemas.microsoft.com/office/drawing/2014/main" id="{C32BD4D0-E49C-437F-99A9-8FA429166A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003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2"/>
          <p:cNvGrpSpPr>
            <a:grpSpLocks/>
          </p:cNvGrpSpPr>
          <p:nvPr/>
        </p:nvGrpSpPr>
        <p:grpSpPr bwMode="auto">
          <a:xfrm>
            <a:off x="4343400" y="1727200"/>
            <a:ext cx="762000" cy="4114800"/>
            <a:chOff x="1776" y="1088"/>
            <a:chExt cx="480" cy="2592"/>
          </a:xfrm>
        </p:grpSpPr>
        <p:sp>
          <p:nvSpPr>
            <p:cNvPr id="32771" name="Rectangle 3" descr="Newsprint"/>
            <p:cNvSpPr>
              <a:spLocks noChangeArrowheads="1"/>
            </p:cNvSpPr>
            <p:nvPr/>
          </p:nvSpPr>
          <p:spPr bwMode="auto">
            <a:xfrm>
              <a:off x="1776" y="1088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帖后</a:t>
              </a:r>
            </a:p>
          </p:txBody>
        </p:sp>
        <p:sp>
          <p:nvSpPr>
            <p:cNvPr id="32772" name="Rectangle 4" descr="Newsprint"/>
            <p:cNvSpPr>
              <a:spLocks noChangeArrowheads="1"/>
            </p:cNvSpPr>
            <p:nvPr/>
          </p:nvSpPr>
          <p:spPr bwMode="auto">
            <a:xfrm>
              <a:off x="1776" y="1376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帖前</a:t>
              </a:r>
            </a:p>
          </p:txBody>
        </p:sp>
        <p:sp>
          <p:nvSpPr>
            <p:cNvPr id="32773" name="Rectangle 5" descr="Newsprint"/>
            <p:cNvSpPr>
              <a:spLocks noChangeArrowheads="1"/>
            </p:cNvSpPr>
            <p:nvPr/>
          </p:nvSpPr>
          <p:spPr bwMode="auto">
            <a:xfrm>
              <a:off x="1776" y="1664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西</a:t>
              </a:r>
            </a:p>
          </p:txBody>
        </p:sp>
        <p:sp>
          <p:nvSpPr>
            <p:cNvPr id="32774" name="Rectangle 6" descr="Newsprint"/>
            <p:cNvSpPr>
              <a:spLocks noChangeArrowheads="1"/>
            </p:cNvSpPr>
            <p:nvPr/>
          </p:nvSpPr>
          <p:spPr bwMode="auto">
            <a:xfrm>
              <a:off x="1776" y="1952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腓</a:t>
              </a:r>
            </a:p>
          </p:txBody>
        </p:sp>
        <p:sp>
          <p:nvSpPr>
            <p:cNvPr id="32775" name="Rectangle 7" descr="Newsprint"/>
            <p:cNvSpPr>
              <a:spLocks noChangeArrowheads="1"/>
            </p:cNvSpPr>
            <p:nvPr/>
          </p:nvSpPr>
          <p:spPr bwMode="auto">
            <a:xfrm>
              <a:off x="1776" y="2240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弗</a:t>
              </a:r>
            </a:p>
          </p:txBody>
        </p:sp>
        <p:sp>
          <p:nvSpPr>
            <p:cNvPr id="32776" name="Rectangle 8" descr="Newsprint"/>
            <p:cNvSpPr>
              <a:spLocks noChangeArrowheads="1"/>
            </p:cNvSpPr>
            <p:nvPr/>
          </p:nvSpPr>
          <p:spPr bwMode="auto">
            <a:xfrm>
              <a:off x="1776" y="2528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加</a:t>
              </a:r>
            </a:p>
          </p:txBody>
        </p:sp>
        <p:sp>
          <p:nvSpPr>
            <p:cNvPr id="32777" name="Rectangle 9" descr="Newsprint"/>
            <p:cNvSpPr>
              <a:spLocks noChangeArrowheads="1"/>
            </p:cNvSpPr>
            <p:nvPr/>
          </p:nvSpPr>
          <p:spPr bwMode="auto">
            <a:xfrm>
              <a:off x="1776" y="2816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林后</a:t>
              </a:r>
            </a:p>
          </p:txBody>
        </p:sp>
        <p:sp>
          <p:nvSpPr>
            <p:cNvPr id="32778" name="Rectangle 10" descr="Newsprint"/>
            <p:cNvSpPr>
              <a:spLocks noChangeArrowheads="1"/>
            </p:cNvSpPr>
            <p:nvPr/>
          </p:nvSpPr>
          <p:spPr bwMode="auto">
            <a:xfrm>
              <a:off x="1776" y="3104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林前</a:t>
              </a:r>
            </a:p>
          </p:txBody>
        </p:sp>
        <p:sp>
          <p:nvSpPr>
            <p:cNvPr id="32779" name="Rectangle 11" descr="Newsprint"/>
            <p:cNvSpPr>
              <a:spLocks noChangeArrowheads="1"/>
            </p:cNvSpPr>
            <p:nvPr/>
          </p:nvSpPr>
          <p:spPr bwMode="auto">
            <a:xfrm>
              <a:off x="1776" y="3392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罗</a:t>
              </a:r>
            </a:p>
          </p:txBody>
        </p:sp>
      </p:grpSp>
      <p:grpSp>
        <p:nvGrpSpPr>
          <p:cNvPr id="32780" name="Group 12"/>
          <p:cNvGrpSpPr>
            <a:grpSpLocks/>
          </p:cNvGrpSpPr>
          <p:nvPr/>
        </p:nvGrpSpPr>
        <p:grpSpPr bwMode="auto">
          <a:xfrm>
            <a:off x="7086600" y="1727200"/>
            <a:ext cx="762000" cy="4114800"/>
            <a:chOff x="3504" y="1088"/>
            <a:chExt cx="480" cy="2592"/>
          </a:xfrm>
        </p:grpSpPr>
        <p:sp>
          <p:nvSpPr>
            <p:cNvPr id="32781" name="Rectangle 13" descr="Newsprint"/>
            <p:cNvSpPr>
              <a:spLocks noChangeArrowheads="1"/>
            </p:cNvSpPr>
            <p:nvPr/>
          </p:nvSpPr>
          <p:spPr bwMode="auto">
            <a:xfrm>
              <a:off x="3504" y="1088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启</a:t>
              </a:r>
            </a:p>
          </p:txBody>
        </p:sp>
        <p:sp>
          <p:nvSpPr>
            <p:cNvPr id="32782" name="Rectangle 14" descr="Newsprint"/>
            <p:cNvSpPr>
              <a:spLocks noChangeArrowheads="1"/>
            </p:cNvSpPr>
            <p:nvPr/>
          </p:nvSpPr>
          <p:spPr bwMode="auto">
            <a:xfrm>
              <a:off x="3504" y="1376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犹</a:t>
              </a:r>
            </a:p>
          </p:txBody>
        </p:sp>
        <p:sp>
          <p:nvSpPr>
            <p:cNvPr id="32783" name="Rectangle 15" descr="Newsprint"/>
            <p:cNvSpPr>
              <a:spLocks noChangeArrowheads="1"/>
            </p:cNvSpPr>
            <p:nvPr/>
          </p:nvSpPr>
          <p:spPr bwMode="auto">
            <a:xfrm>
              <a:off x="3504" y="1664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约叁</a:t>
              </a:r>
            </a:p>
          </p:txBody>
        </p:sp>
        <p:sp>
          <p:nvSpPr>
            <p:cNvPr id="32784" name="Rectangle 16" descr="Newsprint"/>
            <p:cNvSpPr>
              <a:spLocks noChangeArrowheads="1"/>
            </p:cNvSpPr>
            <p:nvPr/>
          </p:nvSpPr>
          <p:spPr bwMode="auto">
            <a:xfrm>
              <a:off x="3504" y="1952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约贰</a:t>
              </a:r>
            </a:p>
          </p:txBody>
        </p:sp>
        <p:sp>
          <p:nvSpPr>
            <p:cNvPr id="32785" name="Rectangle 17" descr="Newsprint"/>
            <p:cNvSpPr>
              <a:spLocks noChangeArrowheads="1"/>
            </p:cNvSpPr>
            <p:nvPr/>
          </p:nvSpPr>
          <p:spPr bwMode="auto">
            <a:xfrm>
              <a:off x="3504" y="2240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约壹</a:t>
              </a:r>
            </a:p>
          </p:txBody>
        </p:sp>
        <p:sp>
          <p:nvSpPr>
            <p:cNvPr id="32786" name="Rectangle 18" descr="Newsprint"/>
            <p:cNvSpPr>
              <a:spLocks noChangeArrowheads="1"/>
            </p:cNvSpPr>
            <p:nvPr/>
          </p:nvSpPr>
          <p:spPr bwMode="auto">
            <a:xfrm>
              <a:off x="3504" y="2528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彼后</a:t>
              </a:r>
            </a:p>
          </p:txBody>
        </p:sp>
        <p:sp>
          <p:nvSpPr>
            <p:cNvPr id="32787" name="Rectangle 19" descr="Newsprint"/>
            <p:cNvSpPr>
              <a:spLocks noChangeArrowheads="1"/>
            </p:cNvSpPr>
            <p:nvPr/>
          </p:nvSpPr>
          <p:spPr bwMode="auto">
            <a:xfrm>
              <a:off x="3504" y="2816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彼前</a:t>
              </a:r>
            </a:p>
          </p:txBody>
        </p:sp>
        <p:sp>
          <p:nvSpPr>
            <p:cNvPr id="32788" name="Rectangle 20" descr="Newsprint"/>
            <p:cNvSpPr>
              <a:spLocks noChangeArrowheads="1"/>
            </p:cNvSpPr>
            <p:nvPr/>
          </p:nvSpPr>
          <p:spPr bwMode="auto">
            <a:xfrm>
              <a:off x="3504" y="3104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雅</a:t>
              </a:r>
            </a:p>
          </p:txBody>
        </p:sp>
        <p:sp>
          <p:nvSpPr>
            <p:cNvPr id="32789" name="Rectangle 21" descr="Newsprint"/>
            <p:cNvSpPr>
              <a:spLocks noChangeArrowheads="1"/>
            </p:cNvSpPr>
            <p:nvPr/>
          </p:nvSpPr>
          <p:spPr bwMode="auto">
            <a:xfrm>
              <a:off x="3504" y="3392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来</a:t>
              </a:r>
            </a:p>
          </p:txBody>
        </p:sp>
      </p:grpSp>
      <p:grpSp>
        <p:nvGrpSpPr>
          <p:cNvPr id="32790" name="Group 22"/>
          <p:cNvGrpSpPr>
            <a:grpSpLocks/>
          </p:cNvGrpSpPr>
          <p:nvPr/>
        </p:nvGrpSpPr>
        <p:grpSpPr bwMode="auto">
          <a:xfrm>
            <a:off x="3810000" y="5842000"/>
            <a:ext cx="4572000" cy="533400"/>
            <a:chOff x="1440" y="3680"/>
            <a:chExt cx="2880" cy="336"/>
          </a:xfrm>
        </p:grpSpPr>
        <p:sp>
          <p:nvSpPr>
            <p:cNvPr id="32791" name="Rectangle 23" descr="Newsprint"/>
            <p:cNvSpPr>
              <a:spLocks noChangeArrowheads="1"/>
            </p:cNvSpPr>
            <p:nvPr/>
          </p:nvSpPr>
          <p:spPr bwMode="auto">
            <a:xfrm>
              <a:off x="1440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太</a:t>
              </a:r>
            </a:p>
          </p:txBody>
        </p:sp>
        <p:sp>
          <p:nvSpPr>
            <p:cNvPr id="32792" name="Rectangle 24" descr="Newsprint"/>
            <p:cNvSpPr>
              <a:spLocks noChangeArrowheads="1"/>
            </p:cNvSpPr>
            <p:nvPr/>
          </p:nvSpPr>
          <p:spPr bwMode="auto">
            <a:xfrm>
              <a:off x="2016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可</a:t>
              </a:r>
            </a:p>
          </p:txBody>
        </p:sp>
        <p:sp>
          <p:nvSpPr>
            <p:cNvPr id="32793" name="Rectangle 25" descr="Newsprint"/>
            <p:cNvSpPr>
              <a:spLocks noChangeArrowheads="1"/>
            </p:cNvSpPr>
            <p:nvPr/>
          </p:nvSpPr>
          <p:spPr bwMode="auto">
            <a:xfrm>
              <a:off x="2592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路</a:t>
              </a:r>
            </a:p>
          </p:txBody>
        </p:sp>
        <p:sp>
          <p:nvSpPr>
            <p:cNvPr id="32794" name="Rectangle 26" descr="Newsprint"/>
            <p:cNvSpPr>
              <a:spLocks noChangeArrowheads="1"/>
            </p:cNvSpPr>
            <p:nvPr/>
          </p:nvSpPr>
          <p:spPr bwMode="auto">
            <a:xfrm>
              <a:off x="3168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约</a:t>
              </a:r>
            </a:p>
          </p:txBody>
        </p:sp>
        <p:sp>
          <p:nvSpPr>
            <p:cNvPr id="32795" name="Rectangle 27" descr="Newsprint"/>
            <p:cNvSpPr>
              <a:spLocks noChangeArrowheads="1"/>
            </p:cNvSpPr>
            <p:nvPr/>
          </p:nvSpPr>
          <p:spPr bwMode="auto">
            <a:xfrm>
              <a:off x="3744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徒</a:t>
              </a:r>
            </a:p>
          </p:txBody>
        </p:sp>
      </p:grpSp>
      <p:grpSp>
        <p:nvGrpSpPr>
          <p:cNvPr id="32796" name="Group 28"/>
          <p:cNvGrpSpPr>
            <a:grpSpLocks/>
          </p:cNvGrpSpPr>
          <p:nvPr/>
        </p:nvGrpSpPr>
        <p:grpSpPr bwMode="auto">
          <a:xfrm>
            <a:off x="4341814" y="342900"/>
            <a:ext cx="3506787" cy="1384300"/>
            <a:chOff x="1775" y="216"/>
            <a:chExt cx="2209" cy="872"/>
          </a:xfrm>
        </p:grpSpPr>
        <p:sp>
          <p:nvSpPr>
            <p:cNvPr id="32797" name="Freeform 29" descr="Newsprint"/>
            <p:cNvSpPr>
              <a:spLocks/>
            </p:cNvSpPr>
            <p:nvPr/>
          </p:nvSpPr>
          <p:spPr bwMode="auto">
            <a:xfrm>
              <a:off x="1775" y="380"/>
              <a:ext cx="677" cy="708"/>
            </a:xfrm>
            <a:custGeom>
              <a:avLst/>
              <a:gdLst>
                <a:gd name="T0" fmla="*/ 0 w 677"/>
                <a:gd name="T1" fmla="*/ 708 h 708"/>
                <a:gd name="T2" fmla="*/ 480 w 677"/>
                <a:gd name="T3" fmla="*/ 707 h 708"/>
                <a:gd name="T4" fmla="*/ 486 w 677"/>
                <a:gd name="T5" fmla="*/ 658 h 708"/>
                <a:gd name="T6" fmla="*/ 499 w 677"/>
                <a:gd name="T7" fmla="*/ 612 h 708"/>
                <a:gd name="T8" fmla="*/ 525 w 677"/>
                <a:gd name="T9" fmla="*/ 558 h 708"/>
                <a:gd name="T10" fmla="*/ 564 w 677"/>
                <a:gd name="T11" fmla="*/ 512 h 708"/>
                <a:gd name="T12" fmla="*/ 612 w 677"/>
                <a:gd name="T13" fmla="*/ 469 h 708"/>
                <a:gd name="T14" fmla="*/ 677 w 677"/>
                <a:gd name="T15" fmla="*/ 422 h 708"/>
                <a:gd name="T16" fmla="*/ 469 w 677"/>
                <a:gd name="T17" fmla="*/ 0 h 708"/>
                <a:gd name="T18" fmla="*/ 384 w 677"/>
                <a:gd name="T19" fmla="*/ 55 h 708"/>
                <a:gd name="T20" fmla="*/ 296 w 677"/>
                <a:gd name="T21" fmla="*/ 115 h 708"/>
                <a:gd name="T22" fmla="*/ 161 w 677"/>
                <a:gd name="T23" fmla="*/ 262 h 708"/>
                <a:gd name="T24" fmla="*/ 83 w 677"/>
                <a:gd name="T25" fmla="*/ 389 h 708"/>
                <a:gd name="T26" fmla="*/ 43 w 677"/>
                <a:gd name="T27" fmla="*/ 487 h 708"/>
                <a:gd name="T28" fmla="*/ 24 w 677"/>
                <a:gd name="T29" fmla="*/ 564 h 708"/>
                <a:gd name="T30" fmla="*/ 9 w 677"/>
                <a:gd name="T31" fmla="*/ 623 h 708"/>
                <a:gd name="T32" fmla="*/ 0 w 677"/>
                <a:gd name="T33" fmla="*/ 708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7" h="708">
                  <a:moveTo>
                    <a:pt x="0" y="708"/>
                  </a:moveTo>
                  <a:lnTo>
                    <a:pt x="480" y="707"/>
                  </a:lnTo>
                  <a:lnTo>
                    <a:pt x="486" y="658"/>
                  </a:lnTo>
                  <a:lnTo>
                    <a:pt x="499" y="612"/>
                  </a:lnTo>
                  <a:lnTo>
                    <a:pt x="525" y="558"/>
                  </a:lnTo>
                  <a:lnTo>
                    <a:pt x="564" y="512"/>
                  </a:lnTo>
                  <a:lnTo>
                    <a:pt x="612" y="469"/>
                  </a:lnTo>
                  <a:lnTo>
                    <a:pt x="677" y="422"/>
                  </a:lnTo>
                  <a:lnTo>
                    <a:pt x="469" y="0"/>
                  </a:lnTo>
                  <a:lnTo>
                    <a:pt x="384" y="55"/>
                  </a:lnTo>
                  <a:lnTo>
                    <a:pt x="296" y="115"/>
                  </a:lnTo>
                  <a:lnTo>
                    <a:pt x="161" y="262"/>
                  </a:lnTo>
                  <a:lnTo>
                    <a:pt x="83" y="389"/>
                  </a:lnTo>
                  <a:lnTo>
                    <a:pt x="43" y="487"/>
                  </a:lnTo>
                  <a:lnTo>
                    <a:pt x="24" y="564"/>
                  </a:lnTo>
                  <a:lnTo>
                    <a:pt x="9" y="623"/>
                  </a:lnTo>
                  <a:lnTo>
                    <a:pt x="0" y="708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12700" cmpd="sng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32798" name="Text Box 30"/>
            <p:cNvSpPr txBox="1">
              <a:spLocks noChangeArrowheads="1"/>
            </p:cNvSpPr>
            <p:nvPr/>
          </p:nvSpPr>
          <p:spPr bwMode="auto">
            <a:xfrm>
              <a:off x="1809" y="675"/>
              <a:ext cx="57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800" b="1" dirty="0">
                  <a:solidFill>
                    <a:schemeClr val="bg1"/>
                  </a:solidFill>
                  <a:ea typeface="SimHei" panose="02010609060101010101" pitchFamily="49" charset="-122"/>
                </a:rPr>
                <a:t>提前</a:t>
              </a:r>
            </a:p>
          </p:txBody>
        </p:sp>
        <p:sp>
          <p:nvSpPr>
            <p:cNvPr id="32799" name="Freeform 31" descr="Newsprint"/>
            <p:cNvSpPr>
              <a:spLocks/>
            </p:cNvSpPr>
            <p:nvPr/>
          </p:nvSpPr>
          <p:spPr bwMode="auto">
            <a:xfrm>
              <a:off x="2251" y="221"/>
              <a:ext cx="637" cy="584"/>
            </a:xfrm>
            <a:custGeom>
              <a:avLst/>
              <a:gdLst>
                <a:gd name="T0" fmla="*/ 0 w 637"/>
                <a:gd name="T1" fmla="*/ 162 h 584"/>
                <a:gd name="T2" fmla="*/ 209 w 637"/>
                <a:gd name="T3" fmla="*/ 584 h 584"/>
                <a:gd name="T4" fmla="*/ 288 w 637"/>
                <a:gd name="T5" fmla="*/ 546 h 584"/>
                <a:gd name="T6" fmla="*/ 363 w 637"/>
                <a:gd name="T7" fmla="*/ 518 h 584"/>
                <a:gd name="T8" fmla="*/ 491 w 637"/>
                <a:gd name="T9" fmla="*/ 490 h 584"/>
                <a:gd name="T10" fmla="*/ 636 w 637"/>
                <a:gd name="T11" fmla="*/ 478 h 584"/>
                <a:gd name="T12" fmla="*/ 637 w 637"/>
                <a:gd name="T13" fmla="*/ 0 h 584"/>
                <a:gd name="T14" fmla="*/ 491 w 637"/>
                <a:gd name="T15" fmla="*/ 11 h 584"/>
                <a:gd name="T16" fmla="*/ 325 w 637"/>
                <a:gd name="T17" fmla="*/ 38 h 584"/>
                <a:gd name="T18" fmla="*/ 143 w 637"/>
                <a:gd name="T19" fmla="*/ 94 h 584"/>
                <a:gd name="T20" fmla="*/ 0 w 637"/>
                <a:gd name="T21" fmla="*/ 16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7" h="584">
                  <a:moveTo>
                    <a:pt x="0" y="162"/>
                  </a:moveTo>
                  <a:lnTo>
                    <a:pt x="209" y="584"/>
                  </a:lnTo>
                  <a:lnTo>
                    <a:pt x="288" y="546"/>
                  </a:lnTo>
                  <a:lnTo>
                    <a:pt x="363" y="518"/>
                  </a:lnTo>
                  <a:lnTo>
                    <a:pt x="491" y="490"/>
                  </a:lnTo>
                  <a:lnTo>
                    <a:pt x="636" y="478"/>
                  </a:lnTo>
                  <a:lnTo>
                    <a:pt x="637" y="0"/>
                  </a:lnTo>
                  <a:lnTo>
                    <a:pt x="491" y="11"/>
                  </a:lnTo>
                  <a:lnTo>
                    <a:pt x="325" y="38"/>
                  </a:lnTo>
                  <a:lnTo>
                    <a:pt x="143" y="94"/>
                  </a:lnTo>
                  <a:lnTo>
                    <a:pt x="0" y="162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12700" cmpd="sng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32800" name="Text Box 32"/>
            <p:cNvSpPr txBox="1">
              <a:spLocks noChangeArrowheads="1"/>
            </p:cNvSpPr>
            <p:nvPr/>
          </p:nvSpPr>
          <p:spPr bwMode="auto">
            <a:xfrm>
              <a:off x="2336" y="381"/>
              <a:ext cx="646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>
                  <a:solidFill>
                    <a:schemeClr val="bg1"/>
                  </a:solidFill>
                  <a:ea typeface="SimHei" panose="02010609060101010101" pitchFamily="49" charset="-122"/>
                </a:rPr>
                <a:t>提后</a:t>
              </a:r>
            </a:p>
          </p:txBody>
        </p:sp>
        <p:sp>
          <p:nvSpPr>
            <p:cNvPr id="32801" name="Freeform 33" descr="Newsprint"/>
            <p:cNvSpPr>
              <a:spLocks/>
            </p:cNvSpPr>
            <p:nvPr/>
          </p:nvSpPr>
          <p:spPr bwMode="auto">
            <a:xfrm>
              <a:off x="2880" y="216"/>
              <a:ext cx="643" cy="585"/>
            </a:xfrm>
            <a:custGeom>
              <a:avLst/>
              <a:gdLst>
                <a:gd name="T0" fmla="*/ 0 w 643"/>
                <a:gd name="T1" fmla="*/ 0 h 585"/>
                <a:gd name="T2" fmla="*/ 1 w 643"/>
                <a:gd name="T3" fmla="*/ 479 h 585"/>
                <a:gd name="T4" fmla="*/ 90 w 643"/>
                <a:gd name="T5" fmla="*/ 485 h 585"/>
                <a:gd name="T6" fmla="*/ 181 w 643"/>
                <a:gd name="T7" fmla="*/ 494 h 585"/>
                <a:gd name="T8" fmla="*/ 305 w 643"/>
                <a:gd name="T9" fmla="*/ 528 h 585"/>
                <a:gd name="T10" fmla="*/ 428 w 643"/>
                <a:gd name="T11" fmla="*/ 585 h 585"/>
                <a:gd name="T12" fmla="*/ 643 w 643"/>
                <a:gd name="T13" fmla="*/ 167 h 585"/>
                <a:gd name="T14" fmla="*/ 571 w 643"/>
                <a:gd name="T15" fmla="*/ 131 h 585"/>
                <a:gd name="T16" fmla="*/ 510 w 643"/>
                <a:gd name="T17" fmla="*/ 101 h 585"/>
                <a:gd name="T18" fmla="*/ 436 w 643"/>
                <a:gd name="T19" fmla="*/ 72 h 585"/>
                <a:gd name="T20" fmla="*/ 353 w 643"/>
                <a:gd name="T21" fmla="*/ 48 h 585"/>
                <a:gd name="T22" fmla="*/ 262 w 643"/>
                <a:gd name="T23" fmla="*/ 24 h 585"/>
                <a:gd name="T24" fmla="*/ 169 w 643"/>
                <a:gd name="T25" fmla="*/ 9 h 585"/>
                <a:gd name="T26" fmla="*/ 0 w 643"/>
                <a:gd name="T27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3" h="585">
                  <a:moveTo>
                    <a:pt x="0" y="0"/>
                  </a:moveTo>
                  <a:lnTo>
                    <a:pt x="1" y="479"/>
                  </a:lnTo>
                  <a:lnTo>
                    <a:pt x="90" y="485"/>
                  </a:lnTo>
                  <a:lnTo>
                    <a:pt x="181" y="494"/>
                  </a:lnTo>
                  <a:lnTo>
                    <a:pt x="305" y="528"/>
                  </a:lnTo>
                  <a:lnTo>
                    <a:pt x="428" y="585"/>
                  </a:lnTo>
                  <a:lnTo>
                    <a:pt x="643" y="167"/>
                  </a:lnTo>
                  <a:lnTo>
                    <a:pt x="571" y="131"/>
                  </a:lnTo>
                  <a:lnTo>
                    <a:pt x="510" y="101"/>
                  </a:lnTo>
                  <a:lnTo>
                    <a:pt x="436" y="72"/>
                  </a:lnTo>
                  <a:lnTo>
                    <a:pt x="353" y="48"/>
                  </a:lnTo>
                  <a:lnTo>
                    <a:pt x="262" y="24"/>
                  </a:lnTo>
                  <a:lnTo>
                    <a:pt x="169" y="9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12700" cmpd="sng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32802" name="Text Box 34"/>
            <p:cNvSpPr txBox="1">
              <a:spLocks noChangeArrowheads="1"/>
            </p:cNvSpPr>
            <p:nvPr/>
          </p:nvSpPr>
          <p:spPr bwMode="auto">
            <a:xfrm>
              <a:off x="3020" y="372"/>
              <a:ext cx="34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多</a:t>
              </a:r>
            </a:p>
          </p:txBody>
        </p:sp>
        <p:sp>
          <p:nvSpPr>
            <p:cNvPr id="32803" name="Freeform 35" descr="Newsprint"/>
            <p:cNvSpPr>
              <a:spLocks/>
            </p:cNvSpPr>
            <p:nvPr/>
          </p:nvSpPr>
          <p:spPr bwMode="auto">
            <a:xfrm>
              <a:off x="3309" y="381"/>
              <a:ext cx="675" cy="705"/>
            </a:xfrm>
            <a:custGeom>
              <a:avLst/>
              <a:gdLst>
                <a:gd name="T0" fmla="*/ 213 w 675"/>
                <a:gd name="T1" fmla="*/ 0 h 705"/>
                <a:gd name="T2" fmla="*/ 0 w 675"/>
                <a:gd name="T3" fmla="*/ 424 h 705"/>
                <a:gd name="T4" fmla="*/ 75 w 675"/>
                <a:gd name="T5" fmla="*/ 473 h 705"/>
                <a:gd name="T6" fmla="*/ 117 w 675"/>
                <a:gd name="T7" fmla="*/ 516 h 705"/>
                <a:gd name="T8" fmla="*/ 155 w 675"/>
                <a:gd name="T9" fmla="*/ 563 h 705"/>
                <a:gd name="T10" fmla="*/ 187 w 675"/>
                <a:gd name="T11" fmla="*/ 630 h 705"/>
                <a:gd name="T12" fmla="*/ 196 w 675"/>
                <a:gd name="T13" fmla="*/ 705 h 705"/>
                <a:gd name="T14" fmla="*/ 675 w 675"/>
                <a:gd name="T15" fmla="*/ 705 h 705"/>
                <a:gd name="T16" fmla="*/ 659 w 675"/>
                <a:gd name="T17" fmla="*/ 591 h 705"/>
                <a:gd name="T18" fmla="*/ 644 w 675"/>
                <a:gd name="T19" fmla="*/ 506 h 705"/>
                <a:gd name="T20" fmla="*/ 605 w 675"/>
                <a:gd name="T21" fmla="*/ 414 h 705"/>
                <a:gd name="T22" fmla="*/ 569 w 675"/>
                <a:gd name="T23" fmla="*/ 341 h 705"/>
                <a:gd name="T24" fmla="*/ 520 w 675"/>
                <a:gd name="T25" fmla="*/ 270 h 705"/>
                <a:gd name="T26" fmla="*/ 469 w 675"/>
                <a:gd name="T27" fmla="*/ 205 h 705"/>
                <a:gd name="T28" fmla="*/ 395 w 675"/>
                <a:gd name="T29" fmla="*/ 130 h 705"/>
                <a:gd name="T30" fmla="*/ 337 w 675"/>
                <a:gd name="T31" fmla="*/ 81 h 705"/>
                <a:gd name="T32" fmla="*/ 213 w 675"/>
                <a:gd name="T33" fmla="*/ 0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5" h="705">
                  <a:moveTo>
                    <a:pt x="213" y="0"/>
                  </a:moveTo>
                  <a:lnTo>
                    <a:pt x="0" y="424"/>
                  </a:lnTo>
                  <a:lnTo>
                    <a:pt x="75" y="473"/>
                  </a:lnTo>
                  <a:lnTo>
                    <a:pt x="117" y="516"/>
                  </a:lnTo>
                  <a:lnTo>
                    <a:pt x="155" y="563"/>
                  </a:lnTo>
                  <a:lnTo>
                    <a:pt x="187" y="630"/>
                  </a:lnTo>
                  <a:lnTo>
                    <a:pt x="196" y="705"/>
                  </a:lnTo>
                  <a:lnTo>
                    <a:pt x="675" y="705"/>
                  </a:lnTo>
                  <a:lnTo>
                    <a:pt x="659" y="591"/>
                  </a:lnTo>
                  <a:lnTo>
                    <a:pt x="644" y="506"/>
                  </a:lnTo>
                  <a:lnTo>
                    <a:pt x="605" y="414"/>
                  </a:lnTo>
                  <a:lnTo>
                    <a:pt x="569" y="341"/>
                  </a:lnTo>
                  <a:lnTo>
                    <a:pt x="520" y="270"/>
                  </a:lnTo>
                  <a:lnTo>
                    <a:pt x="469" y="205"/>
                  </a:lnTo>
                  <a:lnTo>
                    <a:pt x="395" y="130"/>
                  </a:lnTo>
                  <a:lnTo>
                    <a:pt x="337" y="81"/>
                  </a:lnTo>
                  <a:lnTo>
                    <a:pt x="213" y="0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12700" cmpd="sng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32804" name="Text Box 36"/>
            <p:cNvSpPr txBox="1">
              <a:spLocks noChangeArrowheads="1"/>
            </p:cNvSpPr>
            <p:nvPr/>
          </p:nvSpPr>
          <p:spPr bwMode="auto">
            <a:xfrm>
              <a:off x="3528" y="675"/>
              <a:ext cx="34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门</a:t>
              </a:r>
            </a:p>
          </p:txBody>
        </p:sp>
      </p:grpSp>
      <p:sp>
        <p:nvSpPr>
          <p:cNvPr id="32809" name="Text Box 41"/>
          <p:cNvSpPr txBox="1">
            <a:spLocks noChangeArrowheads="1"/>
          </p:cNvSpPr>
          <p:nvPr/>
        </p:nvSpPr>
        <p:spPr bwMode="auto">
          <a:xfrm>
            <a:off x="8615968" y="5754757"/>
            <a:ext cx="224292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4000" b="1" dirty="0">
                <a:solidFill>
                  <a:schemeClr val="accent2"/>
                </a:solidFill>
                <a:ea typeface="SimHei" panose="02010609060101010101" pitchFamily="49" charset="-122"/>
              </a:rPr>
              <a:t>新约历史</a:t>
            </a:r>
          </a:p>
        </p:txBody>
      </p:sp>
      <p:sp>
        <p:nvSpPr>
          <p:cNvPr id="32810" name="AutoShape 42" descr="Bouquet"/>
          <p:cNvSpPr>
            <a:spLocks noChangeArrowheads="1"/>
          </p:cNvSpPr>
          <p:nvPr/>
        </p:nvSpPr>
        <p:spPr bwMode="auto">
          <a:xfrm>
            <a:off x="216816" y="226243"/>
            <a:ext cx="3937673" cy="888182"/>
          </a:xfrm>
          <a:prstGeom prst="ribbon2">
            <a:avLst>
              <a:gd name="adj1" fmla="val 12500"/>
              <a:gd name="adj2" fmla="val 75000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 dirty="0">
                <a:solidFill>
                  <a:srgbClr val="FF0000"/>
                </a:solidFill>
                <a:ea typeface="SimHei" panose="02010609060101010101" pitchFamily="49" charset="-122"/>
              </a:rPr>
              <a:t>新约拱门</a:t>
            </a:r>
            <a:endParaRPr lang="en-US" altLang="en-US" sz="40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5143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保罗书信</a:t>
            </a:r>
            <a:endParaRPr lang="en-US" sz="72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963" y="1825625"/>
            <a:ext cx="10861963" cy="4351338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保罗书信有十三卷。</a:t>
            </a:r>
            <a:endParaRPr lang="en-US" altLang="zh-CN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</a:t>
            </a:r>
            <a:r>
              <a:rPr lang="zh-CN" altLang="en-US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正典法</a:t>
            </a:r>
            <a:r>
              <a:rPr lang="en-US" altLang="zh-CN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endParaRPr lang="zh-CN" altLang="en-US" sz="48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这是新约圣经编排时所循之次序，原则是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以书信篇幅之长短编排先后次序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，且先排「致教会」的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罗马书因最长，故在首篇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，后排「致个人」的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腓利门书最短，则居末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D2922B64-1B06-49DD-B37C-53A6CEC5EB7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DD8AB096-1838-4C23-A95B-FE72E14B7F0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837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12192000" cy="65563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496653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48-49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49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50-52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53-57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57-59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60-62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62-66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67-68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904"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第一次旅行布道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耶路撒冷大会前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第二次旅行布道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第三次旅行布道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被捉拿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在罗马狱中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被释放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在罗马狱中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904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无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加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帖前帖后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林前林后</a:t>
                      </a:r>
                      <a:endParaRPr lang="en-US" altLang="zh-CN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罗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无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弗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腓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</a:t>
                      </a:r>
                    </a:p>
                    <a:p>
                      <a:pPr algn="ctr"/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门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提前多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提后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2641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提摩太前书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1321" y="1751768"/>
            <a:ext cx="10515600" cy="4848552"/>
          </a:xfrm>
        </p:spPr>
        <p:txBody>
          <a:bodyPr>
            <a:normAutofit/>
          </a:bodyPr>
          <a:lstStyle/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作者：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 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 62A.D.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秋。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地点：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马其顿 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1:3)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的腓立比。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持信人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不详。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嘱咐提摩太为福音的缘故忠心事主，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与善管主的教会。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主旨：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谨守主道 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4:16)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D2922B64-1B06-49DD-B37C-53A6CEC5EB7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DD8AB096-1838-4C23-A95B-FE72E14B7F0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201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123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提摩太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0008"/>
            <a:ext cx="12192000" cy="523187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南加拉太地区的路司得人，父亲是希腊人，母亲是犹太人，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自幼学习旧约圣经。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极可能是保罗在第一次旅行布道时所结的果子，他母亲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与外祖母均信主，且十分虔诚。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保罗第二次布道时，提摩太已大有长进，为弟兄们所称赞，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保罗就带他出去传道。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为了日后在犹太人中间工作的方便，保罗曾给他行割礼。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提摩太为人谨慎，可能略嫌胆怯且退缩；身体也不很强健，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患有轻微胃病。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D2922B64-1B06-49DD-B37C-53A6CEC5EB7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09158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DD8AB096-1838-4C23-A95B-FE72E14B7F0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289950"/>
            <a:ext cx="12192000" cy="12471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65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123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提摩太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6058"/>
            <a:ext cx="12192000" cy="549582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他热心传福音，肯为主摆上。保罗说：「别人都求自己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的事，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---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他兴旺福音，与我同劳，待我像儿子待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父亲一样。」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2:21-22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altLang="zh-TW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他开始事奉的时候，神就藉着保罗与长老的按手，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赐以恩赐。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提摩太大部分时间跟随保罗事奉主，与他同行、同工、同劳。当保罗第一次在罗马被囚时，提摩太也与他同坐监。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保罗屡次差派他代表自己看顾并牧养众教会。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保罗写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林后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帖前后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门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》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时，都与提摩太一同署名。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D2922B64-1B06-49DD-B37C-53A6CEC5EB7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43429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51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提摩太前书特征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686" y="2004734"/>
            <a:ext cx="11896627" cy="44903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在教牧书信中为最 教牧性 的一卷。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含有基督教信仰中一些最重要的教义，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如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</a:t>
            </a:r>
            <a:r>
              <a:rPr lang="en-US" altLang="zh-CN" sz="40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2:5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3:16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4:1</a:t>
            </a:r>
            <a:r>
              <a:rPr lang="en-US" altLang="zh-CN" sz="40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等。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对教会管理制度之指示在其他书信中是无可</a:t>
            </a:r>
            <a:r>
              <a:rPr lang="ja-JP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比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(4)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显出当时教会的组织、崇拜与生活。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钥字包括有 嘱咐 、真道 、执事 、保守 等。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D2922B64-1B06-49DD-B37C-53A6CEC5EB7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DD8AB096-1838-4C23-A95B-FE72E14B7F0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906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270BC-8859-46BF-BEDB-C5CEA2A5A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87777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提摩太前书历史背景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7A841-E9E8-4A12-A3F1-93671CEF0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41488"/>
            <a:ext cx="12192000" cy="511651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28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后，保罗得恩赦，为时约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62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年夏或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62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年秋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2:23</a:t>
            </a:r>
            <a:r>
              <a:rPr lang="en-US" altLang="zh-CN" sz="32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24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门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22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得释之盼望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被释后，如他所应许，随即打发提摩太到腓立比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2:19</a:t>
            </a:r>
            <a:r>
              <a:rPr lang="en-US" altLang="zh-CN" sz="32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23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及以弗所去。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自己独自探望亚西亚众教会如以弗所、歌罗西、希拉波立、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老底嘉等，如他所许给腓利门的话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门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22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(4)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重回以弗所居住，处理许米乃与亚力山大的问题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提前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1:20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提摩太来到，嘱咐他留下牧养该地后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提前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1:3</a:t>
            </a:r>
            <a:r>
              <a:rPr lang="en-US" altLang="zh-CN" sz="3200" dirty="0">
                <a:solidFill>
                  <a:srgbClr val="FFC000"/>
                </a:solidFill>
                <a:ea typeface="SimSun" panose="02010600030101010101" pitchFamily="2" charset="-122"/>
              </a:rPr>
              <a:t>~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便到访各处。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他先到马其顿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提前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1:3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 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可能到腓立比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，在那处书成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提摩太前书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提前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3:14</a:t>
            </a:r>
            <a:r>
              <a:rPr lang="en-US" altLang="zh-CN" sz="3200" dirty="0">
                <a:solidFill>
                  <a:srgbClr val="FFC000"/>
                </a:solidFill>
                <a:ea typeface="SimSun" panose="02010600030101010101" pitchFamily="2" charset="-122"/>
              </a:rPr>
              <a:t>~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63AC800A-0904-4881-85AD-B8920E44BCE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47DE02C0-AAB2-4F02-9420-7D8AAE8DD89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253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oman empir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9144000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13" name="Freeform 41"/>
          <p:cNvSpPr>
            <a:spLocks/>
          </p:cNvSpPr>
          <p:nvPr/>
        </p:nvSpPr>
        <p:spPr bwMode="auto">
          <a:xfrm>
            <a:off x="8145464" y="2320926"/>
            <a:ext cx="560387" cy="665163"/>
          </a:xfrm>
          <a:custGeom>
            <a:avLst/>
            <a:gdLst>
              <a:gd name="T0" fmla="*/ 353 w 353"/>
              <a:gd name="T1" fmla="*/ 410 h 419"/>
              <a:gd name="T2" fmla="*/ 283 w 353"/>
              <a:gd name="T3" fmla="*/ 410 h 419"/>
              <a:gd name="T4" fmla="*/ 240 w 353"/>
              <a:gd name="T5" fmla="*/ 355 h 419"/>
              <a:gd name="T6" fmla="*/ 161 w 353"/>
              <a:gd name="T7" fmla="*/ 213 h 419"/>
              <a:gd name="T8" fmla="*/ 123 w 353"/>
              <a:gd name="T9" fmla="*/ 96 h 419"/>
              <a:gd name="T10" fmla="*/ 0 w 353"/>
              <a:gd name="T11" fmla="*/ 0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3" h="419">
                <a:moveTo>
                  <a:pt x="353" y="410"/>
                </a:moveTo>
                <a:cubicBezTo>
                  <a:pt x="341" y="410"/>
                  <a:pt x="302" y="419"/>
                  <a:pt x="283" y="410"/>
                </a:cubicBezTo>
                <a:cubicBezTo>
                  <a:pt x="264" y="401"/>
                  <a:pt x="260" y="388"/>
                  <a:pt x="240" y="355"/>
                </a:cubicBezTo>
                <a:cubicBezTo>
                  <a:pt x="220" y="322"/>
                  <a:pt x="181" y="256"/>
                  <a:pt x="161" y="213"/>
                </a:cubicBezTo>
                <a:cubicBezTo>
                  <a:pt x="141" y="170"/>
                  <a:pt x="150" y="131"/>
                  <a:pt x="123" y="96"/>
                </a:cubicBezTo>
                <a:cubicBezTo>
                  <a:pt x="96" y="61"/>
                  <a:pt x="26" y="20"/>
                  <a:pt x="0" y="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1" name="Freeform 39"/>
          <p:cNvSpPr>
            <a:spLocks/>
          </p:cNvSpPr>
          <p:nvPr/>
        </p:nvSpPr>
        <p:spPr bwMode="auto">
          <a:xfrm>
            <a:off x="8728076" y="2944814"/>
            <a:ext cx="301625" cy="15875"/>
          </a:xfrm>
          <a:custGeom>
            <a:avLst/>
            <a:gdLst>
              <a:gd name="T0" fmla="*/ 0 w 190"/>
              <a:gd name="T1" fmla="*/ 10 h 10"/>
              <a:gd name="T2" fmla="*/ 116 w 190"/>
              <a:gd name="T3" fmla="*/ 5 h 10"/>
              <a:gd name="T4" fmla="*/ 190 w 190"/>
              <a:gd name="T5" fmla="*/ 3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0" h="10">
                <a:moveTo>
                  <a:pt x="0" y="10"/>
                </a:moveTo>
                <a:cubicBezTo>
                  <a:pt x="42" y="8"/>
                  <a:pt x="84" y="6"/>
                  <a:pt x="116" y="5"/>
                </a:cubicBezTo>
                <a:cubicBezTo>
                  <a:pt x="148" y="4"/>
                  <a:pt x="145" y="0"/>
                  <a:pt x="190" y="3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6" name="Oval 4"/>
          <p:cNvSpPr>
            <a:spLocks noChangeArrowheads="1"/>
          </p:cNvSpPr>
          <p:nvPr/>
        </p:nvSpPr>
        <p:spPr bwMode="auto">
          <a:xfrm>
            <a:off x="8682039" y="2933701"/>
            <a:ext cx="73025" cy="74613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7" name="Oval 15"/>
          <p:cNvSpPr>
            <a:spLocks noChangeArrowheads="1"/>
          </p:cNvSpPr>
          <p:nvPr/>
        </p:nvSpPr>
        <p:spPr bwMode="auto">
          <a:xfrm>
            <a:off x="8078789" y="2255838"/>
            <a:ext cx="73025" cy="74612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0" name="Oval 18"/>
          <p:cNvSpPr>
            <a:spLocks noChangeArrowheads="1"/>
          </p:cNvSpPr>
          <p:nvPr/>
        </p:nvSpPr>
        <p:spPr bwMode="auto">
          <a:xfrm>
            <a:off x="9039226" y="2913063"/>
            <a:ext cx="73025" cy="74612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2" name="Oval 20"/>
          <p:cNvSpPr>
            <a:spLocks noChangeArrowheads="1"/>
          </p:cNvSpPr>
          <p:nvPr/>
        </p:nvSpPr>
        <p:spPr bwMode="auto">
          <a:xfrm>
            <a:off x="5921376" y="2027238"/>
            <a:ext cx="73025" cy="746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3" name="AutoShape 21"/>
          <p:cNvSpPr>
            <a:spLocks noChangeArrowheads="1"/>
          </p:cNvSpPr>
          <p:nvPr/>
        </p:nvSpPr>
        <p:spPr bwMode="auto">
          <a:xfrm>
            <a:off x="5754689" y="1457326"/>
            <a:ext cx="631825" cy="379413"/>
          </a:xfrm>
          <a:prstGeom prst="wedgeRectCallout">
            <a:avLst>
              <a:gd name="adj1" fmla="val -18093"/>
              <a:gd name="adj2" fmla="val 9853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罗马</a:t>
            </a:r>
          </a:p>
        </p:txBody>
      </p:sp>
      <p:sp>
        <p:nvSpPr>
          <p:cNvPr id="3096" name="AutoShape 24"/>
          <p:cNvSpPr>
            <a:spLocks noChangeArrowheads="1"/>
          </p:cNvSpPr>
          <p:nvPr/>
        </p:nvSpPr>
        <p:spPr bwMode="auto">
          <a:xfrm>
            <a:off x="9250363" y="2733676"/>
            <a:ext cx="817562" cy="379413"/>
          </a:xfrm>
          <a:prstGeom prst="wedgeRectCallout">
            <a:avLst>
              <a:gd name="adj1" fmla="val -66505"/>
              <a:gd name="adj2" fmla="val 815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歌罗西</a:t>
            </a:r>
          </a:p>
        </p:txBody>
      </p:sp>
      <p:sp>
        <p:nvSpPr>
          <p:cNvPr id="3097" name="AutoShape 25"/>
          <p:cNvSpPr>
            <a:spLocks noChangeArrowheads="1"/>
          </p:cNvSpPr>
          <p:nvPr/>
        </p:nvSpPr>
        <p:spPr bwMode="auto">
          <a:xfrm>
            <a:off x="8810626" y="3238501"/>
            <a:ext cx="817563" cy="379413"/>
          </a:xfrm>
          <a:prstGeom prst="wedgeRectCallout">
            <a:avLst>
              <a:gd name="adj1" fmla="val -57769"/>
              <a:gd name="adj2" fmla="val -11192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以弗所</a:t>
            </a:r>
          </a:p>
        </p:txBody>
      </p:sp>
      <p:sp>
        <p:nvSpPr>
          <p:cNvPr id="3099" name="AutoShape 27"/>
          <p:cNvSpPr>
            <a:spLocks noChangeArrowheads="1"/>
          </p:cNvSpPr>
          <p:nvPr/>
        </p:nvSpPr>
        <p:spPr bwMode="auto">
          <a:xfrm>
            <a:off x="7961313" y="1774826"/>
            <a:ext cx="817562" cy="379413"/>
          </a:xfrm>
          <a:prstGeom prst="wedgeRectCallout">
            <a:avLst>
              <a:gd name="adj1" fmla="val -29806"/>
              <a:gd name="adj2" fmla="val 7259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腓立比</a:t>
            </a:r>
          </a:p>
        </p:txBody>
      </p:sp>
      <p:sp>
        <p:nvSpPr>
          <p:cNvPr id="3101" name="AutoShape 29" descr="Canvas"/>
          <p:cNvSpPr>
            <a:spLocks noChangeArrowheads="1"/>
          </p:cNvSpPr>
          <p:nvPr/>
        </p:nvSpPr>
        <p:spPr bwMode="auto">
          <a:xfrm>
            <a:off x="1658938" y="5257800"/>
            <a:ext cx="4729162" cy="585788"/>
          </a:xfrm>
          <a:prstGeom prst="plaque">
            <a:avLst>
              <a:gd name="adj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保罗从罗马获释后的可能旅程</a:t>
            </a:r>
            <a:r>
              <a:rPr lang="en-US" altLang="zh-CN" sz="2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(62-67AD)</a:t>
            </a:r>
            <a:endParaRPr lang="en-US" altLang="zh-TW" sz="20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108" name="Oval 36"/>
          <p:cNvSpPr>
            <a:spLocks noChangeArrowheads="1"/>
          </p:cNvSpPr>
          <p:nvPr/>
        </p:nvSpPr>
        <p:spPr bwMode="auto">
          <a:xfrm>
            <a:off x="7843839" y="2947988"/>
            <a:ext cx="73025" cy="74612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10" name="Freeform 38"/>
          <p:cNvSpPr>
            <a:spLocks/>
          </p:cNvSpPr>
          <p:nvPr/>
        </p:nvSpPr>
        <p:spPr bwMode="auto">
          <a:xfrm>
            <a:off x="5873750" y="2065338"/>
            <a:ext cx="2820988" cy="1420812"/>
          </a:xfrm>
          <a:custGeom>
            <a:avLst/>
            <a:gdLst>
              <a:gd name="T0" fmla="*/ 42 w 1777"/>
              <a:gd name="T1" fmla="*/ 0 h 895"/>
              <a:gd name="T2" fmla="*/ 6 w 1777"/>
              <a:gd name="T3" fmla="*/ 74 h 895"/>
              <a:gd name="T4" fmla="*/ 80 w 1777"/>
              <a:gd name="T5" fmla="*/ 151 h 895"/>
              <a:gd name="T6" fmla="*/ 298 w 1777"/>
              <a:gd name="T7" fmla="*/ 273 h 895"/>
              <a:gd name="T8" fmla="*/ 433 w 1777"/>
              <a:gd name="T9" fmla="*/ 434 h 895"/>
              <a:gd name="T10" fmla="*/ 442 w 1777"/>
              <a:gd name="T11" fmla="*/ 645 h 895"/>
              <a:gd name="T12" fmla="*/ 920 w 1777"/>
              <a:gd name="T13" fmla="*/ 840 h 895"/>
              <a:gd name="T14" fmla="*/ 1359 w 1777"/>
              <a:gd name="T15" fmla="*/ 895 h 895"/>
              <a:gd name="T16" fmla="*/ 1599 w 1777"/>
              <a:gd name="T17" fmla="*/ 842 h 895"/>
              <a:gd name="T18" fmla="*/ 1777 w 1777"/>
              <a:gd name="T19" fmla="*/ 590 h 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77" h="895">
                <a:moveTo>
                  <a:pt x="42" y="0"/>
                </a:moveTo>
                <a:cubicBezTo>
                  <a:pt x="25" y="21"/>
                  <a:pt x="0" y="49"/>
                  <a:pt x="6" y="74"/>
                </a:cubicBezTo>
                <a:cubicBezTo>
                  <a:pt x="12" y="99"/>
                  <a:pt x="31" y="118"/>
                  <a:pt x="80" y="151"/>
                </a:cubicBezTo>
                <a:cubicBezTo>
                  <a:pt x="129" y="184"/>
                  <a:pt x="239" y="226"/>
                  <a:pt x="298" y="273"/>
                </a:cubicBezTo>
                <a:cubicBezTo>
                  <a:pt x="357" y="320"/>
                  <a:pt x="409" y="372"/>
                  <a:pt x="433" y="434"/>
                </a:cubicBezTo>
                <a:cubicBezTo>
                  <a:pt x="457" y="496"/>
                  <a:pt x="361" y="577"/>
                  <a:pt x="442" y="645"/>
                </a:cubicBezTo>
                <a:cubicBezTo>
                  <a:pt x="523" y="713"/>
                  <a:pt x="767" y="798"/>
                  <a:pt x="920" y="840"/>
                </a:cubicBezTo>
                <a:cubicBezTo>
                  <a:pt x="1073" y="882"/>
                  <a:pt x="1246" y="895"/>
                  <a:pt x="1359" y="895"/>
                </a:cubicBezTo>
                <a:cubicBezTo>
                  <a:pt x="1472" y="895"/>
                  <a:pt x="1529" y="893"/>
                  <a:pt x="1599" y="842"/>
                </a:cubicBezTo>
                <a:cubicBezTo>
                  <a:pt x="1669" y="791"/>
                  <a:pt x="1740" y="643"/>
                  <a:pt x="1777" y="59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2" name="Text Box 40" descr="Brown marble"/>
          <p:cNvSpPr txBox="1">
            <a:spLocks noChangeArrowheads="1"/>
          </p:cNvSpPr>
          <p:nvPr/>
        </p:nvSpPr>
        <p:spPr bwMode="auto">
          <a:xfrm>
            <a:off x="8772526" y="3648075"/>
            <a:ext cx="879475" cy="3762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提摩太</a:t>
            </a:r>
          </a:p>
        </p:txBody>
      </p:sp>
      <p:sp>
        <p:nvSpPr>
          <p:cNvPr id="3114" name="Text Box 42" descr="Green marble"/>
          <p:cNvSpPr txBox="1">
            <a:spLocks noChangeArrowheads="1"/>
          </p:cNvSpPr>
          <p:nvPr/>
        </p:nvSpPr>
        <p:spPr bwMode="auto">
          <a:xfrm>
            <a:off x="7929564" y="1365250"/>
            <a:ext cx="879475" cy="376238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写提前</a:t>
            </a:r>
          </a:p>
        </p:txBody>
      </p:sp>
      <p:sp>
        <p:nvSpPr>
          <p:cNvPr id="3115" name="Oval 43"/>
          <p:cNvSpPr>
            <a:spLocks noChangeArrowheads="1"/>
          </p:cNvSpPr>
          <p:nvPr/>
        </p:nvSpPr>
        <p:spPr bwMode="auto">
          <a:xfrm>
            <a:off x="7451726" y="2651126"/>
            <a:ext cx="73025" cy="74613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120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270BC-8859-46BF-BEDB-C5CEA2A5A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16058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提摩太前书历史背景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7A841-E9E8-4A12-A3F1-93671CEF0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27142"/>
            <a:ext cx="12192000" cy="524130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(6)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不久再访以弗所，后又访革哩底</a:t>
            </a:r>
            <a:r>
              <a:rPr lang="en-US" altLang="zh-CN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提多已在那里工作</a:t>
            </a:r>
            <a:r>
              <a:rPr lang="en-US" altLang="zh-CN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endParaRPr lang="en-US" altLang="zh-CN" sz="3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把教会交给提多后便离开。</a:t>
            </a:r>
            <a:endParaRPr lang="en-US" sz="3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(7)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从革哩底他造访哥林多。在那里适逢西纳与亚波罗打算往</a:t>
            </a:r>
            <a:endParaRPr lang="en-US" altLang="zh-CN" sz="3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革哩底去，他便书就提多书托他们带去。</a:t>
            </a:r>
            <a:endParaRPr lang="en-US" sz="3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(8)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从哥林多他如所许往尼哥波立去</a:t>
            </a:r>
            <a:r>
              <a:rPr lang="en-US" altLang="zh-CN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多</a:t>
            </a:r>
            <a:r>
              <a:rPr 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3:12</a:t>
            </a:r>
            <a:r>
              <a:rPr 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。他选择</a:t>
            </a:r>
            <a:endParaRPr lang="en-US" altLang="zh-CN" sz="3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尼哥波立暗示他下一步便要西征。</a:t>
            </a:r>
            <a:endParaRPr lang="en-US" sz="3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(9)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从尼哥波立，他西往士班雅</a:t>
            </a:r>
            <a:r>
              <a:rPr lang="en-US" altLang="zh-CN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西班牙</a:t>
            </a:r>
            <a:r>
              <a:rPr lang="en-US" altLang="zh-CN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去，满足多年的夙愿</a:t>
            </a:r>
            <a:r>
              <a:rPr lang="en-US" altLang="zh-CN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(</a:t>
            </a:r>
            <a:r>
              <a:rPr lang="zh-CN" alt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15:28</a:t>
            </a:r>
            <a:r>
              <a:rPr 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。此时约是</a:t>
            </a:r>
            <a:r>
              <a:rPr 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64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年春，在那里他逗留约二年之久，</a:t>
            </a:r>
            <a:r>
              <a:rPr lang="en-US" altLang="zh-CN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刚避开了罗马大火之役</a:t>
            </a:r>
            <a:r>
              <a:rPr lang="en-US" altLang="zh-CN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64</a:t>
            </a:r>
            <a:r>
              <a:rPr lang="zh-CN" alt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</a:t>
            </a:r>
            <a:r>
              <a:rPr 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</a:t>
            </a:r>
            <a:r>
              <a:rPr lang="zh-CN" alt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月</a:t>
            </a:r>
            <a:r>
              <a:rPr 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</a:t>
            </a:r>
            <a:r>
              <a:rPr lang="en-US" altLang="zh-CN" sz="34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24</a:t>
            </a:r>
            <a:r>
              <a:rPr lang="zh-CN" alt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</a:t>
            </a:r>
            <a:r>
              <a:rPr lang="en-US" altLang="zh-CN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及当年十月之 </a:t>
            </a:r>
            <a:r>
              <a:rPr lang="en-US" altLang="zh-CN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尼罗大屠杀 。</a:t>
            </a:r>
            <a:endParaRPr lang="en-US" sz="3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63AC800A-0904-4881-85AD-B8920E44BCE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2244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47DE02C0-AAB2-4F02-9420-7D8AAE8DD89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420404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045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oman empir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9144000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71" name="Freeform 27"/>
          <p:cNvSpPr>
            <a:spLocks/>
          </p:cNvSpPr>
          <p:nvPr/>
        </p:nvSpPr>
        <p:spPr bwMode="auto">
          <a:xfrm>
            <a:off x="7527926" y="2705101"/>
            <a:ext cx="461963" cy="263525"/>
          </a:xfrm>
          <a:custGeom>
            <a:avLst/>
            <a:gdLst>
              <a:gd name="T0" fmla="*/ 236 w 291"/>
              <a:gd name="T1" fmla="*/ 166 h 166"/>
              <a:gd name="T2" fmla="*/ 252 w 291"/>
              <a:gd name="T3" fmla="*/ 103 h 166"/>
              <a:gd name="T4" fmla="*/ 0 w 291"/>
              <a:gd name="T5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91" h="166">
                <a:moveTo>
                  <a:pt x="236" y="166"/>
                </a:moveTo>
                <a:cubicBezTo>
                  <a:pt x="239" y="156"/>
                  <a:pt x="291" y="131"/>
                  <a:pt x="252" y="103"/>
                </a:cubicBezTo>
                <a:cubicBezTo>
                  <a:pt x="213" y="75"/>
                  <a:pt x="53" y="22"/>
                  <a:pt x="0" y="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7" name="Freeform 3"/>
          <p:cNvSpPr>
            <a:spLocks/>
          </p:cNvSpPr>
          <p:nvPr/>
        </p:nvSpPr>
        <p:spPr bwMode="auto">
          <a:xfrm>
            <a:off x="8145464" y="2320926"/>
            <a:ext cx="560387" cy="665163"/>
          </a:xfrm>
          <a:custGeom>
            <a:avLst/>
            <a:gdLst>
              <a:gd name="T0" fmla="*/ 353 w 353"/>
              <a:gd name="T1" fmla="*/ 410 h 419"/>
              <a:gd name="T2" fmla="*/ 283 w 353"/>
              <a:gd name="T3" fmla="*/ 410 h 419"/>
              <a:gd name="T4" fmla="*/ 240 w 353"/>
              <a:gd name="T5" fmla="*/ 355 h 419"/>
              <a:gd name="T6" fmla="*/ 161 w 353"/>
              <a:gd name="T7" fmla="*/ 213 h 419"/>
              <a:gd name="T8" fmla="*/ 123 w 353"/>
              <a:gd name="T9" fmla="*/ 96 h 419"/>
              <a:gd name="T10" fmla="*/ 0 w 353"/>
              <a:gd name="T11" fmla="*/ 0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3" h="419">
                <a:moveTo>
                  <a:pt x="353" y="410"/>
                </a:moveTo>
                <a:cubicBezTo>
                  <a:pt x="341" y="410"/>
                  <a:pt x="302" y="419"/>
                  <a:pt x="283" y="410"/>
                </a:cubicBezTo>
                <a:cubicBezTo>
                  <a:pt x="264" y="401"/>
                  <a:pt x="260" y="388"/>
                  <a:pt x="240" y="355"/>
                </a:cubicBezTo>
                <a:cubicBezTo>
                  <a:pt x="220" y="322"/>
                  <a:pt x="181" y="256"/>
                  <a:pt x="161" y="213"/>
                </a:cubicBezTo>
                <a:cubicBezTo>
                  <a:pt x="141" y="170"/>
                  <a:pt x="150" y="131"/>
                  <a:pt x="123" y="96"/>
                </a:cubicBezTo>
                <a:cubicBezTo>
                  <a:pt x="96" y="61"/>
                  <a:pt x="26" y="20"/>
                  <a:pt x="0" y="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arrow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2498726" y="2317750"/>
            <a:ext cx="879475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西班牙</a:t>
            </a:r>
          </a:p>
        </p:txBody>
      </p:sp>
      <p:sp>
        <p:nvSpPr>
          <p:cNvPr id="6151" name="Oval 7"/>
          <p:cNvSpPr>
            <a:spLocks noChangeArrowheads="1"/>
          </p:cNvSpPr>
          <p:nvPr/>
        </p:nvSpPr>
        <p:spPr bwMode="auto">
          <a:xfrm>
            <a:off x="8078789" y="2255838"/>
            <a:ext cx="73025" cy="74612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2" name="Oval 8"/>
          <p:cNvSpPr>
            <a:spLocks noChangeArrowheads="1"/>
          </p:cNvSpPr>
          <p:nvPr/>
        </p:nvSpPr>
        <p:spPr bwMode="auto">
          <a:xfrm>
            <a:off x="9039226" y="2913063"/>
            <a:ext cx="73025" cy="74612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3" name="Oval 9"/>
          <p:cNvSpPr>
            <a:spLocks noChangeArrowheads="1"/>
          </p:cNvSpPr>
          <p:nvPr/>
        </p:nvSpPr>
        <p:spPr bwMode="auto">
          <a:xfrm>
            <a:off x="5921376" y="2027238"/>
            <a:ext cx="73025" cy="746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4" name="AutoShape 10"/>
          <p:cNvSpPr>
            <a:spLocks noChangeArrowheads="1"/>
          </p:cNvSpPr>
          <p:nvPr/>
        </p:nvSpPr>
        <p:spPr bwMode="auto">
          <a:xfrm>
            <a:off x="5754689" y="1457326"/>
            <a:ext cx="631825" cy="379413"/>
          </a:xfrm>
          <a:prstGeom prst="wedgeRectCallout">
            <a:avLst>
              <a:gd name="adj1" fmla="val -18093"/>
              <a:gd name="adj2" fmla="val 9853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罗马</a:t>
            </a:r>
          </a:p>
        </p:txBody>
      </p:sp>
      <p:sp>
        <p:nvSpPr>
          <p:cNvPr id="6155" name="AutoShape 11"/>
          <p:cNvSpPr>
            <a:spLocks noChangeArrowheads="1"/>
          </p:cNvSpPr>
          <p:nvPr/>
        </p:nvSpPr>
        <p:spPr bwMode="auto">
          <a:xfrm>
            <a:off x="9250363" y="2733676"/>
            <a:ext cx="817562" cy="379413"/>
          </a:xfrm>
          <a:prstGeom prst="wedgeRectCallout">
            <a:avLst>
              <a:gd name="adj1" fmla="val -66505"/>
              <a:gd name="adj2" fmla="val 815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歌罗西</a:t>
            </a:r>
          </a:p>
        </p:txBody>
      </p:sp>
      <p:sp>
        <p:nvSpPr>
          <p:cNvPr id="6156" name="AutoShape 12"/>
          <p:cNvSpPr>
            <a:spLocks noChangeArrowheads="1"/>
          </p:cNvSpPr>
          <p:nvPr/>
        </p:nvSpPr>
        <p:spPr bwMode="auto">
          <a:xfrm>
            <a:off x="8810626" y="3238501"/>
            <a:ext cx="817563" cy="379413"/>
          </a:xfrm>
          <a:prstGeom prst="wedgeRectCallout">
            <a:avLst>
              <a:gd name="adj1" fmla="val -57769"/>
              <a:gd name="adj2" fmla="val -11192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以弗所</a:t>
            </a:r>
          </a:p>
        </p:txBody>
      </p:sp>
      <p:sp>
        <p:nvSpPr>
          <p:cNvPr id="6157" name="AutoShape 13"/>
          <p:cNvSpPr>
            <a:spLocks noChangeArrowheads="1"/>
          </p:cNvSpPr>
          <p:nvPr/>
        </p:nvSpPr>
        <p:spPr bwMode="auto">
          <a:xfrm>
            <a:off x="7961313" y="1774826"/>
            <a:ext cx="817562" cy="379413"/>
          </a:xfrm>
          <a:prstGeom prst="wedgeRectCallout">
            <a:avLst>
              <a:gd name="adj1" fmla="val -29806"/>
              <a:gd name="adj2" fmla="val 7259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腓立比</a:t>
            </a:r>
          </a:p>
        </p:txBody>
      </p:sp>
      <p:sp>
        <p:nvSpPr>
          <p:cNvPr id="6158" name="AutoShape 14" descr="Canvas"/>
          <p:cNvSpPr>
            <a:spLocks noChangeArrowheads="1"/>
          </p:cNvSpPr>
          <p:nvPr/>
        </p:nvSpPr>
        <p:spPr bwMode="auto">
          <a:xfrm>
            <a:off x="1658938" y="5257800"/>
            <a:ext cx="4729162" cy="585788"/>
          </a:xfrm>
          <a:prstGeom prst="plaque">
            <a:avLst>
              <a:gd name="adj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保罗从罗马获释后的可能旅程</a:t>
            </a:r>
            <a:r>
              <a:rPr lang="en-US" altLang="zh-CN" sz="2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(62-67AD)</a:t>
            </a:r>
            <a:endParaRPr lang="en-US" altLang="zh-TW" sz="20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159" name="Oval 15"/>
          <p:cNvSpPr>
            <a:spLocks noChangeArrowheads="1"/>
          </p:cNvSpPr>
          <p:nvPr/>
        </p:nvSpPr>
        <p:spPr bwMode="auto">
          <a:xfrm>
            <a:off x="7843839" y="2947988"/>
            <a:ext cx="73025" cy="74612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60" name="AutoShape 16"/>
          <p:cNvSpPr>
            <a:spLocks noChangeArrowheads="1"/>
          </p:cNvSpPr>
          <p:nvPr/>
        </p:nvSpPr>
        <p:spPr bwMode="auto">
          <a:xfrm>
            <a:off x="6856413" y="2930526"/>
            <a:ext cx="817562" cy="379413"/>
          </a:xfrm>
          <a:prstGeom prst="wedgeRectCallout">
            <a:avLst>
              <a:gd name="adj1" fmla="val 69806"/>
              <a:gd name="adj2" fmla="val -3242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哥林多</a:t>
            </a:r>
          </a:p>
        </p:txBody>
      </p:sp>
      <p:sp>
        <p:nvSpPr>
          <p:cNvPr id="6162" name="Text Box 18" descr="Brown marble"/>
          <p:cNvSpPr txBox="1">
            <a:spLocks noChangeArrowheads="1"/>
          </p:cNvSpPr>
          <p:nvPr/>
        </p:nvSpPr>
        <p:spPr bwMode="auto">
          <a:xfrm>
            <a:off x="8772526" y="3648075"/>
            <a:ext cx="879475" cy="3762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提摩太</a:t>
            </a:r>
          </a:p>
        </p:txBody>
      </p:sp>
      <p:sp>
        <p:nvSpPr>
          <p:cNvPr id="6163" name="Text Box 19" descr="Green marble"/>
          <p:cNvSpPr txBox="1">
            <a:spLocks noChangeArrowheads="1"/>
          </p:cNvSpPr>
          <p:nvPr/>
        </p:nvSpPr>
        <p:spPr bwMode="auto">
          <a:xfrm>
            <a:off x="7929564" y="1365250"/>
            <a:ext cx="879475" cy="376238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写提前</a:t>
            </a:r>
          </a:p>
        </p:txBody>
      </p:sp>
      <p:sp>
        <p:nvSpPr>
          <p:cNvPr id="6164" name="Freeform 20"/>
          <p:cNvSpPr>
            <a:spLocks/>
          </p:cNvSpPr>
          <p:nvPr/>
        </p:nvSpPr>
        <p:spPr bwMode="auto">
          <a:xfrm>
            <a:off x="8351839" y="2979738"/>
            <a:ext cx="357187" cy="582612"/>
          </a:xfrm>
          <a:custGeom>
            <a:avLst/>
            <a:gdLst>
              <a:gd name="T0" fmla="*/ 225 w 225"/>
              <a:gd name="T1" fmla="*/ 0 h 367"/>
              <a:gd name="T2" fmla="*/ 129 w 225"/>
              <a:gd name="T3" fmla="*/ 194 h 367"/>
              <a:gd name="T4" fmla="*/ 0 w 225"/>
              <a:gd name="T5" fmla="*/ 367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5" h="367">
                <a:moveTo>
                  <a:pt x="225" y="0"/>
                </a:moveTo>
                <a:cubicBezTo>
                  <a:pt x="209" y="33"/>
                  <a:pt x="166" y="133"/>
                  <a:pt x="129" y="194"/>
                </a:cubicBezTo>
                <a:cubicBezTo>
                  <a:pt x="92" y="255"/>
                  <a:pt x="27" y="331"/>
                  <a:pt x="0" y="367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0" name="Oval 6"/>
          <p:cNvSpPr>
            <a:spLocks noChangeArrowheads="1"/>
          </p:cNvSpPr>
          <p:nvPr/>
        </p:nvSpPr>
        <p:spPr bwMode="auto">
          <a:xfrm>
            <a:off x="8682039" y="2933701"/>
            <a:ext cx="73025" cy="74613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67" name="Freeform 23"/>
          <p:cNvSpPr>
            <a:spLocks/>
          </p:cNvSpPr>
          <p:nvPr/>
        </p:nvSpPr>
        <p:spPr bwMode="auto">
          <a:xfrm>
            <a:off x="7921625" y="3009901"/>
            <a:ext cx="387350" cy="549275"/>
          </a:xfrm>
          <a:custGeom>
            <a:avLst/>
            <a:gdLst>
              <a:gd name="T0" fmla="*/ 244 w 244"/>
              <a:gd name="T1" fmla="*/ 346 h 346"/>
              <a:gd name="T2" fmla="*/ 153 w 244"/>
              <a:gd name="T3" fmla="*/ 132 h 346"/>
              <a:gd name="T4" fmla="*/ 0 w 244"/>
              <a:gd name="T5" fmla="*/ 0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4" h="346">
                <a:moveTo>
                  <a:pt x="244" y="346"/>
                </a:moveTo>
                <a:cubicBezTo>
                  <a:pt x="219" y="268"/>
                  <a:pt x="194" y="190"/>
                  <a:pt x="153" y="132"/>
                </a:cubicBezTo>
                <a:cubicBezTo>
                  <a:pt x="112" y="74"/>
                  <a:pt x="116" y="64"/>
                  <a:pt x="0" y="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8" name="Text Box 24" descr="Green marble"/>
          <p:cNvSpPr txBox="1">
            <a:spLocks noChangeArrowheads="1"/>
          </p:cNvSpPr>
          <p:nvPr/>
        </p:nvSpPr>
        <p:spPr bwMode="auto">
          <a:xfrm>
            <a:off x="6823076" y="3344864"/>
            <a:ext cx="879475" cy="376237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写提多</a:t>
            </a:r>
            <a:endParaRPr lang="en-US" altLang="zh-TW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170" name="AutoShape 26"/>
          <p:cNvSpPr>
            <a:spLocks noChangeArrowheads="1"/>
          </p:cNvSpPr>
          <p:nvPr/>
        </p:nvSpPr>
        <p:spPr bwMode="auto">
          <a:xfrm>
            <a:off x="6723064" y="1854201"/>
            <a:ext cx="1031875" cy="379413"/>
          </a:xfrm>
          <a:prstGeom prst="wedgeRectCallout">
            <a:avLst>
              <a:gd name="adj1" fmla="val 23079"/>
              <a:gd name="adj2" fmla="val 15962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尼哥波立</a:t>
            </a:r>
          </a:p>
        </p:txBody>
      </p:sp>
      <p:sp>
        <p:nvSpPr>
          <p:cNvPr id="6173" name="Freeform 29"/>
          <p:cNvSpPr>
            <a:spLocks/>
          </p:cNvSpPr>
          <p:nvPr/>
        </p:nvSpPr>
        <p:spPr bwMode="auto">
          <a:xfrm>
            <a:off x="2552700" y="2689226"/>
            <a:ext cx="4914900" cy="842963"/>
          </a:xfrm>
          <a:custGeom>
            <a:avLst/>
            <a:gdLst>
              <a:gd name="T0" fmla="*/ 3096 w 3096"/>
              <a:gd name="T1" fmla="*/ 0 h 531"/>
              <a:gd name="T2" fmla="*/ 2688 w 3096"/>
              <a:gd name="T3" fmla="*/ 77 h 531"/>
              <a:gd name="T4" fmla="*/ 2496 w 3096"/>
              <a:gd name="T5" fmla="*/ 341 h 531"/>
              <a:gd name="T6" fmla="*/ 2338 w 3096"/>
              <a:gd name="T7" fmla="*/ 413 h 531"/>
              <a:gd name="T8" fmla="*/ 1939 w 3096"/>
              <a:gd name="T9" fmla="*/ 269 h 531"/>
              <a:gd name="T10" fmla="*/ 1618 w 3096"/>
              <a:gd name="T11" fmla="*/ 250 h 531"/>
              <a:gd name="T12" fmla="*/ 1085 w 3096"/>
              <a:gd name="T13" fmla="*/ 274 h 531"/>
              <a:gd name="T14" fmla="*/ 778 w 3096"/>
              <a:gd name="T15" fmla="*/ 327 h 531"/>
              <a:gd name="T16" fmla="*/ 389 w 3096"/>
              <a:gd name="T17" fmla="*/ 514 h 531"/>
              <a:gd name="T18" fmla="*/ 0 w 3096"/>
              <a:gd name="T19" fmla="*/ 432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096" h="531">
                <a:moveTo>
                  <a:pt x="3096" y="0"/>
                </a:moveTo>
                <a:cubicBezTo>
                  <a:pt x="2942" y="10"/>
                  <a:pt x="2788" y="20"/>
                  <a:pt x="2688" y="77"/>
                </a:cubicBezTo>
                <a:cubicBezTo>
                  <a:pt x="2588" y="134"/>
                  <a:pt x="2554" y="285"/>
                  <a:pt x="2496" y="341"/>
                </a:cubicBezTo>
                <a:cubicBezTo>
                  <a:pt x="2438" y="397"/>
                  <a:pt x="2431" y="425"/>
                  <a:pt x="2338" y="413"/>
                </a:cubicBezTo>
                <a:cubicBezTo>
                  <a:pt x="2245" y="401"/>
                  <a:pt x="2059" y="296"/>
                  <a:pt x="1939" y="269"/>
                </a:cubicBezTo>
                <a:cubicBezTo>
                  <a:pt x="1819" y="242"/>
                  <a:pt x="1760" y="249"/>
                  <a:pt x="1618" y="250"/>
                </a:cubicBezTo>
                <a:cubicBezTo>
                  <a:pt x="1476" y="251"/>
                  <a:pt x="1225" y="261"/>
                  <a:pt x="1085" y="274"/>
                </a:cubicBezTo>
                <a:cubicBezTo>
                  <a:pt x="945" y="287"/>
                  <a:pt x="894" y="287"/>
                  <a:pt x="778" y="327"/>
                </a:cubicBezTo>
                <a:cubicBezTo>
                  <a:pt x="662" y="367"/>
                  <a:pt x="519" y="497"/>
                  <a:pt x="389" y="514"/>
                </a:cubicBezTo>
                <a:cubicBezTo>
                  <a:pt x="259" y="531"/>
                  <a:pt x="135" y="484"/>
                  <a:pt x="0" y="432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9" name="Oval 25"/>
          <p:cNvSpPr>
            <a:spLocks noChangeArrowheads="1"/>
          </p:cNvSpPr>
          <p:nvPr/>
        </p:nvSpPr>
        <p:spPr bwMode="auto">
          <a:xfrm>
            <a:off x="7451726" y="2651126"/>
            <a:ext cx="73025" cy="74613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75" name="AutoShape 31"/>
          <p:cNvSpPr>
            <a:spLocks noChangeArrowheads="1"/>
          </p:cNvSpPr>
          <p:nvPr/>
        </p:nvSpPr>
        <p:spPr bwMode="auto">
          <a:xfrm>
            <a:off x="7624763" y="3908425"/>
            <a:ext cx="957262" cy="679450"/>
          </a:xfrm>
          <a:prstGeom prst="wedgeRectCallout">
            <a:avLst>
              <a:gd name="adj1" fmla="val 22139"/>
              <a:gd name="adj2" fmla="val -8878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革哩底</a:t>
            </a:r>
          </a:p>
          <a:p>
            <a:pPr algn="ctr">
              <a:spcAft>
                <a:spcPct val="20000"/>
              </a:spcAft>
            </a:pPr>
            <a:r>
              <a:rPr lang="en-US" altLang="zh-TW" sz="160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克里特</a:t>
            </a:r>
            <a:r>
              <a:rPr lang="en-US" altLang="zh-TW" sz="160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6176" name="Text Box 32" descr="Brown marble"/>
          <p:cNvSpPr txBox="1">
            <a:spLocks noChangeArrowheads="1"/>
          </p:cNvSpPr>
          <p:nvPr/>
        </p:nvSpPr>
        <p:spPr bwMode="auto">
          <a:xfrm>
            <a:off x="7794626" y="4632325"/>
            <a:ext cx="650875" cy="3762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提多</a:t>
            </a:r>
          </a:p>
        </p:txBody>
      </p:sp>
      <p:sp>
        <p:nvSpPr>
          <p:cNvPr id="6177" name="Text Box 33" descr="blue-marble"/>
          <p:cNvSpPr txBox="1">
            <a:spLocks noChangeArrowheads="1"/>
          </p:cNvSpPr>
          <p:nvPr/>
        </p:nvSpPr>
        <p:spPr bwMode="auto">
          <a:xfrm>
            <a:off x="6908801" y="1439864"/>
            <a:ext cx="650875" cy="376237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过冬</a:t>
            </a:r>
          </a:p>
        </p:txBody>
      </p:sp>
    </p:spTree>
    <p:extLst>
      <p:ext uri="{BB962C8B-B14F-4D97-AF65-F5344CB8AC3E}">
        <p14:creationId xmlns:p14="http://schemas.microsoft.com/office/powerpoint/2010/main" val="2754789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Nero_1">
            <a:extLst>
              <a:ext uri="{FF2B5EF4-FFF2-40B4-BE49-F238E27FC236}">
                <a16:creationId xmlns:a16="http://schemas.microsoft.com/office/drawing/2014/main" id="{1C441E21-0849-4D45-826D-802F36645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22" y="227472"/>
            <a:ext cx="3149174" cy="41972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9" name="Text Box 5">
            <a:extLst>
              <a:ext uri="{FF2B5EF4-FFF2-40B4-BE49-F238E27FC236}">
                <a16:creationId xmlns:a16="http://schemas.microsoft.com/office/drawing/2014/main" id="{F1EBDC1C-8912-4AE4-BEB0-C0BA70295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459" y="4628654"/>
            <a:ext cx="296427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Aft>
                <a:spcPct val="300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罗马皇帝尼禄</a:t>
            </a:r>
            <a:endParaRPr lang="zh-TW" altLang="en-US" sz="32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1510" name="Text Box 6">
            <a:extLst>
              <a:ext uri="{FF2B5EF4-FFF2-40B4-BE49-F238E27FC236}">
                <a16:creationId xmlns:a16="http://schemas.microsoft.com/office/drawing/2014/main" id="{E64CAD2C-D89D-4C8E-9EBE-9F9B7A5D1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855" y="5869148"/>
            <a:ext cx="296587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Aft>
                <a:spcPct val="300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64</a:t>
            </a:r>
            <a:r>
              <a:rPr lang="zh-CN" altLang="en-US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年罗马大火</a:t>
            </a:r>
            <a:endParaRPr lang="zh-TW" altLang="en-US" sz="36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1511" name="Picture 7" descr="Robert,_Hubert_-_Incendie_à_Rome_-_">
            <a:extLst>
              <a:ext uri="{FF2B5EF4-FFF2-40B4-BE49-F238E27FC236}">
                <a16:creationId xmlns:a16="http://schemas.microsoft.com/office/drawing/2014/main" id="{B91918C7-B90A-44E0-A794-3EFE60580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" t="2396" r="1874" b="2431"/>
          <a:stretch>
            <a:fillRect/>
          </a:stretch>
        </p:blipFill>
        <p:spPr bwMode="auto">
          <a:xfrm>
            <a:off x="4430714" y="0"/>
            <a:ext cx="6961748" cy="56945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12" name="Rectangle 8">
            <a:extLst>
              <a:ext uri="{FF2B5EF4-FFF2-40B4-BE49-F238E27FC236}">
                <a16:creationId xmlns:a16="http://schemas.microsoft.com/office/drawing/2014/main" id="{9BAA8284-C9DA-4A7B-88A6-F86984CDCF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582" y="5204002"/>
            <a:ext cx="273664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54-68</a:t>
            </a:r>
            <a:r>
              <a:rPr lang="zh-TW" altLang="en-US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年作王</a:t>
            </a:r>
          </a:p>
        </p:txBody>
      </p:sp>
      <p:sp>
        <p:nvSpPr>
          <p:cNvPr id="21513" name="Text Box 9">
            <a:extLst>
              <a:ext uri="{FF2B5EF4-FFF2-40B4-BE49-F238E27FC236}">
                <a16:creationId xmlns:a16="http://schemas.microsoft.com/office/drawing/2014/main" id="{1E884DBE-3F72-44BE-A2D6-8C453926D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2063" y="5592148"/>
            <a:ext cx="757915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大火连烧五天，罗马城的十四个区中，</a:t>
            </a:r>
            <a:endParaRPr lang="en-US" altLang="zh-CN" sz="36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CN" altLang="en-US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有三区全毁，七区受重创。</a:t>
            </a:r>
            <a:endParaRPr lang="zh-TW" altLang="en-US" sz="36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270BC-8859-46BF-BEDB-C5CEA2A5A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提摩太前书历史背景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7A841-E9E8-4A12-A3F1-93671CEF0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59118"/>
            <a:ext cx="12192000" cy="510932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(10)66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年春他从士班雅回来，曾到米利都，在那里留下生病的同伴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特罗非摩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提后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4:20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；再又访问哥林多，把以拉都留下来在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那里工作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提后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4:20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(11)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因保罗匆忙的离开特罗亚，他把传道的需要如外衣、书籍、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皮卷都留下来，遭反对的人逮捕押回罗马。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(12)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提后 透露保罗最后因为福音之故而被捕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1:12, 17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2:8</a:t>
            </a:r>
            <a:r>
              <a:rPr lang="en-US" altLang="zh-CN" sz="32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他今次被禁不像上次般，而是 像犯人一样 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2:9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。由于罗马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该撒对基督教改变了态度，基督教被宣布为非法宗教，今次他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自料没有被释放之可能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4:6</a:t>
            </a:r>
            <a:r>
              <a:rPr lang="en-US" sz="32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</a:t>
            </a:r>
            <a:r>
              <a:rPr lang="en-US" sz="32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。据传说，他是在是年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年底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67A.D.)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或翌年春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68A.D.)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为主殉道的。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63AC800A-0904-4881-85AD-B8920E44BCE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09661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47DE02C0-AAB2-4F02-9420-7D8AAE8DD89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467537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084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oman empir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9144000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08" name="Line 40"/>
          <p:cNvSpPr>
            <a:spLocks noChangeShapeType="1"/>
          </p:cNvSpPr>
          <p:nvPr/>
        </p:nvSpPr>
        <p:spPr bwMode="auto">
          <a:xfrm flipH="1" flipV="1">
            <a:off x="5994401" y="2062164"/>
            <a:ext cx="2519363" cy="47307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498726" y="2317750"/>
            <a:ext cx="879475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西班牙</a:t>
            </a:r>
          </a:p>
        </p:txBody>
      </p:sp>
      <p:sp>
        <p:nvSpPr>
          <p:cNvPr id="7176" name="Oval 8"/>
          <p:cNvSpPr>
            <a:spLocks noChangeArrowheads="1"/>
          </p:cNvSpPr>
          <p:nvPr/>
        </p:nvSpPr>
        <p:spPr bwMode="auto">
          <a:xfrm>
            <a:off x="5921376" y="2027238"/>
            <a:ext cx="73025" cy="746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AutoShape 9"/>
          <p:cNvSpPr>
            <a:spLocks noChangeArrowheads="1"/>
          </p:cNvSpPr>
          <p:nvPr/>
        </p:nvSpPr>
        <p:spPr bwMode="auto">
          <a:xfrm>
            <a:off x="5754689" y="1457326"/>
            <a:ext cx="631825" cy="379413"/>
          </a:xfrm>
          <a:prstGeom prst="wedgeRectCallout">
            <a:avLst>
              <a:gd name="adj1" fmla="val -18093"/>
              <a:gd name="adj2" fmla="val 9853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罗马</a:t>
            </a:r>
          </a:p>
        </p:txBody>
      </p:sp>
      <p:sp>
        <p:nvSpPr>
          <p:cNvPr id="7179" name="AutoShape 11"/>
          <p:cNvSpPr>
            <a:spLocks noChangeArrowheads="1"/>
          </p:cNvSpPr>
          <p:nvPr/>
        </p:nvSpPr>
        <p:spPr bwMode="auto">
          <a:xfrm>
            <a:off x="8880476" y="2708276"/>
            <a:ext cx="817563" cy="379413"/>
          </a:xfrm>
          <a:prstGeom prst="wedgeRectCallout">
            <a:avLst>
              <a:gd name="adj1" fmla="val -64370"/>
              <a:gd name="adj2" fmla="val 1987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以弗所</a:t>
            </a:r>
          </a:p>
        </p:txBody>
      </p:sp>
      <p:sp>
        <p:nvSpPr>
          <p:cNvPr id="7181" name="AutoShape 13" descr="Canvas"/>
          <p:cNvSpPr>
            <a:spLocks noChangeArrowheads="1"/>
          </p:cNvSpPr>
          <p:nvPr/>
        </p:nvSpPr>
        <p:spPr bwMode="auto">
          <a:xfrm>
            <a:off x="1658938" y="5257800"/>
            <a:ext cx="4729162" cy="585788"/>
          </a:xfrm>
          <a:prstGeom prst="plaque">
            <a:avLst>
              <a:gd name="adj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保罗从罗马获释后的可能旅程</a:t>
            </a:r>
            <a:r>
              <a:rPr lang="en-US" altLang="zh-CN" sz="2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(62-67AD)</a:t>
            </a:r>
            <a:endParaRPr lang="en-US" altLang="zh-TW" sz="20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183" name="AutoShape 15"/>
          <p:cNvSpPr>
            <a:spLocks noChangeArrowheads="1"/>
          </p:cNvSpPr>
          <p:nvPr/>
        </p:nvSpPr>
        <p:spPr bwMode="auto">
          <a:xfrm>
            <a:off x="7178676" y="3114676"/>
            <a:ext cx="817563" cy="379413"/>
          </a:xfrm>
          <a:prstGeom prst="wedgeRectCallout">
            <a:avLst>
              <a:gd name="adj1" fmla="val 33301"/>
              <a:gd name="adj2" fmla="val -7677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哥林多</a:t>
            </a:r>
          </a:p>
        </p:txBody>
      </p:sp>
      <p:sp>
        <p:nvSpPr>
          <p:cNvPr id="7184" name="Text Box 16" descr="Brown marble"/>
          <p:cNvSpPr txBox="1">
            <a:spLocks noChangeArrowheads="1"/>
          </p:cNvSpPr>
          <p:nvPr/>
        </p:nvSpPr>
        <p:spPr bwMode="auto">
          <a:xfrm>
            <a:off x="8739189" y="3624264"/>
            <a:ext cx="1108075" cy="37623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特罗非摩</a:t>
            </a:r>
          </a:p>
        </p:txBody>
      </p:sp>
      <p:sp>
        <p:nvSpPr>
          <p:cNvPr id="7187" name="Oval 19"/>
          <p:cNvSpPr>
            <a:spLocks noChangeArrowheads="1"/>
          </p:cNvSpPr>
          <p:nvPr/>
        </p:nvSpPr>
        <p:spPr bwMode="auto">
          <a:xfrm>
            <a:off x="8682039" y="2933701"/>
            <a:ext cx="73025" cy="74613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3" name="Freeform 25"/>
          <p:cNvSpPr>
            <a:spLocks/>
          </p:cNvSpPr>
          <p:nvPr/>
        </p:nvSpPr>
        <p:spPr bwMode="auto">
          <a:xfrm>
            <a:off x="2552700" y="2795588"/>
            <a:ext cx="5303838" cy="736600"/>
          </a:xfrm>
          <a:custGeom>
            <a:avLst/>
            <a:gdLst>
              <a:gd name="T0" fmla="*/ 3341 w 3341"/>
              <a:gd name="T1" fmla="*/ 101 h 464"/>
              <a:gd name="T2" fmla="*/ 2789 w 3341"/>
              <a:gd name="T3" fmla="*/ 29 h 464"/>
              <a:gd name="T4" fmla="*/ 2496 w 3341"/>
              <a:gd name="T5" fmla="*/ 274 h 464"/>
              <a:gd name="T6" fmla="*/ 2338 w 3341"/>
              <a:gd name="T7" fmla="*/ 346 h 464"/>
              <a:gd name="T8" fmla="*/ 1939 w 3341"/>
              <a:gd name="T9" fmla="*/ 202 h 464"/>
              <a:gd name="T10" fmla="*/ 1618 w 3341"/>
              <a:gd name="T11" fmla="*/ 183 h 464"/>
              <a:gd name="T12" fmla="*/ 1085 w 3341"/>
              <a:gd name="T13" fmla="*/ 207 h 464"/>
              <a:gd name="T14" fmla="*/ 778 w 3341"/>
              <a:gd name="T15" fmla="*/ 260 h 464"/>
              <a:gd name="T16" fmla="*/ 389 w 3341"/>
              <a:gd name="T17" fmla="*/ 447 h 464"/>
              <a:gd name="T18" fmla="*/ 0 w 3341"/>
              <a:gd name="T19" fmla="*/ 365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41" h="464">
                <a:moveTo>
                  <a:pt x="3341" y="101"/>
                </a:moveTo>
                <a:cubicBezTo>
                  <a:pt x="3249" y="89"/>
                  <a:pt x="2930" y="0"/>
                  <a:pt x="2789" y="29"/>
                </a:cubicBezTo>
                <a:cubicBezTo>
                  <a:pt x="2648" y="58"/>
                  <a:pt x="2571" y="221"/>
                  <a:pt x="2496" y="274"/>
                </a:cubicBezTo>
                <a:cubicBezTo>
                  <a:pt x="2421" y="327"/>
                  <a:pt x="2431" y="358"/>
                  <a:pt x="2338" y="346"/>
                </a:cubicBezTo>
                <a:cubicBezTo>
                  <a:pt x="2245" y="334"/>
                  <a:pt x="2059" y="229"/>
                  <a:pt x="1939" y="202"/>
                </a:cubicBezTo>
                <a:cubicBezTo>
                  <a:pt x="1819" y="175"/>
                  <a:pt x="1760" y="182"/>
                  <a:pt x="1618" y="183"/>
                </a:cubicBezTo>
                <a:cubicBezTo>
                  <a:pt x="1476" y="184"/>
                  <a:pt x="1225" y="194"/>
                  <a:pt x="1085" y="207"/>
                </a:cubicBezTo>
                <a:cubicBezTo>
                  <a:pt x="945" y="220"/>
                  <a:pt x="894" y="220"/>
                  <a:pt x="778" y="260"/>
                </a:cubicBezTo>
                <a:cubicBezTo>
                  <a:pt x="662" y="300"/>
                  <a:pt x="519" y="430"/>
                  <a:pt x="389" y="447"/>
                </a:cubicBezTo>
                <a:cubicBezTo>
                  <a:pt x="259" y="464"/>
                  <a:pt x="135" y="417"/>
                  <a:pt x="0" y="365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arrow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6" name="AutoShape 28"/>
          <p:cNvSpPr>
            <a:spLocks noChangeArrowheads="1"/>
          </p:cNvSpPr>
          <p:nvPr/>
        </p:nvSpPr>
        <p:spPr bwMode="auto">
          <a:xfrm>
            <a:off x="8736013" y="3214688"/>
            <a:ext cx="817562" cy="379412"/>
          </a:xfrm>
          <a:prstGeom prst="wedgeRectCallout">
            <a:avLst>
              <a:gd name="adj1" fmla="val -47866"/>
              <a:gd name="adj2" fmla="val -8556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米利都</a:t>
            </a:r>
          </a:p>
        </p:txBody>
      </p:sp>
      <p:sp>
        <p:nvSpPr>
          <p:cNvPr id="7199" name="Text Box 31" descr="Brown marble"/>
          <p:cNvSpPr txBox="1">
            <a:spLocks noChangeArrowheads="1"/>
          </p:cNvSpPr>
          <p:nvPr/>
        </p:nvSpPr>
        <p:spPr bwMode="auto">
          <a:xfrm>
            <a:off x="7143751" y="3524250"/>
            <a:ext cx="879475" cy="3762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以拉都</a:t>
            </a:r>
          </a:p>
        </p:txBody>
      </p:sp>
      <p:sp>
        <p:nvSpPr>
          <p:cNvPr id="7200" name="Freeform 32"/>
          <p:cNvSpPr>
            <a:spLocks/>
          </p:cNvSpPr>
          <p:nvPr/>
        </p:nvSpPr>
        <p:spPr bwMode="auto">
          <a:xfrm>
            <a:off x="7894639" y="2987676"/>
            <a:ext cx="788987" cy="119063"/>
          </a:xfrm>
          <a:custGeom>
            <a:avLst/>
            <a:gdLst>
              <a:gd name="T0" fmla="*/ 0 w 497"/>
              <a:gd name="T1" fmla="*/ 0 h 75"/>
              <a:gd name="T2" fmla="*/ 163 w 497"/>
              <a:gd name="T3" fmla="*/ 67 h 75"/>
              <a:gd name="T4" fmla="*/ 497 w 497"/>
              <a:gd name="T5" fmla="*/ 5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97" h="75">
                <a:moveTo>
                  <a:pt x="0" y="0"/>
                </a:moveTo>
                <a:cubicBezTo>
                  <a:pt x="40" y="29"/>
                  <a:pt x="80" y="59"/>
                  <a:pt x="163" y="67"/>
                </a:cubicBezTo>
                <a:cubicBezTo>
                  <a:pt x="246" y="75"/>
                  <a:pt x="379" y="64"/>
                  <a:pt x="497" y="5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2" name="Oval 14"/>
          <p:cNvSpPr>
            <a:spLocks noChangeArrowheads="1"/>
          </p:cNvSpPr>
          <p:nvPr/>
        </p:nvSpPr>
        <p:spPr bwMode="auto">
          <a:xfrm>
            <a:off x="7843839" y="2947988"/>
            <a:ext cx="73025" cy="74612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01" name="AutoShape 33"/>
          <p:cNvSpPr>
            <a:spLocks noChangeArrowheads="1"/>
          </p:cNvSpPr>
          <p:nvPr/>
        </p:nvSpPr>
        <p:spPr bwMode="auto">
          <a:xfrm>
            <a:off x="8750301" y="2225676"/>
            <a:ext cx="817563" cy="379413"/>
          </a:xfrm>
          <a:prstGeom prst="wedgeRectCallout">
            <a:avLst>
              <a:gd name="adj1" fmla="val -72718"/>
              <a:gd name="adj2" fmla="val 3117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特罗亚</a:t>
            </a:r>
          </a:p>
        </p:txBody>
      </p:sp>
      <p:sp>
        <p:nvSpPr>
          <p:cNvPr id="7202" name="Oval 34"/>
          <p:cNvSpPr>
            <a:spLocks noChangeArrowheads="1"/>
          </p:cNvSpPr>
          <p:nvPr/>
        </p:nvSpPr>
        <p:spPr bwMode="auto">
          <a:xfrm>
            <a:off x="8483601" y="2500313"/>
            <a:ext cx="73025" cy="74612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03" name="Freeform 35"/>
          <p:cNvSpPr>
            <a:spLocks/>
          </p:cNvSpPr>
          <p:nvPr/>
        </p:nvSpPr>
        <p:spPr bwMode="auto">
          <a:xfrm>
            <a:off x="8505825" y="2579688"/>
            <a:ext cx="196850" cy="457200"/>
          </a:xfrm>
          <a:custGeom>
            <a:avLst/>
            <a:gdLst>
              <a:gd name="T0" fmla="*/ 124 w 124"/>
              <a:gd name="T1" fmla="*/ 288 h 288"/>
              <a:gd name="T2" fmla="*/ 20 w 124"/>
              <a:gd name="T3" fmla="*/ 228 h 288"/>
              <a:gd name="T4" fmla="*/ 1 w 124"/>
              <a:gd name="T5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4" h="288">
                <a:moveTo>
                  <a:pt x="124" y="288"/>
                </a:moveTo>
                <a:cubicBezTo>
                  <a:pt x="82" y="282"/>
                  <a:pt x="40" y="276"/>
                  <a:pt x="20" y="228"/>
                </a:cubicBezTo>
                <a:cubicBezTo>
                  <a:pt x="0" y="180"/>
                  <a:pt x="3" y="66"/>
                  <a:pt x="1" y="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5" name="Oval 27"/>
          <p:cNvSpPr>
            <a:spLocks noChangeArrowheads="1"/>
          </p:cNvSpPr>
          <p:nvPr/>
        </p:nvSpPr>
        <p:spPr bwMode="auto">
          <a:xfrm>
            <a:off x="8685214" y="3013076"/>
            <a:ext cx="73025" cy="74613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04" name="Text Box 36" descr="Green marble"/>
          <p:cNvSpPr txBox="1">
            <a:spLocks noChangeArrowheads="1"/>
          </p:cNvSpPr>
          <p:nvPr/>
        </p:nvSpPr>
        <p:spPr bwMode="auto">
          <a:xfrm>
            <a:off x="5619751" y="1044575"/>
            <a:ext cx="879475" cy="376238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写提后</a:t>
            </a:r>
          </a:p>
        </p:txBody>
      </p:sp>
      <p:sp>
        <p:nvSpPr>
          <p:cNvPr id="7205" name="Text Box 37" descr="red-marble"/>
          <p:cNvSpPr txBox="1">
            <a:spLocks noChangeArrowheads="1"/>
          </p:cNvSpPr>
          <p:nvPr/>
        </p:nvSpPr>
        <p:spPr bwMode="auto">
          <a:xfrm>
            <a:off x="5737226" y="630239"/>
            <a:ext cx="650875" cy="376237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殉道</a:t>
            </a:r>
          </a:p>
        </p:txBody>
      </p:sp>
      <p:sp>
        <p:nvSpPr>
          <p:cNvPr id="7206" name="Text Box 38" descr="Medium wood"/>
          <p:cNvSpPr txBox="1">
            <a:spLocks noChangeArrowheads="1"/>
          </p:cNvSpPr>
          <p:nvPr/>
        </p:nvSpPr>
        <p:spPr bwMode="auto">
          <a:xfrm>
            <a:off x="8756651" y="1817689"/>
            <a:ext cx="1793875" cy="376237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外衣、书、皮卷</a:t>
            </a:r>
            <a:endParaRPr lang="zh-TW" altLang="en-US" dirty="0">
              <a:solidFill>
                <a:schemeClr val="accent6">
                  <a:lumMod val="20000"/>
                  <a:lumOff val="80000"/>
                </a:schemeClr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209" name="Text Box 41" descr="Brown marble"/>
          <p:cNvSpPr txBox="1">
            <a:spLocks noChangeArrowheads="1"/>
          </p:cNvSpPr>
          <p:nvPr/>
        </p:nvSpPr>
        <p:spPr bwMode="auto">
          <a:xfrm>
            <a:off x="9732964" y="2711450"/>
            <a:ext cx="879475" cy="3762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提摩太</a:t>
            </a:r>
          </a:p>
        </p:txBody>
      </p:sp>
    </p:spTree>
    <p:extLst>
      <p:ext uri="{BB962C8B-B14F-4D97-AF65-F5344CB8AC3E}">
        <p14:creationId xmlns:p14="http://schemas.microsoft.com/office/powerpoint/2010/main" val="25180357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1">
            <a:extLst>
              <a:ext uri="{FF2B5EF4-FFF2-40B4-BE49-F238E27FC236}">
                <a16:creationId xmlns:a16="http://schemas.microsoft.com/office/drawing/2014/main" id="{44052156-A4A2-4FAB-A9D9-4FD78A2A5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1425" y="0"/>
            <a:ext cx="6623148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6" name="AutoShape 6">
            <a:extLst>
              <a:ext uri="{FF2B5EF4-FFF2-40B4-BE49-F238E27FC236}">
                <a16:creationId xmlns:a16="http://schemas.microsoft.com/office/drawing/2014/main" id="{5D91C24C-0366-4FEE-8232-E84854172A5B}"/>
              </a:ext>
            </a:extLst>
          </p:cNvPr>
          <p:cNvSpPr>
            <a:spLocks/>
          </p:cNvSpPr>
          <p:nvPr/>
        </p:nvSpPr>
        <p:spPr bwMode="auto">
          <a:xfrm>
            <a:off x="9212868" y="539750"/>
            <a:ext cx="292100" cy="3876675"/>
          </a:xfrm>
          <a:prstGeom prst="rightBrace">
            <a:avLst>
              <a:gd name="adj1" fmla="val 110598"/>
              <a:gd name="adj2" fmla="val 50000"/>
            </a:avLst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7" name="AutoShape 7">
            <a:extLst>
              <a:ext uri="{FF2B5EF4-FFF2-40B4-BE49-F238E27FC236}">
                <a16:creationId xmlns:a16="http://schemas.microsoft.com/office/drawing/2014/main" id="{9E2656C4-9C1A-420B-B082-0F37625D1DDB}"/>
              </a:ext>
            </a:extLst>
          </p:cNvPr>
          <p:cNvSpPr>
            <a:spLocks/>
          </p:cNvSpPr>
          <p:nvPr/>
        </p:nvSpPr>
        <p:spPr bwMode="auto">
          <a:xfrm>
            <a:off x="9212868" y="4572000"/>
            <a:ext cx="292100" cy="1463675"/>
          </a:xfrm>
          <a:prstGeom prst="rightBrace">
            <a:avLst>
              <a:gd name="adj1" fmla="val 41757"/>
              <a:gd name="adj2" fmla="val 50000"/>
            </a:avLst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8" name="Text Box 8">
            <a:extLst>
              <a:ext uri="{FF2B5EF4-FFF2-40B4-BE49-F238E27FC236}">
                <a16:creationId xmlns:a16="http://schemas.microsoft.com/office/drawing/2014/main" id="{0E15FBF0-85E0-4187-9E50-338608F53E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2108" y="2154921"/>
            <a:ext cx="157447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600" b="1" dirty="0">
                <a:ea typeface="SimHei" panose="02010609060101010101" pitchFamily="49" charset="-122"/>
              </a:rPr>
              <a:t>大教堂</a:t>
            </a:r>
          </a:p>
        </p:txBody>
      </p:sp>
      <p:sp>
        <p:nvSpPr>
          <p:cNvPr id="20489" name="Text Box 9">
            <a:extLst>
              <a:ext uri="{FF2B5EF4-FFF2-40B4-BE49-F238E27FC236}">
                <a16:creationId xmlns:a16="http://schemas.microsoft.com/office/drawing/2014/main" id="{BB08AB20-1694-4589-93E5-69180332A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3263" y="4980671"/>
            <a:ext cx="157447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600" b="1" dirty="0">
                <a:ea typeface="SimHei" panose="02010609060101010101" pitchFamily="49" charset="-122"/>
              </a:rPr>
              <a:t>小教堂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056BEC-0B1D-4ABB-BA67-D84C0E732BDD}"/>
              </a:ext>
            </a:extLst>
          </p:cNvPr>
          <p:cNvSpPr/>
          <p:nvPr/>
        </p:nvSpPr>
        <p:spPr>
          <a:xfrm>
            <a:off x="0" y="366806"/>
            <a:ext cx="2386013" cy="4036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3600" dirty="0">
                <a:solidFill>
                  <a:srgbClr val="FFFF00"/>
                </a:solidFill>
                <a:ea typeface="SimHei" panose="02010609060101010101" pitchFamily="49" charset="-122"/>
              </a:rPr>
              <a:t>相传囚禁彼得和保罗的罗马地牢</a:t>
            </a:r>
            <a:r>
              <a:rPr lang="zh-TW" altLang="en-US" sz="3600" dirty="0">
                <a:ea typeface="SimHei" panose="02010609060101010101" pitchFamily="49" charset="-122"/>
              </a:rPr>
              <a:t>：</a:t>
            </a:r>
            <a:r>
              <a:rPr lang="en-US" altLang="zh-TW" sz="3600" dirty="0">
                <a:solidFill>
                  <a:schemeClr val="accent2"/>
                </a:solidFill>
                <a:ea typeface="SimHei" panose="02010609060101010101" pitchFamily="49" charset="-122"/>
              </a:rPr>
              <a:t>Mamertine Prison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 descr="carcere-mamertino_3">
            <a:extLst>
              <a:ext uri="{FF2B5EF4-FFF2-40B4-BE49-F238E27FC236}">
                <a16:creationId xmlns:a16="http://schemas.microsoft.com/office/drawing/2014/main" id="{53048DF2-78EC-4FE7-A87F-BF14478B9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93" y="-1588"/>
            <a:ext cx="7524357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6" name="Line 6">
            <a:extLst>
              <a:ext uri="{FF2B5EF4-FFF2-40B4-BE49-F238E27FC236}">
                <a16:creationId xmlns:a16="http://schemas.microsoft.com/office/drawing/2014/main" id="{BBE3DF9D-76F1-419A-A89A-E654AF64136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523164" y="977901"/>
            <a:ext cx="1316037" cy="36513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7" name="Line 7">
            <a:extLst>
              <a:ext uri="{FF2B5EF4-FFF2-40B4-BE49-F238E27FC236}">
                <a16:creationId xmlns:a16="http://schemas.microsoft.com/office/drawing/2014/main" id="{19275CA0-CCCD-40F0-9D69-F51A552ACA1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718301" y="2332039"/>
            <a:ext cx="2047875" cy="25558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8" name="Line 8">
            <a:extLst>
              <a:ext uri="{FF2B5EF4-FFF2-40B4-BE49-F238E27FC236}">
                <a16:creationId xmlns:a16="http://schemas.microsoft.com/office/drawing/2014/main" id="{88A546CA-DAF5-4DD0-9770-7339714998E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534151" y="3978276"/>
            <a:ext cx="2232025" cy="21907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9" name="Line 9">
            <a:extLst>
              <a:ext uri="{FF2B5EF4-FFF2-40B4-BE49-F238E27FC236}">
                <a16:creationId xmlns:a16="http://schemas.microsoft.com/office/drawing/2014/main" id="{2ECF72AA-1861-4F97-BD25-8828A06649A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42050" y="4929187"/>
            <a:ext cx="2383476" cy="658813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0" name="Text Box 10">
            <a:extLst>
              <a:ext uri="{FF2B5EF4-FFF2-40B4-BE49-F238E27FC236}">
                <a16:creationId xmlns:a16="http://schemas.microsoft.com/office/drawing/2014/main" id="{F858FE15-A6FA-42DE-8674-8C5DF63045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8738" y="704850"/>
            <a:ext cx="157447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600" b="1">
                <a:solidFill>
                  <a:srgbClr val="FFFF00"/>
                </a:solidFill>
                <a:ea typeface="SimHei" panose="02010609060101010101" pitchFamily="49" charset="-122"/>
              </a:rPr>
              <a:t>大教堂</a:t>
            </a:r>
          </a:p>
        </p:txBody>
      </p:sp>
      <p:sp>
        <p:nvSpPr>
          <p:cNvPr id="15371" name="Text Box 11">
            <a:extLst>
              <a:ext uri="{FF2B5EF4-FFF2-40B4-BE49-F238E27FC236}">
                <a16:creationId xmlns:a16="http://schemas.microsoft.com/office/drawing/2014/main" id="{A87ACC3A-66BE-4FA7-BCB8-0DE9B07880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9200" y="2349500"/>
            <a:ext cx="157447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600" b="1">
                <a:solidFill>
                  <a:srgbClr val="FFFF00"/>
                </a:solidFill>
                <a:ea typeface="SimHei" panose="02010609060101010101" pitchFamily="49" charset="-122"/>
              </a:rPr>
              <a:t>小教堂</a:t>
            </a:r>
          </a:p>
        </p:txBody>
      </p:sp>
      <p:sp>
        <p:nvSpPr>
          <p:cNvPr id="15372" name="Text Box 12">
            <a:extLst>
              <a:ext uri="{FF2B5EF4-FFF2-40B4-BE49-F238E27FC236}">
                <a16:creationId xmlns:a16="http://schemas.microsoft.com/office/drawing/2014/main" id="{D173BC69-31D3-4A29-B5E6-E0C535EEA6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9200" y="3983038"/>
            <a:ext cx="203773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600" b="1">
                <a:solidFill>
                  <a:srgbClr val="FFFF00"/>
                </a:solidFill>
                <a:ea typeface="SimHei" panose="02010609060101010101" pitchFamily="49" charset="-122"/>
              </a:rPr>
              <a:t>上层地牢</a:t>
            </a:r>
            <a:endParaRPr lang="en-US" altLang="zh-TW" sz="3600" b="1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15373" name="Text Box 13">
            <a:extLst>
              <a:ext uri="{FF2B5EF4-FFF2-40B4-BE49-F238E27FC236}">
                <a16:creationId xmlns:a16="http://schemas.microsoft.com/office/drawing/2014/main" id="{77EBE404-90F4-44AC-8F54-F923E9D7E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6176" y="5373689"/>
            <a:ext cx="203773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600" b="1" dirty="0">
                <a:solidFill>
                  <a:srgbClr val="FFFF00"/>
                </a:solidFill>
                <a:ea typeface="SimHei" panose="02010609060101010101" pitchFamily="49" charset="-122"/>
              </a:rPr>
              <a:t>下层地牢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Rome-Csg-013-Mamertine-Prison">
            <a:extLst>
              <a:ext uri="{FF2B5EF4-FFF2-40B4-BE49-F238E27FC236}">
                <a16:creationId xmlns:a16="http://schemas.microsoft.com/office/drawing/2014/main" id="{D1BCCCC5-BEAB-4783-86B4-35EAFBBB5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0" name="AutoShape 6">
            <a:extLst>
              <a:ext uri="{FF2B5EF4-FFF2-40B4-BE49-F238E27FC236}">
                <a16:creationId xmlns:a16="http://schemas.microsoft.com/office/drawing/2014/main" id="{623BDA8C-D68D-405E-87A3-740945AAE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0564" y="1381126"/>
            <a:ext cx="3901716" cy="987425"/>
          </a:xfrm>
          <a:prstGeom prst="wedgeRectCallout">
            <a:avLst>
              <a:gd name="adj1" fmla="val -81495"/>
              <a:gd name="adj2" fmla="val -5562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CN" altLang="en-US" sz="2800" b="1" dirty="0">
                <a:ea typeface="SimHei" panose="02010609060101010101" pitchFamily="49" charset="-122"/>
              </a:rPr>
              <a:t>下层地牢唯一的出入口，</a:t>
            </a:r>
          </a:p>
          <a:p>
            <a:pPr algn="ctr">
              <a:spcAft>
                <a:spcPct val="20000"/>
              </a:spcAft>
            </a:pPr>
            <a:r>
              <a:rPr lang="zh-CN" altLang="en-US" sz="2800" b="1" dirty="0">
                <a:ea typeface="SimHei" panose="02010609060101010101" pitchFamily="49" charset="-122"/>
              </a:rPr>
              <a:t>囚犯从此洞被扔下来。</a:t>
            </a:r>
            <a:endParaRPr lang="zh-TW" altLang="en-US" sz="2800" b="1" dirty="0">
              <a:ea typeface="SimHei" panose="02010609060101010101" pitchFamily="49" charset="-122"/>
            </a:endParaRPr>
          </a:p>
        </p:txBody>
      </p:sp>
      <p:sp>
        <p:nvSpPr>
          <p:cNvPr id="11271" name="AutoShape 7">
            <a:extLst>
              <a:ext uri="{FF2B5EF4-FFF2-40B4-BE49-F238E27FC236}">
                <a16:creationId xmlns:a16="http://schemas.microsoft.com/office/drawing/2014/main" id="{915A7637-3424-45FE-B76A-D3BD701DF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8824" y="3648076"/>
            <a:ext cx="2926639" cy="695325"/>
          </a:xfrm>
          <a:prstGeom prst="wedgeRectCallout">
            <a:avLst>
              <a:gd name="adj1" fmla="val -100713"/>
              <a:gd name="adj2" fmla="val 2945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CN" altLang="en-US" sz="2800" b="1" dirty="0">
                <a:ea typeface="SimHei" panose="02010609060101010101" pitchFamily="49" charset="-122"/>
              </a:rPr>
              <a:t>后来加设的圣坛</a:t>
            </a:r>
            <a:endParaRPr lang="zh-TW" altLang="en-US" sz="2800" b="1" dirty="0">
              <a:ea typeface="SimHei" panose="02010609060101010101" pitchFamily="49" charset="-122"/>
            </a:endParaRPr>
          </a:p>
        </p:txBody>
      </p:sp>
      <p:sp>
        <p:nvSpPr>
          <p:cNvPr id="11272" name="AutoShape 8">
            <a:extLst>
              <a:ext uri="{FF2B5EF4-FFF2-40B4-BE49-F238E27FC236}">
                <a16:creationId xmlns:a16="http://schemas.microsoft.com/office/drawing/2014/main" id="{ABD1D4BC-CB9C-4834-9984-DA3CBB5EC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1375" y="5184776"/>
            <a:ext cx="2874988" cy="695325"/>
          </a:xfrm>
          <a:prstGeom prst="wedgeRectCallout">
            <a:avLst>
              <a:gd name="adj1" fmla="val -49218"/>
              <a:gd name="adj2" fmla="val 9520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CN" altLang="en-US" sz="2800" b="1" dirty="0">
                <a:ea typeface="SimHei" panose="02010609060101010101" pitchFamily="49" charset="-122"/>
              </a:rPr>
              <a:t>后来加铺的地板</a:t>
            </a:r>
            <a:endParaRPr lang="zh-TW" altLang="en-US" sz="2800" b="1" dirty="0">
              <a:ea typeface="SimHei" panose="02010609060101010101" pitchFamily="49" charset="-122"/>
            </a:endParaRPr>
          </a:p>
        </p:txBody>
      </p:sp>
      <p:sp>
        <p:nvSpPr>
          <p:cNvPr id="11273" name="AutoShape 9">
            <a:extLst>
              <a:ext uri="{FF2B5EF4-FFF2-40B4-BE49-F238E27FC236}">
                <a16:creationId xmlns:a16="http://schemas.microsoft.com/office/drawing/2014/main" id="{CA93A278-7F11-4CF8-83B9-5F343CEB2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0225" y="5732464"/>
            <a:ext cx="716252" cy="695325"/>
          </a:xfrm>
          <a:prstGeom prst="wedgeRectCallout">
            <a:avLst>
              <a:gd name="adj1" fmla="val -157991"/>
              <a:gd name="adj2" fmla="val -9819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2800" b="1">
                <a:ea typeface="SimHei" panose="02010609060101010101" pitchFamily="49" charset="-122"/>
              </a:rPr>
              <a:t>井</a:t>
            </a:r>
          </a:p>
        </p:txBody>
      </p:sp>
      <p:sp>
        <p:nvSpPr>
          <p:cNvPr id="11274" name="AutoShape 10">
            <a:extLst>
              <a:ext uri="{FF2B5EF4-FFF2-40B4-BE49-F238E27FC236}">
                <a16:creationId xmlns:a16="http://schemas.microsoft.com/office/drawing/2014/main" id="{29C544B5-353D-40C2-9C71-6819AE7C7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1728" y="1819276"/>
            <a:ext cx="2007909" cy="989013"/>
          </a:xfrm>
          <a:prstGeom prst="wedgeRectCallout">
            <a:avLst>
              <a:gd name="adj1" fmla="val -519"/>
              <a:gd name="adj2" fmla="val 14422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CN" altLang="en-US" sz="2800" b="1" dirty="0">
                <a:ea typeface="SimHei" panose="02010609060101010101" pitchFamily="49" charset="-122"/>
              </a:rPr>
              <a:t>固定囚犯</a:t>
            </a:r>
          </a:p>
          <a:p>
            <a:pPr algn="ctr">
              <a:spcAft>
                <a:spcPct val="20000"/>
              </a:spcAft>
            </a:pPr>
            <a:r>
              <a:rPr lang="zh-CN" altLang="en-US" sz="2800" b="1" dirty="0">
                <a:ea typeface="SimHei" panose="02010609060101010101" pitchFamily="49" charset="-122"/>
              </a:rPr>
              <a:t>锁链的石柱</a:t>
            </a:r>
            <a:endParaRPr lang="zh-TW" altLang="en-US" sz="2800" b="1" dirty="0">
              <a:ea typeface="SimHei" panose="02010609060101010101" pitchFamily="49" charset="-122"/>
            </a:endParaRPr>
          </a:p>
        </p:txBody>
      </p:sp>
      <p:sp>
        <p:nvSpPr>
          <p:cNvPr id="11275" name="AutoShape 11">
            <a:extLst>
              <a:ext uri="{FF2B5EF4-FFF2-40B4-BE49-F238E27FC236}">
                <a16:creationId xmlns:a16="http://schemas.microsoft.com/office/drawing/2014/main" id="{A1264FD7-90CF-4CC2-90E6-2F008DE72F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0596" y="4416426"/>
            <a:ext cx="3057416" cy="695325"/>
          </a:xfrm>
          <a:prstGeom prst="wedgeRectCallout">
            <a:avLst>
              <a:gd name="adj1" fmla="val -102282"/>
              <a:gd name="adj2" fmla="val -2123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CN" altLang="en-US" sz="2800" b="1" dirty="0">
                <a:ea typeface="SimHei" panose="02010609060101010101" pitchFamily="49" charset="-122"/>
              </a:rPr>
              <a:t>纪念彼得倒钉十架</a:t>
            </a:r>
            <a:endParaRPr lang="zh-TW" altLang="en-US" sz="2800" b="1" dirty="0"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Tullianum_V-III_sec">
            <a:extLst>
              <a:ext uri="{FF2B5EF4-FFF2-40B4-BE49-F238E27FC236}">
                <a16:creationId xmlns:a16="http://schemas.microsoft.com/office/drawing/2014/main" id="{9C4EC69F-2908-431B-AA83-C81432663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072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1" name="Text Box 5">
            <a:extLst>
              <a:ext uri="{FF2B5EF4-FFF2-40B4-BE49-F238E27FC236}">
                <a16:creationId xmlns:a16="http://schemas.microsoft.com/office/drawing/2014/main" id="{41BE1984-FF59-4A51-9F3C-C105452804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1927" y="6072188"/>
            <a:ext cx="883607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FF00"/>
                </a:solidFill>
                <a:ea typeface="SimHei" panose="02010609060101010101" pitchFamily="49" charset="-122"/>
              </a:rPr>
              <a:t>将后代添加的圣坛和地板拆除，还原起初样貌。</a:t>
            </a:r>
            <a:endParaRPr lang="zh-TW" altLang="en-US" sz="3200" b="1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4102" name="Text Box 6">
            <a:extLst>
              <a:ext uri="{FF2B5EF4-FFF2-40B4-BE49-F238E27FC236}">
                <a16:creationId xmlns:a16="http://schemas.microsoft.com/office/drawing/2014/main" id="{FBCDDB31-CBA7-4D97-9F41-D2C0313B3D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26183" y="3253607"/>
            <a:ext cx="1107996" cy="2806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Aft>
                <a:spcPct val="30000"/>
              </a:spcAft>
            </a:pPr>
            <a:r>
              <a:rPr lang="zh-CN" altLang="en-US" sz="3600">
                <a:solidFill>
                  <a:srgbClr val="FFFF00"/>
                </a:solidFill>
                <a:ea typeface="SimHei" panose="02010609060101010101" pitchFamily="49" charset="-122"/>
              </a:rPr>
              <a:t>封闭</a:t>
            </a:r>
          </a:p>
          <a:p>
            <a:pPr>
              <a:spcAft>
                <a:spcPct val="30000"/>
              </a:spcAft>
            </a:pPr>
            <a:r>
              <a:rPr lang="zh-CN" altLang="en-US" sz="3600">
                <a:solidFill>
                  <a:srgbClr val="FFFF00"/>
                </a:solidFill>
                <a:ea typeface="SimHei" panose="02010609060101010101" pitchFamily="49" charset="-122"/>
              </a:rPr>
              <a:t>黑暗</a:t>
            </a:r>
          </a:p>
          <a:p>
            <a:pPr>
              <a:spcAft>
                <a:spcPct val="30000"/>
              </a:spcAft>
            </a:pPr>
            <a:r>
              <a:rPr lang="zh-CN" altLang="en-US" sz="3600">
                <a:solidFill>
                  <a:srgbClr val="FFFF00"/>
                </a:solidFill>
                <a:ea typeface="SimHei" panose="02010609060101010101" pitchFamily="49" charset="-122"/>
              </a:rPr>
              <a:t>潮湿</a:t>
            </a:r>
          </a:p>
          <a:p>
            <a:pPr>
              <a:spcAft>
                <a:spcPct val="30000"/>
              </a:spcAft>
            </a:pPr>
            <a:r>
              <a:rPr lang="zh-CN" altLang="en-US" sz="3600">
                <a:solidFill>
                  <a:srgbClr val="FFFF00"/>
                </a:solidFill>
                <a:ea typeface="SimHei" panose="02010609060101010101" pitchFamily="49" charset="-122"/>
              </a:rPr>
              <a:t>脏臭</a:t>
            </a:r>
            <a:endParaRPr lang="zh-TW" altLang="en-US" sz="360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9797422"/>
              </p:ext>
            </p:extLst>
          </p:nvPr>
        </p:nvGraphicFramePr>
        <p:xfrm>
          <a:off x="0" y="1216055"/>
          <a:ext cx="12192000" cy="55164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9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62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5365">
                <a:tc>
                  <a:txBody>
                    <a:bodyPr/>
                    <a:lstStyle/>
                    <a:p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序言</a:t>
                      </a:r>
                      <a:r>
                        <a:rPr 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(1:1-2)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5747">
                <a:tc>
                  <a:txBody>
                    <a:bodyPr/>
                    <a:lstStyle/>
                    <a:p>
                      <a:endParaRPr lang="en-US" altLang="zh-TW" sz="36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altLang="zh-TW" sz="36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altLang="zh-TW" sz="36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TW" altLang="en-US" sz="4000" b="1" kern="1200" dirty="0">
                          <a:solidFill>
                            <a:srgbClr val="00206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本論</a:t>
                      </a:r>
                      <a:r>
                        <a:rPr lang="en-US" sz="4000" b="1" kern="1200" dirty="0">
                          <a:solidFill>
                            <a:srgbClr val="00206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(1:3-6:9)</a:t>
                      </a:r>
                      <a:endParaRPr lang="en-US" sz="40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0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1.</a:t>
                      </a:r>
                      <a:r>
                        <a:rPr lang="zh-TW" alt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斥責異端</a:t>
                      </a:r>
                      <a:r>
                        <a:rPr lang="en-US" altLang="zh-TW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</a:t>
                      </a: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1:3-11)  7.</a:t>
                      </a:r>
                      <a:r>
                        <a:rPr lang="zh-TW" alt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教會任務</a:t>
                      </a: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(3:14-16)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2.</a:t>
                      </a:r>
                      <a:r>
                        <a:rPr lang="zh-TW" alt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蒙恩見證</a:t>
                      </a: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(1:12-17) 8.</a:t>
                      </a:r>
                      <a:r>
                        <a:rPr lang="zh-TW" alt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持守真道</a:t>
                      </a: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(4:1-6)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3.</a:t>
                      </a:r>
                      <a:r>
                        <a:rPr lang="zh-TW" alt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交託使命</a:t>
                      </a: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(1:18-20) 9.</a:t>
                      </a:r>
                      <a:r>
                        <a:rPr lang="zh-TW" alt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操練敬虔</a:t>
                      </a: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(4:7-16)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4.</a:t>
                      </a:r>
                      <a:r>
                        <a:rPr lang="zh-TW" alt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代禱工作</a:t>
                      </a: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(2:1-7)  10.</a:t>
                      </a:r>
                      <a:r>
                        <a:rPr lang="zh-TW" alt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牧會細則</a:t>
                      </a: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(5:1-6:2)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5.</a:t>
                      </a:r>
                      <a:r>
                        <a:rPr lang="zh-TW" alt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男女本份</a:t>
                      </a: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(2:8-15) 11.</a:t>
                      </a:r>
                      <a:r>
                        <a:rPr lang="zh-TW" alt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敬戒貪財</a:t>
                      </a: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(6:3-10)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6.</a:t>
                      </a:r>
                      <a:r>
                        <a:rPr lang="zh-TW" alt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長執資格</a:t>
                      </a: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(3:1-13) 12.</a:t>
                      </a:r>
                      <a:r>
                        <a:rPr lang="zh-TW" alt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持定永生</a:t>
                      </a: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(6:11-19)</a:t>
                      </a:r>
                    </a:p>
                    <a:p>
                      <a:endParaRPr lang="en-US" sz="30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5365">
                <a:tc>
                  <a:txBody>
                    <a:bodyPr/>
                    <a:lstStyle/>
                    <a:p>
                      <a:r>
                        <a:rPr lang="zh-TW" alt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結言</a:t>
                      </a:r>
                      <a:r>
                        <a:rPr 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(6:20-21)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18615" y="-28283"/>
            <a:ext cx="61093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提摩太前书</a:t>
            </a:r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分段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44029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建立上帝的家</a:t>
            </a:r>
            <a:r>
              <a:rPr lang="en-US" altLang="zh-TW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--</a:t>
            </a:r>
            <a:r>
              <a:rPr lang="zh-TW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教會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121" y="1725104"/>
            <a:ext cx="12000321" cy="4864231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教會是屬上帝的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--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「這家就是永生上帝的教會」</a:t>
            </a:r>
            <a:endParaRPr 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教會是屬靈的家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--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上帝的家中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這家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</a:t>
            </a:r>
            <a:endParaRPr 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教會必須高舉 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真理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，持守 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真理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endParaRPr lang="en-US" altLang="zh-TW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這 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真理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就是 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”=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敬虔的奧秘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3:16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  <a:p>
            <a:pPr marL="1428750" lvl="2" indent="-514350">
              <a:buAutoNum type="alphaLcPeriod"/>
            </a:pP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在肉身顯現</a:t>
            </a:r>
            <a:r>
              <a:rPr lang="en-US" altLang="zh-TW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b. 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被聖靈稱義 </a:t>
            </a:r>
            <a:r>
              <a:rPr lang="en-US" altLang="zh-TW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c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被天使看見 </a:t>
            </a:r>
            <a:endParaRPr lang="en-US" altLang="zh-TW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TW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d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被傳於外邦 </a:t>
            </a:r>
            <a:r>
              <a:rPr lang="en-US" altLang="zh-TW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e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被世人信服 </a:t>
            </a:r>
            <a:r>
              <a:rPr lang="en-US" altLang="zh-TW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f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被接到榮耀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D2922B64-1B06-49DD-B37C-53A6CEC5EB7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DD8AB096-1838-4C23-A95B-FE72E14B7F0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8921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 descr="Brown marble">
            <a:extLst>
              <a:ext uri="{FF2B5EF4-FFF2-40B4-BE49-F238E27FC236}">
                <a16:creationId xmlns:a16="http://schemas.microsoft.com/office/drawing/2014/main" id="{7AB290C8-8935-494E-B4DC-8FC29D359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73" y="107577"/>
            <a:ext cx="6145492" cy="60838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监督</a:t>
            </a:r>
            <a:r>
              <a:rPr lang="zh-TW" altLang="en-US" sz="4000" dirty="0">
                <a:solidFill>
                  <a:schemeClr val="bg1"/>
                </a:solidFill>
                <a:ea typeface="SimHei" panose="02010609060101010101" pitchFamily="49" charset="-122"/>
              </a:rPr>
              <a:t> </a:t>
            </a:r>
            <a:endParaRPr lang="en-US" altLang="en-US" sz="4000" dirty="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24581" name="Rectangle 5" descr="Green marble">
            <a:extLst>
              <a:ext uri="{FF2B5EF4-FFF2-40B4-BE49-F238E27FC236}">
                <a16:creationId xmlns:a16="http://schemas.microsoft.com/office/drawing/2014/main" id="{EDD9FEEF-70B9-4817-82FD-1CC031D181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0995" y="107577"/>
            <a:ext cx="3186667" cy="60838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执事 </a:t>
            </a:r>
            <a:endParaRPr lang="en-US" alt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4582" name="Rectangle 6" descr="Green marble">
            <a:extLst>
              <a:ext uri="{FF2B5EF4-FFF2-40B4-BE49-F238E27FC236}">
                <a16:creationId xmlns:a16="http://schemas.microsoft.com/office/drawing/2014/main" id="{A4C89B7C-CFFD-4A25-8A95-755061CF01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71901" y="107577"/>
            <a:ext cx="2461081" cy="60838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女执事 </a:t>
            </a:r>
            <a:endParaRPr lang="en-US" alt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4583" name="Rectangle 7" descr="Parchment">
            <a:extLst>
              <a:ext uri="{FF2B5EF4-FFF2-40B4-BE49-F238E27FC236}">
                <a16:creationId xmlns:a16="http://schemas.microsoft.com/office/drawing/2014/main" id="{531CF3BC-6AD2-4F08-9FDE-C5C341F0E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73" y="792164"/>
            <a:ext cx="2997106" cy="730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无可指责</a:t>
            </a:r>
          </a:p>
        </p:txBody>
      </p:sp>
      <p:sp>
        <p:nvSpPr>
          <p:cNvPr id="24584" name="Rectangle 8" descr="Parchment">
            <a:extLst>
              <a:ext uri="{FF2B5EF4-FFF2-40B4-BE49-F238E27FC236}">
                <a16:creationId xmlns:a16="http://schemas.microsoft.com/office/drawing/2014/main" id="{0D1FC159-4B36-41B1-A11A-72E000D3F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0995" y="754063"/>
            <a:ext cx="3186667" cy="1150151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要先受试验</a:t>
            </a:r>
            <a:endParaRPr lang="en-US" altLang="zh-CN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无可责之处 </a:t>
            </a:r>
            <a:endParaRPr lang="en-US" altLang="en-US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4585" name="Rectangle 9" descr="Parchment">
            <a:extLst>
              <a:ext uri="{FF2B5EF4-FFF2-40B4-BE49-F238E27FC236}">
                <a16:creationId xmlns:a16="http://schemas.microsoft.com/office/drawing/2014/main" id="{5CC1671B-6A24-40B2-84F6-F9957320A2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71901" y="754063"/>
            <a:ext cx="2461081" cy="730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 sz="36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4586" name="Rectangle 10" descr="Parchment">
            <a:extLst>
              <a:ext uri="{FF2B5EF4-FFF2-40B4-BE49-F238E27FC236}">
                <a16:creationId xmlns:a16="http://schemas.microsoft.com/office/drawing/2014/main" id="{24F24922-C919-43DE-B31E-98E724E43A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134" y="1560514"/>
            <a:ext cx="2997106" cy="104298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只作一个妇人的丈夫 </a:t>
            </a:r>
            <a:endParaRPr lang="en-US" altLang="en-US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4587" name="Rectangle 11" descr="Parchment">
            <a:extLst>
              <a:ext uri="{FF2B5EF4-FFF2-40B4-BE49-F238E27FC236}">
                <a16:creationId xmlns:a16="http://schemas.microsoft.com/office/drawing/2014/main" id="{93DACE7B-5C99-4E08-858C-EB65121803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2048" y="1968002"/>
            <a:ext cx="3186668" cy="1150151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只作一个妇人的丈夫 </a:t>
            </a:r>
            <a:endParaRPr lang="en-US" altLang="en-US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4588" name="Rectangle 12" descr="Parchment">
            <a:extLst>
              <a:ext uri="{FF2B5EF4-FFF2-40B4-BE49-F238E27FC236}">
                <a16:creationId xmlns:a16="http://schemas.microsoft.com/office/drawing/2014/main" id="{05F3F121-99C4-439B-B1D1-40E7239C09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71901" y="1520825"/>
            <a:ext cx="2461081" cy="730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 sz="36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4589" name="Rectangle 13" descr="Parchment">
            <a:extLst>
              <a:ext uri="{FF2B5EF4-FFF2-40B4-BE49-F238E27FC236}">
                <a16:creationId xmlns:a16="http://schemas.microsoft.com/office/drawing/2014/main" id="{860A9991-7037-4162-864C-491F1FF24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134" y="2649536"/>
            <a:ext cx="2997106" cy="5461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endParaRPr lang="en-US" altLang="zh-TW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spcAft>
                <a:spcPct val="20000"/>
              </a:spcAft>
            </a:pPr>
            <a:r>
              <a:rPr lang="zh-TW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有节制</a:t>
            </a:r>
          </a:p>
          <a:p>
            <a:pPr algn="ctr">
              <a:spcAft>
                <a:spcPct val="20000"/>
              </a:spcAft>
            </a:pPr>
            <a:r>
              <a:rPr lang="en-US" altLang="zh-TW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endParaRPr lang="en-US" altLang="en-US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4591" name="Rectangle 15" descr="Parchment">
            <a:extLst>
              <a:ext uri="{FF2B5EF4-FFF2-40B4-BE49-F238E27FC236}">
                <a16:creationId xmlns:a16="http://schemas.microsoft.com/office/drawing/2014/main" id="{AE9D7C9B-6837-4D9E-8B0B-B0AA32B64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71901" y="2289175"/>
            <a:ext cx="2461081" cy="730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endParaRPr lang="en-US" altLang="zh-TW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spcAft>
                <a:spcPct val="20000"/>
              </a:spcAft>
            </a:pPr>
            <a:r>
              <a:rPr lang="zh-TW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有节制</a:t>
            </a:r>
          </a:p>
          <a:p>
            <a:pPr algn="ctr">
              <a:spcAft>
                <a:spcPct val="20000"/>
              </a:spcAft>
            </a:pPr>
            <a:r>
              <a:rPr lang="en-US" altLang="zh-TW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endParaRPr lang="en-US" altLang="en-US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4592" name="Rectangle 16" descr="Parchment">
            <a:extLst>
              <a:ext uri="{FF2B5EF4-FFF2-40B4-BE49-F238E27FC236}">
                <a16:creationId xmlns:a16="http://schemas.microsoft.com/office/drawing/2014/main" id="{B4CFCF90-DF47-4E2E-BD2C-4614DF235D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284" y="3225007"/>
            <a:ext cx="2997106" cy="60086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自守</a:t>
            </a:r>
          </a:p>
        </p:txBody>
      </p:sp>
      <p:sp>
        <p:nvSpPr>
          <p:cNvPr id="24594" name="Rectangle 18" descr="Parchment">
            <a:extLst>
              <a:ext uri="{FF2B5EF4-FFF2-40B4-BE49-F238E27FC236}">
                <a16:creationId xmlns:a16="http://schemas.microsoft.com/office/drawing/2014/main" id="{5B82D5B2-CC19-4428-B46C-6362CC2587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71901" y="3057525"/>
            <a:ext cx="2461081" cy="730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 sz="36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4595" name="Rectangle 19" descr="Parchment">
            <a:extLst>
              <a:ext uri="{FF2B5EF4-FFF2-40B4-BE49-F238E27FC236}">
                <a16:creationId xmlns:a16="http://schemas.microsoft.com/office/drawing/2014/main" id="{D7E7C093-697C-4DED-9AA9-E08F56421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134" y="3884102"/>
            <a:ext cx="2997106" cy="698859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endParaRPr lang="en-US" altLang="zh-TW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spcAft>
                <a:spcPct val="20000"/>
              </a:spcAft>
            </a:pPr>
            <a:r>
              <a:rPr lang="zh-TW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端正</a:t>
            </a:r>
          </a:p>
          <a:p>
            <a:pPr algn="ctr">
              <a:spcAft>
                <a:spcPct val="20000"/>
              </a:spcAft>
            </a:pPr>
            <a:r>
              <a:rPr lang="en-US" altLang="zh-TW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endParaRPr lang="en-US" altLang="en-US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4596" name="Rectangle 20" descr="Parchment">
            <a:extLst>
              <a:ext uri="{FF2B5EF4-FFF2-40B4-BE49-F238E27FC236}">
                <a16:creationId xmlns:a16="http://schemas.microsoft.com/office/drawing/2014/main" id="{6214C6BD-8AB9-4574-A50C-EAC2AC08D7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2898" y="3153209"/>
            <a:ext cx="3186668" cy="79545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端庄</a:t>
            </a:r>
          </a:p>
        </p:txBody>
      </p:sp>
      <p:sp>
        <p:nvSpPr>
          <p:cNvPr id="24597" name="Rectangle 21" descr="Parchment">
            <a:extLst>
              <a:ext uri="{FF2B5EF4-FFF2-40B4-BE49-F238E27FC236}">
                <a16:creationId xmlns:a16="http://schemas.microsoft.com/office/drawing/2014/main" id="{45A49C13-A76E-4FCF-B636-4EB3BEC34B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71901" y="3825875"/>
            <a:ext cx="2461081" cy="10223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端庄</a:t>
            </a:r>
          </a:p>
        </p:txBody>
      </p:sp>
      <p:sp>
        <p:nvSpPr>
          <p:cNvPr id="24598" name="Rectangle 22" descr="Parchment">
            <a:extLst>
              <a:ext uri="{FF2B5EF4-FFF2-40B4-BE49-F238E27FC236}">
                <a16:creationId xmlns:a16="http://schemas.microsoft.com/office/drawing/2014/main" id="{465C0170-6E73-46A2-ADD3-0D971BAB5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9367" y="1606509"/>
            <a:ext cx="3118458" cy="730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乐意接待远人</a:t>
            </a:r>
          </a:p>
        </p:txBody>
      </p:sp>
      <p:sp>
        <p:nvSpPr>
          <p:cNvPr id="24599" name="Rectangle 23" descr="Parchment">
            <a:extLst>
              <a:ext uri="{FF2B5EF4-FFF2-40B4-BE49-F238E27FC236}">
                <a16:creationId xmlns:a16="http://schemas.microsoft.com/office/drawing/2014/main" id="{5594A58A-B4DF-4C26-B29C-C7129ABBFB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0545" y="4005066"/>
            <a:ext cx="3186667" cy="730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3600" dirty="0">
                <a:solidFill>
                  <a:schemeClr val="bg1"/>
                </a:solidFill>
                <a:ea typeface="SimHei" panose="02010609060101010101" pitchFamily="49" charset="-122"/>
              </a:rPr>
              <a:t>不好喝酒</a:t>
            </a:r>
          </a:p>
        </p:txBody>
      </p:sp>
      <p:sp>
        <p:nvSpPr>
          <p:cNvPr id="24600" name="Rectangle 24" descr="Parchment">
            <a:extLst>
              <a:ext uri="{FF2B5EF4-FFF2-40B4-BE49-F238E27FC236}">
                <a16:creationId xmlns:a16="http://schemas.microsoft.com/office/drawing/2014/main" id="{5375A18B-D183-4DAD-92E8-1BD3053ED5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71901" y="4886325"/>
            <a:ext cx="2461081" cy="730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不说谗言</a:t>
            </a:r>
            <a:endParaRPr lang="zh-TW" altLang="en-US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4601" name="Rectangle 25" descr="Parchment">
            <a:extLst>
              <a:ext uri="{FF2B5EF4-FFF2-40B4-BE49-F238E27FC236}">
                <a16:creationId xmlns:a16="http://schemas.microsoft.com/office/drawing/2014/main" id="{D5FC6C51-0115-4A0D-8D4D-CD8113921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5490" y="2379859"/>
            <a:ext cx="3111869" cy="730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善于教导</a:t>
            </a:r>
          </a:p>
        </p:txBody>
      </p:sp>
      <p:sp>
        <p:nvSpPr>
          <p:cNvPr id="24602" name="Rectangle 26" descr="Parchment">
            <a:extLst>
              <a:ext uri="{FF2B5EF4-FFF2-40B4-BE49-F238E27FC236}">
                <a16:creationId xmlns:a16="http://schemas.microsoft.com/office/drawing/2014/main" id="{BCCB9564-A5FA-4403-A99B-E45250238E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2898" y="4764299"/>
            <a:ext cx="3186667" cy="730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3600" dirty="0">
                <a:solidFill>
                  <a:schemeClr val="bg1"/>
                </a:solidFill>
                <a:ea typeface="SimHei" panose="02010609060101010101" pitchFamily="49" charset="-122"/>
              </a:rPr>
              <a:t>不贪不义之财</a:t>
            </a:r>
          </a:p>
        </p:txBody>
      </p:sp>
      <p:sp>
        <p:nvSpPr>
          <p:cNvPr id="24603" name="Rectangle 27" descr="Parchment">
            <a:extLst>
              <a:ext uri="{FF2B5EF4-FFF2-40B4-BE49-F238E27FC236}">
                <a16:creationId xmlns:a16="http://schemas.microsoft.com/office/drawing/2014/main" id="{A922A46C-FCB1-4C25-B3B7-903166BEF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71901" y="5654675"/>
            <a:ext cx="2461081" cy="730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凡事忠心</a:t>
            </a:r>
            <a:endParaRPr lang="zh-TW" altLang="en-US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6" name="Rectangle 5" descr="Parchment">
            <a:extLst>
              <a:ext uri="{FF2B5EF4-FFF2-40B4-BE49-F238E27FC236}">
                <a16:creationId xmlns:a16="http://schemas.microsoft.com/office/drawing/2014/main" id="{62791935-A33D-459D-AFA3-5E2C7E605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5491" y="792165"/>
            <a:ext cx="3111873" cy="7683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不因酒滋事</a:t>
            </a:r>
          </a:p>
        </p:txBody>
      </p:sp>
      <p:sp>
        <p:nvSpPr>
          <p:cNvPr id="27" name="Rectangle 8" descr="Parchment">
            <a:extLst>
              <a:ext uri="{FF2B5EF4-FFF2-40B4-BE49-F238E27FC236}">
                <a16:creationId xmlns:a16="http://schemas.microsoft.com/office/drawing/2014/main" id="{08172F1A-FE00-4FA1-8561-85BA84EA4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3313" y="3891083"/>
            <a:ext cx="3111870" cy="730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不打人</a:t>
            </a:r>
          </a:p>
        </p:txBody>
      </p:sp>
      <p:sp>
        <p:nvSpPr>
          <p:cNvPr id="28" name="Rectangle 11" descr="Parchment">
            <a:extLst>
              <a:ext uri="{FF2B5EF4-FFF2-40B4-BE49-F238E27FC236}">
                <a16:creationId xmlns:a16="http://schemas.microsoft.com/office/drawing/2014/main" id="{A2CCE52E-EA8C-4F70-B048-DB29A6DCF5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2759" y="4685121"/>
            <a:ext cx="2731574" cy="681969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endParaRPr lang="en-US" altLang="zh-TW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spcAft>
                <a:spcPct val="20000"/>
              </a:spcAft>
            </a:pPr>
            <a:r>
              <a:rPr lang="zh-TW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温和</a:t>
            </a:r>
          </a:p>
          <a:p>
            <a:pPr algn="ctr">
              <a:spcAft>
                <a:spcPct val="20000"/>
              </a:spcAft>
            </a:pPr>
            <a:r>
              <a:rPr lang="en-US" altLang="zh-TW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endParaRPr lang="en-US" altLang="en-US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9" name="Rectangle 14" descr="Parchment">
            <a:extLst>
              <a:ext uri="{FF2B5EF4-FFF2-40B4-BE49-F238E27FC236}">
                <a16:creationId xmlns:a16="http://schemas.microsoft.com/office/drawing/2014/main" id="{1FAC546E-271A-4505-8EB7-83235C353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2332" y="5392131"/>
            <a:ext cx="2731574" cy="60504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不争竞</a:t>
            </a:r>
          </a:p>
        </p:txBody>
      </p:sp>
      <p:sp>
        <p:nvSpPr>
          <p:cNvPr id="30" name="Rectangle 17" descr="Parchment">
            <a:extLst>
              <a:ext uri="{FF2B5EF4-FFF2-40B4-BE49-F238E27FC236}">
                <a16:creationId xmlns:a16="http://schemas.microsoft.com/office/drawing/2014/main" id="{C1CB2561-AC11-4BEA-9F04-E5DAF0293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2759" y="6019632"/>
            <a:ext cx="2731574" cy="68500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不贪财</a:t>
            </a:r>
          </a:p>
        </p:txBody>
      </p:sp>
      <p:sp>
        <p:nvSpPr>
          <p:cNvPr id="31" name="Rectangle 7" descr="Parchment">
            <a:extLst>
              <a:ext uri="{FF2B5EF4-FFF2-40B4-BE49-F238E27FC236}">
                <a16:creationId xmlns:a16="http://schemas.microsoft.com/office/drawing/2014/main" id="{CF109B51-00F7-490F-B88C-AFAE62AF3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63" y="4659704"/>
            <a:ext cx="3456408" cy="127610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管理好自己的家</a:t>
            </a:r>
            <a:endParaRPr lang="en-US" altLang="zh-TW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spcAft>
                <a:spcPct val="20000"/>
              </a:spcAft>
            </a:pPr>
            <a:r>
              <a:rPr lang="zh-TW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使儿女端庄顺服</a:t>
            </a:r>
          </a:p>
        </p:txBody>
      </p:sp>
      <p:sp>
        <p:nvSpPr>
          <p:cNvPr id="32" name="Rectangle 16" descr="Parchment">
            <a:extLst>
              <a:ext uri="{FF2B5EF4-FFF2-40B4-BE49-F238E27FC236}">
                <a16:creationId xmlns:a16="http://schemas.microsoft.com/office/drawing/2014/main" id="{28680ABD-5294-4F7B-8917-424589D65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80" y="5971150"/>
            <a:ext cx="3464391" cy="730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CN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在教外有好名声</a:t>
            </a:r>
            <a:endParaRPr lang="en-US" altLang="en-US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3" name="Rectangle 19" descr="Parchment">
            <a:extLst>
              <a:ext uri="{FF2B5EF4-FFF2-40B4-BE49-F238E27FC236}">
                <a16:creationId xmlns:a16="http://schemas.microsoft.com/office/drawing/2014/main" id="{DDC0CBCA-BF36-4A9A-B3A1-FD1A6B6C4E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979" y="3153209"/>
            <a:ext cx="3109846" cy="66194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初入教的不可 </a:t>
            </a:r>
            <a:endParaRPr lang="en-US" altLang="en-US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5" name="Rectangle 17" descr="Parchment">
            <a:extLst>
              <a:ext uri="{FF2B5EF4-FFF2-40B4-BE49-F238E27FC236}">
                <a16:creationId xmlns:a16="http://schemas.microsoft.com/office/drawing/2014/main" id="{6B914AE8-8096-4551-853A-3B16D26D1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2898" y="5523532"/>
            <a:ext cx="3186667" cy="58578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管好儿女和家 </a:t>
            </a:r>
            <a:endParaRPr lang="en-US" altLang="en-US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6" name="Rectangle 17" descr="Parchment">
            <a:extLst>
              <a:ext uri="{FF2B5EF4-FFF2-40B4-BE49-F238E27FC236}">
                <a16:creationId xmlns:a16="http://schemas.microsoft.com/office/drawing/2014/main" id="{C476CC39-C8A5-4172-8F75-C9303DBAC5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2897" y="6138302"/>
            <a:ext cx="3186667" cy="58578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不一口两舌</a:t>
            </a:r>
            <a:endParaRPr lang="zh-TW" altLang="en-US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>
            <a:extLst>
              <a:ext uri="{FF2B5EF4-FFF2-40B4-BE49-F238E27FC236}">
                <a16:creationId xmlns:a16="http://schemas.microsoft.com/office/drawing/2014/main" id="{D2605E46-6317-4C0D-B03B-1A59CA060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0396" y="1947863"/>
            <a:ext cx="907801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操练自己</a:t>
            </a:r>
            <a:r>
              <a:rPr lang="en-US" altLang="zh-CN" sz="36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6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的灵</a:t>
            </a:r>
            <a:r>
              <a:rPr lang="en-US" altLang="zh-CN" sz="36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CN" altLang="en-US" sz="36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，在日常生活中活出基督。</a:t>
            </a:r>
            <a:endParaRPr lang="zh-TW" altLang="en-US" sz="3600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1507" name="AutoShape 3">
            <a:extLst>
              <a:ext uri="{FF2B5EF4-FFF2-40B4-BE49-F238E27FC236}">
                <a16:creationId xmlns:a16="http://schemas.microsoft.com/office/drawing/2014/main" id="{E677A290-DE6D-4EFA-BE90-2BEAE0426C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2" y="1972478"/>
            <a:ext cx="658813" cy="365125"/>
          </a:xfrm>
          <a:prstGeom prst="rightArrow">
            <a:avLst>
              <a:gd name="adj1" fmla="val 50000"/>
              <a:gd name="adj2" fmla="val 45109"/>
            </a:avLst>
          </a:prstGeom>
          <a:solidFill>
            <a:srgbClr val="DDDDDD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08" name="Rectangle 4" descr="Stationery">
            <a:extLst>
              <a:ext uri="{FF2B5EF4-FFF2-40B4-BE49-F238E27FC236}">
                <a16:creationId xmlns:a16="http://schemas.microsoft.com/office/drawing/2014/main" id="{EF248B85-D259-4280-B0EA-4978738C35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1999" cy="1600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3" name="Text Box 9">
            <a:extLst>
              <a:ext uri="{FF2B5EF4-FFF2-40B4-BE49-F238E27FC236}">
                <a16:creationId xmlns:a16="http://schemas.microsoft.com/office/drawing/2014/main" id="{AF549724-C9A8-4806-B3DE-F2BB8EB0F5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5831" y="2660149"/>
            <a:ext cx="9450023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715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Blip>
                <a:blip r:embed="rId3"/>
              </a:buBlip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常常转向主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转眼不看虚假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</a:p>
          <a:p>
            <a:pPr>
              <a:buFontTx/>
              <a:buBlip>
                <a:blip r:embed="rId3"/>
              </a:buBlip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祷告主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出声或默祷，方言或悟性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</a:p>
          <a:p>
            <a:pPr>
              <a:buFontTx/>
              <a:buBlip>
                <a:blip r:embed="rId3"/>
              </a:buBlip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认罪悔改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保持无亏的良心，与主无间隔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</a:p>
          <a:p>
            <a:pPr>
              <a:buFontTx/>
              <a:buBlip>
                <a:blip r:embed="rId3"/>
              </a:buBlip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倚靠主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不自以为聪明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</a:p>
          <a:p>
            <a:pPr>
              <a:buFontTx/>
              <a:buBlip>
                <a:blip r:embed="rId3"/>
              </a:buBlip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感谢主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凡事谢恩，不发怨言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</a:p>
          <a:p>
            <a:pPr>
              <a:buFontTx/>
              <a:buBlip>
                <a:blip r:embed="rId3"/>
              </a:buBlip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赞美主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常常喜乐，不论顺境或逆境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</a:p>
          <a:p>
            <a:pPr>
              <a:buFontTx/>
              <a:buBlip>
                <a:blip r:embed="rId3"/>
              </a:buBlip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顺服主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遵守神的话，不消灭圣灵的感动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zh-TW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1514" name="Rectangle 10">
            <a:extLst>
              <a:ext uri="{FF2B5EF4-FFF2-40B4-BE49-F238E27FC236}">
                <a16:creationId xmlns:a16="http://schemas.microsoft.com/office/drawing/2014/main" id="{0551A12E-7681-432A-9120-CF5EDA5A7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023" y="76825"/>
            <a:ext cx="11550976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只是要弃绝那世俗的言语和老妇荒渺的话，</a:t>
            </a:r>
          </a:p>
          <a:p>
            <a:r>
              <a:rPr lang="zh-CN" altLang="en-US" sz="4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在敬虔上操练自己。</a:t>
            </a:r>
            <a:r>
              <a:rPr lang="en-US" altLang="zh-CN" sz="4400" b="1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4400" b="1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提前</a:t>
            </a:r>
            <a:r>
              <a:rPr lang="en-US" altLang="zh-CN" sz="4400" b="1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4:7)</a:t>
            </a:r>
            <a:endParaRPr lang="en-US" altLang="zh-TW" sz="4400" b="1" dirty="0">
              <a:solidFill>
                <a:schemeClr val="bg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提摩太后书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46330"/>
            <a:ext cx="10515600" cy="521166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作者：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 67A.D.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秋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4:21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冬前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地点：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罗马狱中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1:17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持信人：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推基古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4:12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劝勉提摩太为福音的缘故竭力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2:15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、尽忠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4:2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，如作者一般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4:7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成为真正的仆人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2:24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主旨：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矢志传道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4:2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AD0F8483-581E-4259-8ABC-A858F743A60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16C9D1EF-B559-415B-B730-E49AB395D3D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9176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B8030-E753-48B6-B888-FD8F8BCDB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提摩太后书特征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24F93-FA5C-4E0C-9F65-75AA4C281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18235"/>
            <a:ext cx="12192000" cy="503237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教牧书信中最富人情味的一卷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23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人名出现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是保罗临死的遗嘱。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透露教会将来面临离道叛教的危机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</a:t>
            </a:r>
            <a:r>
              <a:rPr lang="en-US" sz="36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4:3</a:t>
            </a:r>
            <a:r>
              <a:rPr lang="en-US" altLang="zh-CN" sz="36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含有基要信仰中一些最主要的教义（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2:15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2:19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	 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3:16</a:t>
            </a:r>
            <a:r>
              <a:rPr lang="en-US" altLang="zh-CN" sz="36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，以及信徒的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七画像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2:2</a:t>
            </a:r>
            <a:r>
              <a:rPr lang="en-US" sz="36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24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记得保罗殉道前伟大的见证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4:6</a:t>
            </a:r>
            <a:r>
              <a:rPr lang="en-US" altLang="zh-CN" sz="36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，特别在临终前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爱慕圣言的一点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4:13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钥字有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想念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苦难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守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忠心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真道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等。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2864AD48-E47E-4CF7-B034-6C53100075B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0023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16F0F61A-268B-491D-98DB-C9C37A90DF7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439257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7882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97204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提摩太后书</a:t>
            </a:r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分段</a:t>
            </a:r>
            <a:endParaRPr lang="en-US" sz="6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3392872"/>
              </p:ext>
            </p:extLst>
          </p:nvPr>
        </p:nvGraphicFramePr>
        <p:xfrm>
          <a:off x="0" y="1048260"/>
          <a:ext cx="12192000" cy="58037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1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2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878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74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序言</a:t>
                      </a:r>
                      <a:r>
                        <a:rPr lang="en-US" altLang="zh-TW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:</a:t>
                      </a:r>
                      <a:r>
                        <a:rPr 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(1:1-2)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2914">
                <a:tc row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600" b="0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600" b="0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600" b="0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本論</a:t>
                      </a:r>
                      <a:r>
                        <a:rPr lang="en-US" altLang="zh-TW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:</a:t>
                      </a:r>
                      <a:r>
                        <a:rPr 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(1:3-4:18)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1.</a:t>
                      </a:r>
                      <a:r>
                        <a:rPr lang="zh-TW" alt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安慰與鼓勵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(1:3-18)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不可因患難而灰心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(3/7)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2914">
                <a:tc vMerge="1">
                  <a:txBody>
                    <a:bodyPr/>
                    <a:lstStyle/>
                    <a:p>
                      <a:endParaRPr lang="en-US" sz="3600" b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不可以福音為可恥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(8/18)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2914">
                <a:tc vMerge="1">
                  <a:txBody>
                    <a:bodyPr/>
                    <a:lstStyle/>
                    <a:p>
                      <a:endParaRPr lang="en-US" sz="3600" b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2.</a:t>
                      </a:r>
                      <a:r>
                        <a:rPr lang="zh-TW" alt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勸勉與教導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(2:1-26)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作上帝家中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“</a:t>
                      </a:r>
                      <a:r>
                        <a:rPr lang="zh-TW" alt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忠心的僕人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”(1/19)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2914">
                <a:tc vMerge="1">
                  <a:txBody>
                    <a:bodyPr/>
                    <a:lstStyle/>
                    <a:p>
                      <a:endParaRPr lang="en-US" sz="3600" b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作上帝家中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“</a:t>
                      </a:r>
                      <a:r>
                        <a:rPr lang="zh-TW" alt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合用的器皿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”(20/26)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2914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6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3.</a:t>
                      </a:r>
                      <a:r>
                        <a:rPr lang="zh-TW" alt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警告與提醒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(3:1-17)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要認識末世的危險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(1/19)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2914">
                <a:tc vMerge="1">
                  <a:txBody>
                    <a:bodyPr/>
                    <a:lstStyle/>
                    <a:p>
                      <a:endParaRPr lang="en-US" sz="3600" b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當堅守所託的任務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(10/17)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2914">
                <a:tc vMerge="1">
                  <a:txBody>
                    <a:bodyPr/>
                    <a:lstStyle/>
                    <a:p>
                      <a:endParaRPr lang="en-US" sz="36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4.</a:t>
                      </a:r>
                      <a:r>
                        <a:rPr lang="zh-TW" alt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吩咐與感謝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(4:1-18)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吩咐傳道的使命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(1/15)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2914">
                <a:tc vMerge="1">
                  <a:txBody>
                    <a:bodyPr/>
                    <a:lstStyle/>
                    <a:p>
                      <a:endParaRPr lang="en-US" sz="3600" b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感謝恩主的同在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(16/18)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393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1" kern="1200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結言</a:t>
                      </a:r>
                      <a:r>
                        <a:rPr lang="en-US" altLang="zh-TW" sz="3600" b="1" kern="1200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:(</a:t>
                      </a:r>
                      <a:r>
                        <a:rPr lang="en-US" sz="3600" b="1" kern="1200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4:19-22)</a:t>
                      </a:r>
                      <a:endParaRPr lang="en-US" sz="3600" b="1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0232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797</TotalTime>
  <Words>1557</Words>
  <Application>Microsoft Office PowerPoint</Application>
  <PresentationFormat>Widescreen</PresentationFormat>
  <Paragraphs>292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SimSun</vt:lpstr>
      <vt:lpstr>SimHei</vt:lpstr>
      <vt:lpstr>Arial</vt:lpstr>
      <vt:lpstr>Calibri</vt:lpstr>
      <vt:lpstr>Calibri Light</vt:lpstr>
      <vt:lpstr>Office Theme</vt:lpstr>
      <vt:lpstr>新约概论(十一)</vt:lpstr>
      <vt:lpstr>圣经分类合参</vt:lpstr>
      <vt:lpstr>PowerPoint Presentation</vt:lpstr>
      <vt:lpstr>保罗书信</vt:lpstr>
      <vt:lpstr>PowerPoint Presentation</vt:lpstr>
      <vt:lpstr>提摩太前书</vt:lpstr>
      <vt:lpstr>提摩太</vt:lpstr>
      <vt:lpstr>提摩太</vt:lpstr>
      <vt:lpstr>提摩太前书特征</vt:lpstr>
      <vt:lpstr>提摩太前书历史背景</vt:lpstr>
      <vt:lpstr>PowerPoint Presentation</vt:lpstr>
      <vt:lpstr>提摩太前书历史背景</vt:lpstr>
      <vt:lpstr>PowerPoint Presentation</vt:lpstr>
      <vt:lpstr>PowerPoint Presentation</vt:lpstr>
      <vt:lpstr>提摩太前书历史背景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建立上帝的家--教會</vt:lpstr>
      <vt:lpstr>PowerPoint Presentation</vt:lpstr>
      <vt:lpstr>PowerPoint Presentation</vt:lpstr>
      <vt:lpstr>提摩太后书</vt:lpstr>
      <vt:lpstr>提摩太后书特征</vt:lpstr>
      <vt:lpstr>提摩太后书分段</vt:lpstr>
    </vt:vector>
  </TitlesOfParts>
  <Company>ETSU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新约概论(十一)</dc:title>
  <dc:creator>Kao, Race L.</dc:creator>
  <cp:lastModifiedBy>Ning, Shunbin</cp:lastModifiedBy>
  <cp:revision>38</cp:revision>
  <cp:lastPrinted>2019-06-05T14:12:49Z</cp:lastPrinted>
  <dcterms:created xsi:type="dcterms:W3CDTF">2019-06-03T12:37:15Z</dcterms:created>
  <dcterms:modified xsi:type="dcterms:W3CDTF">2019-06-05T15:04:48Z</dcterms:modified>
</cp:coreProperties>
</file>