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82" r:id="rId11"/>
    <p:sldId id="277" r:id="rId12"/>
    <p:sldId id="280" r:id="rId13"/>
    <p:sldId id="276" r:id="rId14"/>
    <p:sldId id="275" r:id="rId15"/>
    <p:sldId id="278" r:id="rId16"/>
    <p:sldId id="281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9" r:id="rId25"/>
    <p:sldId id="283" r:id="rId26"/>
    <p:sldId id="28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 varScale="1">
        <p:scale>
          <a:sx n="82" d="100"/>
          <a:sy n="82" d="100"/>
        </p:scale>
        <p:origin x="59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04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4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04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9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03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45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2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71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877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1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CB8BD-73C1-4E35-9386-2C8CFD88B53F}" type="datetimeFigureOut">
              <a:rPr lang="en-US" smtClean="0"/>
              <a:t>06/19/2019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F477D-FA7F-45A5-B331-B87A7C379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885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1964476"/>
          </a:xfrm>
        </p:spPr>
        <p:txBody>
          <a:bodyPr>
            <a:normAutofit/>
          </a:bodyPr>
          <a:lstStyle/>
          <a:p>
            <a:r>
              <a:rPr lang="ja-JP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</a:t>
            </a:r>
            <a:r>
              <a:rPr lang="ja-JP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44" y="3075708"/>
            <a:ext cx="9144000" cy="3149601"/>
          </a:xfrm>
        </p:spPr>
        <p:txBody>
          <a:bodyPr>
            <a:no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提多书</a:t>
            </a:r>
            <a:endParaRPr lang="en-US" altLang="zh-CN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</a:t>
            </a:r>
            <a:endParaRPr lang="en-US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1896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2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4343400" y="1727200"/>
            <a:ext cx="762000" cy="4114800"/>
            <a:chOff x="1776" y="1088"/>
            <a:chExt cx="480" cy="2592"/>
          </a:xfrm>
        </p:grpSpPr>
        <p:sp>
          <p:nvSpPr>
            <p:cNvPr id="32771" name="Rectangle 3" descr="Newsprint"/>
            <p:cNvSpPr>
              <a:spLocks noChangeArrowheads="1"/>
            </p:cNvSpPr>
            <p:nvPr/>
          </p:nvSpPr>
          <p:spPr bwMode="auto">
            <a:xfrm>
              <a:off x="1776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帖后</a:t>
              </a:r>
            </a:p>
          </p:txBody>
        </p:sp>
        <p:sp>
          <p:nvSpPr>
            <p:cNvPr id="32772" name="Rectangle 4" descr="Newsprint"/>
            <p:cNvSpPr>
              <a:spLocks noChangeArrowheads="1"/>
            </p:cNvSpPr>
            <p:nvPr/>
          </p:nvSpPr>
          <p:spPr bwMode="auto">
            <a:xfrm>
              <a:off x="1776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帖前</a:t>
              </a:r>
            </a:p>
          </p:txBody>
        </p:sp>
        <p:sp>
          <p:nvSpPr>
            <p:cNvPr id="32773" name="Rectangle 5" descr="Newsprint"/>
            <p:cNvSpPr>
              <a:spLocks noChangeArrowheads="1"/>
            </p:cNvSpPr>
            <p:nvPr/>
          </p:nvSpPr>
          <p:spPr bwMode="auto">
            <a:xfrm>
              <a:off x="1776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西</a:t>
              </a:r>
            </a:p>
          </p:txBody>
        </p:sp>
        <p:sp>
          <p:nvSpPr>
            <p:cNvPr id="32774" name="Rectangle 6" descr="Newsprint"/>
            <p:cNvSpPr>
              <a:spLocks noChangeArrowheads="1"/>
            </p:cNvSpPr>
            <p:nvPr/>
          </p:nvSpPr>
          <p:spPr bwMode="auto">
            <a:xfrm>
              <a:off x="1776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腓</a:t>
              </a:r>
            </a:p>
          </p:txBody>
        </p:sp>
        <p:sp>
          <p:nvSpPr>
            <p:cNvPr id="32775" name="Rectangle 7" descr="Newsprint"/>
            <p:cNvSpPr>
              <a:spLocks noChangeArrowheads="1"/>
            </p:cNvSpPr>
            <p:nvPr/>
          </p:nvSpPr>
          <p:spPr bwMode="auto">
            <a:xfrm>
              <a:off x="1776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弗</a:t>
              </a:r>
            </a:p>
          </p:txBody>
        </p:sp>
        <p:sp>
          <p:nvSpPr>
            <p:cNvPr id="32776" name="Rectangle 8" descr="Newsprint"/>
            <p:cNvSpPr>
              <a:spLocks noChangeArrowheads="1"/>
            </p:cNvSpPr>
            <p:nvPr/>
          </p:nvSpPr>
          <p:spPr bwMode="auto">
            <a:xfrm>
              <a:off x="1776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加</a:t>
              </a:r>
            </a:p>
          </p:txBody>
        </p:sp>
        <p:sp>
          <p:nvSpPr>
            <p:cNvPr id="32777" name="Rectangle 9" descr="Newsprint"/>
            <p:cNvSpPr>
              <a:spLocks noChangeArrowheads="1"/>
            </p:cNvSpPr>
            <p:nvPr/>
          </p:nvSpPr>
          <p:spPr bwMode="auto">
            <a:xfrm>
              <a:off x="1776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林后</a:t>
              </a:r>
            </a:p>
          </p:txBody>
        </p:sp>
        <p:sp>
          <p:nvSpPr>
            <p:cNvPr id="32778" name="Rectangle 10" descr="Newsprint"/>
            <p:cNvSpPr>
              <a:spLocks noChangeArrowheads="1"/>
            </p:cNvSpPr>
            <p:nvPr/>
          </p:nvSpPr>
          <p:spPr bwMode="auto">
            <a:xfrm>
              <a:off x="1776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林前</a:t>
              </a:r>
            </a:p>
          </p:txBody>
        </p:sp>
        <p:sp>
          <p:nvSpPr>
            <p:cNvPr id="32779" name="Rectangle 11" descr="Newsprint"/>
            <p:cNvSpPr>
              <a:spLocks noChangeArrowheads="1"/>
            </p:cNvSpPr>
            <p:nvPr/>
          </p:nvSpPr>
          <p:spPr bwMode="auto">
            <a:xfrm>
              <a:off x="1776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罗</a:t>
              </a:r>
            </a:p>
          </p:txBody>
        </p:sp>
      </p:grp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7086600" y="1727200"/>
            <a:ext cx="762000" cy="4114800"/>
            <a:chOff x="3504" y="1088"/>
            <a:chExt cx="480" cy="2592"/>
          </a:xfrm>
        </p:grpSpPr>
        <p:sp>
          <p:nvSpPr>
            <p:cNvPr id="32781" name="Rectangle 13" descr="Newsprint"/>
            <p:cNvSpPr>
              <a:spLocks noChangeArrowheads="1"/>
            </p:cNvSpPr>
            <p:nvPr/>
          </p:nvSpPr>
          <p:spPr bwMode="auto">
            <a:xfrm>
              <a:off x="3504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启</a:t>
              </a:r>
            </a:p>
          </p:txBody>
        </p:sp>
        <p:sp>
          <p:nvSpPr>
            <p:cNvPr id="32782" name="Rectangle 14" descr="Newsprint"/>
            <p:cNvSpPr>
              <a:spLocks noChangeArrowheads="1"/>
            </p:cNvSpPr>
            <p:nvPr/>
          </p:nvSpPr>
          <p:spPr bwMode="auto">
            <a:xfrm>
              <a:off x="3504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犹</a:t>
              </a:r>
            </a:p>
          </p:txBody>
        </p:sp>
        <p:sp>
          <p:nvSpPr>
            <p:cNvPr id="32783" name="Rectangle 15" descr="Newsprint"/>
            <p:cNvSpPr>
              <a:spLocks noChangeArrowheads="1"/>
            </p:cNvSpPr>
            <p:nvPr/>
          </p:nvSpPr>
          <p:spPr bwMode="auto">
            <a:xfrm>
              <a:off x="3504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约叁</a:t>
              </a:r>
            </a:p>
          </p:txBody>
        </p:sp>
        <p:sp>
          <p:nvSpPr>
            <p:cNvPr id="32784" name="Rectangle 16" descr="Newsprint"/>
            <p:cNvSpPr>
              <a:spLocks noChangeArrowheads="1"/>
            </p:cNvSpPr>
            <p:nvPr/>
          </p:nvSpPr>
          <p:spPr bwMode="auto">
            <a:xfrm>
              <a:off x="3504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约贰</a:t>
              </a:r>
            </a:p>
          </p:txBody>
        </p:sp>
        <p:sp>
          <p:nvSpPr>
            <p:cNvPr id="32785" name="Rectangle 17" descr="Newsprint"/>
            <p:cNvSpPr>
              <a:spLocks noChangeArrowheads="1"/>
            </p:cNvSpPr>
            <p:nvPr/>
          </p:nvSpPr>
          <p:spPr bwMode="auto">
            <a:xfrm>
              <a:off x="3504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约壹</a:t>
              </a:r>
            </a:p>
          </p:txBody>
        </p:sp>
        <p:sp>
          <p:nvSpPr>
            <p:cNvPr id="32786" name="Rectangle 18" descr="Newsprint"/>
            <p:cNvSpPr>
              <a:spLocks noChangeArrowheads="1"/>
            </p:cNvSpPr>
            <p:nvPr/>
          </p:nvSpPr>
          <p:spPr bwMode="auto">
            <a:xfrm>
              <a:off x="3504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彼后</a:t>
              </a:r>
            </a:p>
          </p:txBody>
        </p:sp>
        <p:sp>
          <p:nvSpPr>
            <p:cNvPr id="32787" name="Rectangle 19" descr="Newsprint"/>
            <p:cNvSpPr>
              <a:spLocks noChangeArrowheads="1"/>
            </p:cNvSpPr>
            <p:nvPr/>
          </p:nvSpPr>
          <p:spPr bwMode="auto">
            <a:xfrm>
              <a:off x="3504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彼前</a:t>
              </a:r>
            </a:p>
          </p:txBody>
        </p:sp>
        <p:sp>
          <p:nvSpPr>
            <p:cNvPr id="32788" name="Rectangle 20" descr="Newsprint"/>
            <p:cNvSpPr>
              <a:spLocks noChangeArrowheads="1"/>
            </p:cNvSpPr>
            <p:nvPr/>
          </p:nvSpPr>
          <p:spPr bwMode="auto">
            <a:xfrm>
              <a:off x="3504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雅</a:t>
              </a:r>
            </a:p>
          </p:txBody>
        </p:sp>
        <p:sp>
          <p:nvSpPr>
            <p:cNvPr id="32789" name="Rectangle 21" descr="Newsprint"/>
            <p:cNvSpPr>
              <a:spLocks noChangeArrowheads="1"/>
            </p:cNvSpPr>
            <p:nvPr/>
          </p:nvSpPr>
          <p:spPr bwMode="auto">
            <a:xfrm>
              <a:off x="3504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来</a:t>
              </a:r>
            </a:p>
          </p:txBody>
        </p:sp>
      </p:grp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3810000" y="5842000"/>
            <a:ext cx="4572000" cy="533400"/>
            <a:chOff x="1440" y="3680"/>
            <a:chExt cx="2880" cy="336"/>
          </a:xfrm>
        </p:grpSpPr>
        <p:sp>
          <p:nvSpPr>
            <p:cNvPr id="32791" name="Rectangle 23" descr="Newsprint"/>
            <p:cNvSpPr>
              <a:spLocks noChangeArrowheads="1"/>
            </p:cNvSpPr>
            <p:nvPr/>
          </p:nvSpPr>
          <p:spPr bwMode="auto">
            <a:xfrm>
              <a:off x="1440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太</a:t>
              </a:r>
            </a:p>
          </p:txBody>
        </p:sp>
        <p:sp>
          <p:nvSpPr>
            <p:cNvPr id="32792" name="Rectangle 24" descr="Newsprint"/>
            <p:cNvSpPr>
              <a:spLocks noChangeArrowheads="1"/>
            </p:cNvSpPr>
            <p:nvPr/>
          </p:nvSpPr>
          <p:spPr bwMode="auto">
            <a:xfrm>
              <a:off x="2016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可</a:t>
              </a:r>
            </a:p>
          </p:txBody>
        </p:sp>
        <p:sp>
          <p:nvSpPr>
            <p:cNvPr id="32793" name="Rectangle 25" descr="Newsprint"/>
            <p:cNvSpPr>
              <a:spLocks noChangeArrowheads="1"/>
            </p:cNvSpPr>
            <p:nvPr/>
          </p:nvSpPr>
          <p:spPr bwMode="auto">
            <a:xfrm>
              <a:off x="2592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路</a:t>
              </a:r>
            </a:p>
          </p:txBody>
        </p:sp>
        <p:sp>
          <p:nvSpPr>
            <p:cNvPr id="32794" name="Rectangle 26" descr="Newsprint"/>
            <p:cNvSpPr>
              <a:spLocks noChangeArrowheads="1"/>
            </p:cNvSpPr>
            <p:nvPr/>
          </p:nvSpPr>
          <p:spPr bwMode="auto">
            <a:xfrm>
              <a:off x="3168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</a:t>
              </a:r>
            </a:p>
          </p:txBody>
        </p:sp>
        <p:sp>
          <p:nvSpPr>
            <p:cNvPr id="32795" name="Rectangle 27" descr="Newsprint"/>
            <p:cNvSpPr>
              <a:spLocks noChangeArrowheads="1"/>
            </p:cNvSpPr>
            <p:nvPr/>
          </p:nvSpPr>
          <p:spPr bwMode="auto">
            <a:xfrm>
              <a:off x="3744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徒</a:t>
              </a:r>
            </a:p>
          </p:txBody>
        </p:sp>
      </p:grpSp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4341814" y="342900"/>
            <a:ext cx="3506787" cy="1384300"/>
            <a:chOff x="1775" y="216"/>
            <a:chExt cx="2209" cy="872"/>
          </a:xfrm>
        </p:grpSpPr>
        <p:sp>
          <p:nvSpPr>
            <p:cNvPr id="32797" name="Freeform 29" descr="Newsprint"/>
            <p:cNvSpPr>
              <a:spLocks/>
            </p:cNvSpPr>
            <p:nvPr/>
          </p:nvSpPr>
          <p:spPr bwMode="auto">
            <a:xfrm>
              <a:off x="1775" y="380"/>
              <a:ext cx="677" cy="708"/>
            </a:xfrm>
            <a:custGeom>
              <a:avLst/>
              <a:gdLst>
                <a:gd name="T0" fmla="*/ 0 w 677"/>
                <a:gd name="T1" fmla="*/ 708 h 708"/>
                <a:gd name="T2" fmla="*/ 480 w 677"/>
                <a:gd name="T3" fmla="*/ 707 h 708"/>
                <a:gd name="T4" fmla="*/ 486 w 677"/>
                <a:gd name="T5" fmla="*/ 658 h 708"/>
                <a:gd name="T6" fmla="*/ 499 w 677"/>
                <a:gd name="T7" fmla="*/ 612 h 708"/>
                <a:gd name="T8" fmla="*/ 525 w 677"/>
                <a:gd name="T9" fmla="*/ 558 h 708"/>
                <a:gd name="T10" fmla="*/ 564 w 677"/>
                <a:gd name="T11" fmla="*/ 512 h 708"/>
                <a:gd name="T12" fmla="*/ 612 w 677"/>
                <a:gd name="T13" fmla="*/ 469 h 708"/>
                <a:gd name="T14" fmla="*/ 677 w 677"/>
                <a:gd name="T15" fmla="*/ 422 h 708"/>
                <a:gd name="T16" fmla="*/ 469 w 677"/>
                <a:gd name="T17" fmla="*/ 0 h 708"/>
                <a:gd name="T18" fmla="*/ 384 w 677"/>
                <a:gd name="T19" fmla="*/ 55 h 708"/>
                <a:gd name="T20" fmla="*/ 296 w 677"/>
                <a:gd name="T21" fmla="*/ 115 h 708"/>
                <a:gd name="T22" fmla="*/ 161 w 677"/>
                <a:gd name="T23" fmla="*/ 262 h 708"/>
                <a:gd name="T24" fmla="*/ 83 w 677"/>
                <a:gd name="T25" fmla="*/ 389 h 708"/>
                <a:gd name="T26" fmla="*/ 43 w 677"/>
                <a:gd name="T27" fmla="*/ 487 h 708"/>
                <a:gd name="T28" fmla="*/ 24 w 677"/>
                <a:gd name="T29" fmla="*/ 564 h 708"/>
                <a:gd name="T30" fmla="*/ 9 w 677"/>
                <a:gd name="T31" fmla="*/ 623 h 708"/>
                <a:gd name="T32" fmla="*/ 0 w 677"/>
                <a:gd name="T33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7" h="708">
                  <a:moveTo>
                    <a:pt x="0" y="708"/>
                  </a:moveTo>
                  <a:lnTo>
                    <a:pt x="480" y="707"/>
                  </a:lnTo>
                  <a:lnTo>
                    <a:pt x="486" y="658"/>
                  </a:lnTo>
                  <a:lnTo>
                    <a:pt x="499" y="612"/>
                  </a:lnTo>
                  <a:lnTo>
                    <a:pt x="525" y="558"/>
                  </a:lnTo>
                  <a:lnTo>
                    <a:pt x="564" y="512"/>
                  </a:lnTo>
                  <a:lnTo>
                    <a:pt x="612" y="469"/>
                  </a:lnTo>
                  <a:lnTo>
                    <a:pt x="677" y="422"/>
                  </a:lnTo>
                  <a:lnTo>
                    <a:pt x="469" y="0"/>
                  </a:lnTo>
                  <a:lnTo>
                    <a:pt x="384" y="55"/>
                  </a:lnTo>
                  <a:lnTo>
                    <a:pt x="296" y="115"/>
                  </a:lnTo>
                  <a:lnTo>
                    <a:pt x="161" y="262"/>
                  </a:lnTo>
                  <a:lnTo>
                    <a:pt x="83" y="389"/>
                  </a:lnTo>
                  <a:lnTo>
                    <a:pt x="43" y="487"/>
                  </a:lnTo>
                  <a:lnTo>
                    <a:pt x="24" y="564"/>
                  </a:lnTo>
                  <a:lnTo>
                    <a:pt x="9" y="623"/>
                  </a:lnTo>
                  <a:lnTo>
                    <a:pt x="0" y="708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798" name="Text Box 30"/>
            <p:cNvSpPr txBox="1">
              <a:spLocks noChangeArrowheads="1"/>
            </p:cNvSpPr>
            <p:nvPr/>
          </p:nvSpPr>
          <p:spPr bwMode="auto">
            <a:xfrm>
              <a:off x="1809" y="675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提前</a:t>
              </a:r>
            </a:p>
          </p:txBody>
        </p:sp>
        <p:sp>
          <p:nvSpPr>
            <p:cNvPr id="32799" name="Freeform 31" descr="Newsprint"/>
            <p:cNvSpPr>
              <a:spLocks/>
            </p:cNvSpPr>
            <p:nvPr/>
          </p:nvSpPr>
          <p:spPr bwMode="auto">
            <a:xfrm>
              <a:off x="2251" y="221"/>
              <a:ext cx="637" cy="584"/>
            </a:xfrm>
            <a:custGeom>
              <a:avLst/>
              <a:gdLst>
                <a:gd name="T0" fmla="*/ 0 w 637"/>
                <a:gd name="T1" fmla="*/ 162 h 584"/>
                <a:gd name="T2" fmla="*/ 209 w 637"/>
                <a:gd name="T3" fmla="*/ 584 h 584"/>
                <a:gd name="T4" fmla="*/ 288 w 637"/>
                <a:gd name="T5" fmla="*/ 546 h 584"/>
                <a:gd name="T6" fmla="*/ 363 w 637"/>
                <a:gd name="T7" fmla="*/ 518 h 584"/>
                <a:gd name="T8" fmla="*/ 491 w 637"/>
                <a:gd name="T9" fmla="*/ 490 h 584"/>
                <a:gd name="T10" fmla="*/ 636 w 637"/>
                <a:gd name="T11" fmla="*/ 478 h 584"/>
                <a:gd name="T12" fmla="*/ 637 w 637"/>
                <a:gd name="T13" fmla="*/ 0 h 584"/>
                <a:gd name="T14" fmla="*/ 491 w 637"/>
                <a:gd name="T15" fmla="*/ 11 h 584"/>
                <a:gd name="T16" fmla="*/ 325 w 637"/>
                <a:gd name="T17" fmla="*/ 38 h 584"/>
                <a:gd name="T18" fmla="*/ 143 w 637"/>
                <a:gd name="T19" fmla="*/ 94 h 584"/>
                <a:gd name="T20" fmla="*/ 0 w 637"/>
                <a:gd name="T21" fmla="*/ 16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" h="584">
                  <a:moveTo>
                    <a:pt x="0" y="162"/>
                  </a:moveTo>
                  <a:lnTo>
                    <a:pt x="209" y="584"/>
                  </a:lnTo>
                  <a:lnTo>
                    <a:pt x="288" y="546"/>
                  </a:lnTo>
                  <a:lnTo>
                    <a:pt x="363" y="518"/>
                  </a:lnTo>
                  <a:lnTo>
                    <a:pt x="491" y="490"/>
                  </a:lnTo>
                  <a:lnTo>
                    <a:pt x="636" y="478"/>
                  </a:lnTo>
                  <a:lnTo>
                    <a:pt x="637" y="0"/>
                  </a:lnTo>
                  <a:lnTo>
                    <a:pt x="491" y="11"/>
                  </a:lnTo>
                  <a:lnTo>
                    <a:pt x="325" y="38"/>
                  </a:lnTo>
                  <a:lnTo>
                    <a:pt x="143" y="94"/>
                  </a:lnTo>
                  <a:lnTo>
                    <a:pt x="0" y="162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0" name="Text Box 32"/>
            <p:cNvSpPr txBox="1">
              <a:spLocks noChangeArrowheads="1"/>
            </p:cNvSpPr>
            <p:nvPr/>
          </p:nvSpPr>
          <p:spPr bwMode="auto">
            <a:xfrm>
              <a:off x="2336" y="381"/>
              <a:ext cx="64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提后</a:t>
              </a:r>
            </a:p>
          </p:txBody>
        </p:sp>
        <p:sp>
          <p:nvSpPr>
            <p:cNvPr id="32801" name="Freeform 33" descr="Newsprint"/>
            <p:cNvSpPr>
              <a:spLocks/>
            </p:cNvSpPr>
            <p:nvPr/>
          </p:nvSpPr>
          <p:spPr bwMode="auto">
            <a:xfrm>
              <a:off x="2880" y="216"/>
              <a:ext cx="643" cy="585"/>
            </a:xfrm>
            <a:custGeom>
              <a:avLst/>
              <a:gdLst>
                <a:gd name="T0" fmla="*/ 0 w 643"/>
                <a:gd name="T1" fmla="*/ 0 h 585"/>
                <a:gd name="T2" fmla="*/ 1 w 643"/>
                <a:gd name="T3" fmla="*/ 479 h 585"/>
                <a:gd name="T4" fmla="*/ 90 w 643"/>
                <a:gd name="T5" fmla="*/ 485 h 585"/>
                <a:gd name="T6" fmla="*/ 181 w 643"/>
                <a:gd name="T7" fmla="*/ 494 h 585"/>
                <a:gd name="T8" fmla="*/ 305 w 643"/>
                <a:gd name="T9" fmla="*/ 528 h 585"/>
                <a:gd name="T10" fmla="*/ 428 w 643"/>
                <a:gd name="T11" fmla="*/ 585 h 585"/>
                <a:gd name="T12" fmla="*/ 643 w 643"/>
                <a:gd name="T13" fmla="*/ 167 h 585"/>
                <a:gd name="T14" fmla="*/ 571 w 643"/>
                <a:gd name="T15" fmla="*/ 131 h 585"/>
                <a:gd name="T16" fmla="*/ 510 w 643"/>
                <a:gd name="T17" fmla="*/ 101 h 585"/>
                <a:gd name="T18" fmla="*/ 436 w 643"/>
                <a:gd name="T19" fmla="*/ 72 h 585"/>
                <a:gd name="T20" fmla="*/ 353 w 643"/>
                <a:gd name="T21" fmla="*/ 48 h 585"/>
                <a:gd name="T22" fmla="*/ 262 w 643"/>
                <a:gd name="T23" fmla="*/ 24 h 585"/>
                <a:gd name="T24" fmla="*/ 169 w 643"/>
                <a:gd name="T25" fmla="*/ 9 h 585"/>
                <a:gd name="T26" fmla="*/ 0 w 643"/>
                <a:gd name="T2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3" h="585">
                  <a:moveTo>
                    <a:pt x="0" y="0"/>
                  </a:moveTo>
                  <a:lnTo>
                    <a:pt x="1" y="479"/>
                  </a:lnTo>
                  <a:lnTo>
                    <a:pt x="90" y="485"/>
                  </a:lnTo>
                  <a:lnTo>
                    <a:pt x="181" y="494"/>
                  </a:lnTo>
                  <a:lnTo>
                    <a:pt x="305" y="528"/>
                  </a:lnTo>
                  <a:lnTo>
                    <a:pt x="428" y="585"/>
                  </a:lnTo>
                  <a:lnTo>
                    <a:pt x="643" y="167"/>
                  </a:lnTo>
                  <a:lnTo>
                    <a:pt x="571" y="131"/>
                  </a:lnTo>
                  <a:lnTo>
                    <a:pt x="510" y="101"/>
                  </a:lnTo>
                  <a:lnTo>
                    <a:pt x="436" y="72"/>
                  </a:lnTo>
                  <a:lnTo>
                    <a:pt x="353" y="48"/>
                  </a:lnTo>
                  <a:lnTo>
                    <a:pt x="262" y="24"/>
                  </a:lnTo>
                  <a:lnTo>
                    <a:pt x="169" y="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3020" y="372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多</a:t>
              </a:r>
            </a:p>
          </p:txBody>
        </p:sp>
        <p:sp>
          <p:nvSpPr>
            <p:cNvPr id="32803" name="Freeform 35" descr="Newsprint"/>
            <p:cNvSpPr>
              <a:spLocks/>
            </p:cNvSpPr>
            <p:nvPr/>
          </p:nvSpPr>
          <p:spPr bwMode="auto">
            <a:xfrm>
              <a:off x="3309" y="381"/>
              <a:ext cx="675" cy="705"/>
            </a:xfrm>
            <a:custGeom>
              <a:avLst/>
              <a:gdLst>
                <a:gd name="T0" fmla="*/ 213 w 675"/>
                <a:gd name="T1" fmla="*/ 0 h 705"/>
                <a:gd name="T2" fmla="*/ 0 w 675"/>
                <a:gd name="T3" fmla="*/ 424 h 705"/>
                <a:gd name="T4" fmla="*/ 75 w 675"/>
                <a:gd name="T5" fmla="*/ 473 h 705"/>
                <a:gd name="T6" fmla="*/ 117 w 675"/>
                <a:gd name="T7" fmla="*/ 516 h 705"/>
                <a:gd name="T8" fmla="*/ 155 w 675"/>
                <a:gd name="T9" fmla="*/ 563 h 705"/>
                <a:gd name="T10" fmla="*/ 187 w 675"/>
                <a:gd name="T11" fmla="*/ 630 h 705"/>
                <a:gd name="T12" fmla="*/ 196 w 675"/>
                <a:gd name="T13" fmla="*/ 705 h 705"/>
                <a:gd name="T14" fmla="*/ 675 w 675"/>
                <a:gd name="T15" fmla="*/ 705 h 705"/>
                <a:gd name="T16" fmla="*/ 659 w 675"/>
                <a:gd name="T17" fmla="*/ 591 h 705"/>
                <a:gd name="T18" fmla="*/ 644 w 675"/>
                <a:gd name="T19" fmla="*/ 506 h 705"/>
                <a:gd name="T20" fmla="*/ 605 w 675"/>
                <a:gd name="T21" fmla="*/ 414 h 705"/>
                <a:gd name="T22" fmla="*/ 569 w 675"/>
                <a:gd name="T23" fmla="*/ 341 h 705"/>
                <a:gd name="T24" fmla="*/ 520 w 675"/>
                <a:gd name="T25" fmla="*/ 270 h 705"/>
                <a:gd name="T26" fmla="*/ 469 w 675"/>
                <a:gd name="T27" fmla="*/ 205 h 705"/>
                <a:gd name="T28" fmla="*/ 395 w 675"/>
                <a:gd name="T29" fmla="*/ 130 h 705"/>
                <a:gd name="T30" fmla="*/ 337 w 675"/>
                <a:gd name="T31" fmla="*/ 81 h 705"/>
                <a:gd name="T32" fmla="*/ 213 w 675"/>
                <a:gd name="T33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5" h="705">
                  <a:moveTo>
                    <a:pt x="213" y="0"/>
                  </a:moveTo>
                  <a:lnTo>
                    <a:pt x="0" y="424"/>
                  </a:lnTo>
                  <a:lnTo>
                    <a:pt x="75" y="473"/>
                  </a:lnTo>
                  <a:lnTo>
                    <a:pt x="117" y="516"/>
                  </a:lnTo>
                  <a:lnTo>
                    <a:pt x="155" y="563"/>
                  </a:lnTo>
                  <a:lnTo>
                    <a:pt x="187" y="630"/>
                  </a:lnTo>
                  <a:lnTo>
                    <a:pt x="196" y="705"/>
                  </a:lnTo>
                  <a:lnTo>
                    <a:pt x="675" y="705"/>
                  </a:lnTo>
                  <a:lnTo>
                    <a:pt x="659" y="591"/>
                  </a:lnTo>
                  <a:lnTo>
                    <a:pt x="644" y="506"/>
                  </a:lnTo>
                  <a:lnTo>
                    <a:pt x="605" y="414"/>
                  </a:lnTo>
                  <a:lnTo>
                    <a:pt x="569" y="341"/>
                  </a:lnTo>
                  <a:lnTo>
                    <a:pt x="520" y="270"/>
                  </a:lnTo>
                  <a:lnTo>
                    <a:pt x="469" y="205"/>
                  </a:lnTo>
                  <a:lnTo>
                    <a:pt x="395" y="130"/>
                  </a:lnTo>
                  <a:lnTo>
                    <a:pt x="337" y="81"/>
                  </a:lnTo>
                  <a:lnTo>
                    <a:pt x="213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3528" y="675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门</a:t>
              </a:r>
            </a:p>
          </p:txBody>
        </p:sp>
      </p:grp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8615968" y="5754757"/>
            <a:ext cx="22429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chemeClr val="accent2"/>
                </a:solidFill>
                <a:ea typeface="SimHei" panose="02010609060101010101" pitchFamily="49" charset="-122"/>
              </a:rPr>
              <a:t>新约历史</a:t>
            </a:r>
          </a:p>
        </p:txBody>
      </p:sp>
      <p:sp>
        <p:nvSpPr>
          <p:cNvPr id="32810" name="AutoShape 42" descr="Bouquet"/>
          <p:cNvSpPr>
            <a:spLocks noChangeArrowheads="1"/>
          </p:cNvSpPr>
          <p:nvPr/>
        </p:nvSpPr>
        <p:spPr bwMode="auto">
          <a:xfrm>
            <a:off x="216816" y="226243"/>
            <a:ext cx="3937673" cy="888182"/>
          </a:xfrm>
          <a:prstGeom prst="ribbon2">
            <a:avLst>
              <a:gd name="adj1" fmla="val 12500"/>
              <a:gd name="adj2" fmla="val 75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ea typeface="SimHei" panose="02010609060101010101" pitchFamily="49" charset="-122"/>
              </a:rPr>
              <a:t>新约拱门</a:t>
            </a:r>
            <a:endParaRPr lang="en-US" altLang="en-US" sz="40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204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963" y="1825625"/>
            <a:ext cx="10861963" cy="4351338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保罗书信有十三卷。</a:t>
            </a:r>
            <a:endParaRPr lang="en-US" altLang="zh-CN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正典法</a:t>
            </a:r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这是新约圣经编排时所循之次序，原则是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以书信篇幅之长短编排先后次序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，且先排「致教会」的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罗马书因最长，故在首篇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，后排「致个人」的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腓利门书最短，则居末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85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12192000" cy="655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96653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48-49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50-52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53-57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57-59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60-62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62-66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67-68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耶路撒冷大会前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被捉拿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被释放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帖前帖后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林前林后</a:t>
                      </a:r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弗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提前多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020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oman empi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71" name="Freeform 27"/>
          <p:cNvSpPr>
            <a:spLocks/>
          </p:cNvSpPr>
          <p:nvPr/>
        </p:nvSpPr>
        <p:spPr bwMode="auto">
          <a:xfrm>
            <a:off x="7527926" y="2705101"/>
            <a:ext cx="461963" cy="263525"/>
          </a:xfrm>
          <a:custGeom>
            <a:avLst/>
            <a:gdLst>
              <a:gd name="T0" fmla="*/ 236 w 291"/>
              <a:gd name="T1" fmla="*/ 166 h 166"/>
              <a:gd name="T2" fmla="*/ 252 w 291"/>
              <a:gd name="T3" fmla="*/ 103 h 166"/>
              <a:gd name="T4" fmla="*/ 0 w 291"/>
              <a:gd name="T5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1" h="166">
                <a:moveTo>
                  <a:pt x="236" y="166"/>
                </a:moveTo>
                <a:cubicBezTo>
                  <a:pt x="239" y="156"/>
                  <a:pt x="291" y="131"/>
                  <a:pt x="252" y="103"/>
                </a:cubicBezTo>
                <a:cubicBezTo>
                  <a:pt x="213" y="75"/>
                  <a:pt x="53" y="22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" name="Freeform 3"/>
          <p:cNvSpPr>
            <a:spLocks/>
          </p:cNvSpPr>
          <p:nvPr/>
        </p:nvSpPr>
        <p:spPr bwMode="auto">
          <a:xfrm>
            <a:off x="8145464" y="2320926"/>
            <a:ext cx="560387" cy="665163"/>
          </a:xfrm>
          <a:custGeom>
            <a:avLst/>
            <a:gdLst>
              <a:gd name="T0" fmla="*/ 353 w 353"/>
              <a:gd name="T1" fmla="*/ 410 h 419"/>
              <a:gd name="T2" fmla="*/ 283 w 353"/>
              <a:gd name="T3" fmla="*/ 410 h 419"/>
              <a:gd name="T4" fmla="*/ 240 w 353"/>
              <a:gd name="T5" fmla="*/ 355 h 419"/>
              <a:gd name="T6" fmla="*/ 161 w 353"/>
              <a:gd name="T7" fmla="*/ 213 h 419"/>
              <a:gd name="T8" fmla="*/ 123 w 353"/>
              <a:gd name="T9" fmla="*/ 96 h 419"/>
              <a:gd name="T10" fmla="*/ 0 w 353"/>
              <a:gd name="T11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3" h="419">
                <a:moveTo>
                  <a:pt x="353" y="410"/>
                </a:moveTo>
                <a:cubicBezTo>
                  <a:pt x="341" y="410"/>
                  <a:pt x="302" y="419"/>
                  <a:pt x="283" y="410"/>
                </a:cubicBezTo>
                <a:cubicBezTo>
                  <a:pt x="264" y="401"/>
                  <a:pt x="260" y="388"/>
                  <a:pt x="240" y="355"/>
                </a:cubicBezTo>
                <a:cubicBezTo>
                  <a:pt x="220" y="322"/>
                  <a:pt x="181" y="256"/>
                  <a:pt x="161" y="213"/>
                </a:cubicBezTo>
                <a:cubicBezTo>
                  <a:pt x="141" y="170"/>
                  <a:pt x="150" y="131"/>
                  <a:pt x="123" y="96"/>
                </a:cubicBezTo>
                <a:cubicBezTo>
                  <a:pt x="96" y="61"/>
                  <a:pt x="26" y="20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498726" y="2317750"/>
            <a:ext cx="8794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西班牙</a:t>
            </a: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8078789" y="2255838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9039226" y="2913063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5921376" y="2027238"/>
            <a:ext cx="73025" cy="746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5754689" y="1457326"/>
            <a:ext cx="631825" cy="379413"/>
          </a:xfrm>
          <a:prstGeom prst="wedgeRectCallout">
            <a:avLst>
              <a:gd name="adj1" fmla="val -18093"/>
              <a:gd name="adj2" fmla="val 9853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9250363" y="2733676"/>
            <a:ext cx="817562" cy="379413"/>
          </a:xfrm>
          <a:prstGeom prst="wedgeRectCallout">
            <a:avLst>
              <a:gd name="adj1" fmla="val -66505"/>
              <a:gd name="adj2" fmla="val 81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歌罗西</a:t>
            </a: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8810626" y="3238501"/>
            <a:ext cx="817563" cy="379413"/>
          </a:xfrm>
          <a:prstGeom prst="wedgeRectCallout">
            <a:avLst>
              <a:gd name="adj1" fmla="val -57769"/>
              <a:gd name="adj2" fmla="val -11192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以弗所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7961313" y="1774826"/>
            <a:ext cx="817562" cy="379413"/>
          </a:xfrm>
          <a:prstGeom prst="wedgeRectCallout">
            <a:avLst>
              <a:gd name="adj1" fmla="val -29806"/>
              <a:gd name="adj2" fmla="val 7259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腓立比</a:t>
            </a:r>
          </a:p>
        </p:txBody>
      </p:sp>
      <p:sp>
        <p:nvSpPr>
          <p:cNvPr id="6158" name="AutoShape 14" descr="Canvas"/>
          <p:cNvSpPr>
            <a:spLocks noChangeArrowheads="1"/>
          </p:cNvSpPr>
          <p:nvPr/>
        </p:nvSpPr>
        <p:spPr bwMode="auto">
          <a:xfrm>
            <a:off x="1658938" y="5257800"/>
            <a:ext cx="4729162" cy="585788"/>
          </a:xfrm>
          <a:prstGeom prst="plaque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保罗从罗马获释后的可能旅程</a:t>
            </a:r>
            <a:r>
              <a:rPr lang="en-US" altLang="zh-CN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(62-67AD)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7843839" y="2947988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0" name="AutoShape 16"/>
          <p:cNvSpPr>
            <a:spLocks noChangeArrowheads="1"/>
          </p:cNvSpPr>
          <p:nvPr/>
        </p:nvSpPr>
        <p:spPr bwMode="auto">
          <a:xfrm>
            <a:off x="6856413" y="2930526"/>
            <a:ext cx="817562" cy="379413"/>
          </a:xfrm>
          <a:prstGeom prst="wedgeRectCallout">
            <a:avLst>
              <a:gd name="adj1" fmla="val 69806"/>
              <a:gd name="adj2" fmla="val -3242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哥林多</a:t>
            </a:r>
          </a:p>
        </p:txBody>
      </p:sp>
      <p:sp>
        <p:nvSpPr>
          <p:cNvPr id="6162" name="Text Box 18" descr="Brown marble"/>
          <p:cNvSpPr txBox="1">
            <a:spLocks noChangeArrowheads="1"/>
          </p:cNvSpPr>
          <p:nvPr/>
        </p:nvSpPr>
        <p:spPr bwMode="auto">
          <a:xfrm>
            <a:off x="8772526" y="3648075"/>
            <a:ext cx="8794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提摩太</a:t>
            </a:r>
          </a:p>
        </p:txBody>
      </p:sp>
      <p:sp>
        <p:nvSpPr>
          <p:cNvPr id="6163" name="Text Box 19" descr="Green marble"/>
          <p:cNvSpPr txBox="1">
            <a:spLocks noChangeArrowheads="1"/>
          </p:cNvSpPr>
          <p:nvPr/>
        </p:nvSpPr>
        <p:spPr bwMode="auto">
          <a:xfrm>
            <a:off x="7929564" y="1365250"/>
            <a:ext cx="879475" cy="3762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写提前</a:t>
            </a:r>
          </a:p>
        </p:txBody>
      </p:sp>
      <p:sp>
        <p:nvSpPr>
          <p:cNvPr id="6164" name="Freeform 20"/>
          <p:cNvSpPr>
            <a:spLocks/>
          </p:cNvSpPr>
          <p:nvPr/>
        </p:nvSpPr>
        <p:spPr bwMode="auto">
          <a:xfrm>
            <a:off x="8351839" y="2979738"/>
            <a:ext cx="357187" cy="582612"/>
          </a:xfrm>
          <a:custGeom>
            <a:avLst/>
            <a:gdLst>
              <a:gd name="T0" fmla="*/ 225 w 225"/>
              <a:gd name="T1" fmla="*/ 0 h 367"/>
              <a:gd name="T2" fmla="*/ 129 w 225"/>
              <a:gd name="T3" fmla="*/ 194 h 367"/>
              <a:gd name="T4" fmla="*/ 0 w 225"/>
              <a:gd name="T5" fmla="*/ 367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5" h="367">
                <a:moveTo>
                  <a:pt x="225" y="0"/>
                </a:moveTo>
                <a:cubicBezTo>
                  <a:pt x="209" y="33"/>
                  <a:pt x="166" y="133"/>
                  <a:pt x="129" y="194"/>
                </a:cubicBezTo>
                <a:cubicBezTo>
                  <a:pt x="92" y="255"/>
                  <a:pt x="27" y="331"/>
                  <a:pt x="0" y="367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8682039" y="2933701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7" name="Freeform 23"/>
          <p:cNvSpPr>
            <a:spLocks/>
          </p:cNvSpPr>
          <p:nvPr/>
        </p:nvSpPr>
        <p:spPr bwMode="auto">
          <a:xfrm>
            <a:off x="7921625" y="3009901"/>
            <a:ext cx="387350" cy="549275"/>
          </a:xfrm>
          <a:custGeom>
            <a:avLst/>
            <a:gdLst>
              <a:gd name="T0" fmla="*/ 244 w 244"/>
              <a:gd name="T1" fmla="*/ 346 h 346"/>
              <a:gd name="T2" fmla="*/ 153 w 244"/>
              <a:gd name="T3" fmla="*/ 132 h 346"/>
              <a:gd name="T4" fmla="*/ 0 w 244"/>
              <a:gd name="T5" fmla="*/ 0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" h="346">
                <a:moveTo>
                  <a:pt x="244" y="346"/>
                </a:moveTo>
                <a:cubicBezTo>
                  <a:pt x="219" y="268"/>
                  <a:pt x="194" y="190"/>
                  <a:pt x="153" y="132"/>
                </a:cubicBezTo>
                <a:cubicBezTo>
                  <a:pt x="112" y="74"/>
                  <a:pt x="116" y="64"/>
                  <a:pt x="0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8" name="Text Box 24" descr="Green marble"/>
          <p:cNvSpPr txBox="1">
            <a:spLocks noChangeArrowheads="1"/>
          </p:cNvSpPr>
          <p:nvPr/>
        </p:nvSpPr>
        <p:spPr bwMode="auto">
          <a:xfrm>
            <a:off x="6823076" y="3344864"/>
            <a:ext cx="879475" cy="3762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写提多</a:t>
            </a:r>
            <a:endParaRPr lang="en-US" altLang="zh-TW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70" name="AutoShape 26"/>
          <p:cNvSpPr>
            <a:spLocks noChangeArrowheads="1"/>
          </p:cNvSpPr>
          <p:nvPr/>
        </p:nvSpPr>
        <p:spPr bwMode="auto">
          <a:xfrm>
            <a:off x="6723064" y="1854201"/>
            <a:ext cx="1031875" cy="379413"/>
          </a:xfrm>
          <a:prstGeom prst="wedgeRectCallout">
            <a:avLst>
              <a:gd name="adj1" fmla="val 23079"/>
              <a:gd name="adj2" fmla="val 15962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尼哥波立</a:t>
            </a:r>
          </a:p>
        </p:txBody>
      </p:sp>
      <p:sp>
        <p:nvSpPr>
          <p:cNvPr id="6173" name="Freeform 29"/>
          <p:cNvSpPr>
            <a:spLocks/>
          </p:cNvSpPr>
          <p:nvPr/>
        </p:nvSpPr>
        <p:spPr bwMode="auto">
          <a:xfrm>
            <a:off x="2552700" y="2689226"/>
            <a:ext cx="4914900" cy="842963"/>
          </a:xfrm>
          <a:custGeom>
            <a:avLst/>
            <a:gdLst>
              <a:gd name="T0" fmla="*/ 3096 w 3096"/>
              <a:gd name="T1" fmla="*/ 0 h 531"/>
              <a:gd name="T2" fmla="*/ 2688 w 3096"/>
              <a:gd name="T3" fmla="*/ 77 h 531"/>
              <a:gd name="T4" fmla="*/ 2496 w 3096"/>
              <a:gd name="T5" fmla="*/ 341 h 531"/>
              <a:gd name="T6" fmla="*/ 2338 w 3096"/>
              <a:gd name="T7" fmla="*/ 413 h 531"/>
              <a:gd name="T8" fmla="*/ 1939 w 3096"/>
              <a:gd name="T9" fmla="*/ 269 h 531"/>
              <a:gd name="T10" fmla="*/ 1618 w 3096"/>
              <a:gd name="T11" fmla="*/ 250 h 531"/>
              <a:gd name="T12" fmla="*/ 1085 w 3096"/>
              <a:gd name="T13" fmla="*/ 274 h 531"/>
              <a:gd name="T14" fmla="*/ 778 w 3096"/>
              <a:gd name="T15" fmla="*/ 327 h 531"/>
              <a:gd name="T16" fmla="*/ 389 w 3096"/>
              <a:gd name="T17" fmla="*/ 514 h 531"/>
              <a:gd name="T18" fmla="*/ 0 w 3096"/>
              <a:gd name="T19" fmla="*/ 432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96" h="531">
                <a:moveTo>
                  <a:pt x="3096" y="0"/>
                </a:moveTo>
                <a:cubicBezTo>
                  <a:pt x="2942" y="10"/>
                  <a:pt x="2788" y="20"/>
                  <a:pt x="2688" y="77"/>
                </a:cubicBezTo>
                <a:cubicBezTo>
                  <a:pt x="2588" y="134"/>
                  <a:pt x="2554" y="285"/>
                  <a:pt x="2496" y="341"/>
                </a:cubicBezTo>
                <a:cubicBezTo>
                  <a:pt x="2438" y="397"/>
                  <a:pt x="2431" y="425"/>
                  <a:pt x="2338" y="413"/>
                </a:cubicBezTo>
                <a:cubicBezTo>
                  <a:pt x="2245" y="401"/>
                  <a:pt x="2059" y="296"/>
                  <a:pt x="1939" y="269"/>
                </a:cubicBezTo>
                <a:cubicBezTo>
                  <a:pt x="1819" y="242"/>
                  <a:pt x="1760" y="249"/>
                  <a:pt x="1618" y="250"/>
                </a:cubicBezTo>
                <a:cubicBezTo>
                  <a:pt x="1476" y="251"/>
                  <a:pt x="1225" y="261"/>
                  <a:pt x="1085" y="274"/>
                </a:cubicBezTo>
                <a:cubicBezTo>
                  <a:pt x="945" y="287"/>
                  <a:pt x="894" y="287"/>
                  <a:pt x="778" y="327"/>
                </a:cubicBezTo>
                <a:cubicBezTo>
                  <a:pt x="662" y="367"/>
                  <a:pt x="519" y="497"/>
                  <a:pt x="389" y="514"/>
                </a:cubicBezTo>
                <a:cubicBezTo>
                  <a:pt x="259" y="531"/>
                  <a:pt x="135" y="484"/>
                  <a:pt x="0" y="432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9" name="Oval 25"/>
          <p:cNvSpPr>
            <a:spLocks noChangeArrowheads="1"/>
          </p:cNvSpPr>
          <p:nvPr/>
        </p:nvSpPr>
        <p:spPr bwMode="auto">
          <a:xfrm>
            <a:off x="7451726" y="2651126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75" name="AutoShape 31"/>
          <p:cNvSpPr>
            <a:spLocks noChangeArrowheads="1"/>
          </p:cNvSpPr>
          <p:nvPr/>
        </p:nvSpPr>
        <p:spPr bwMode="auto">
          <a:xfrm>
            <a:off x="7624763" y="3908425"/>
            <a:ext cx="957262" cy="679450"/>
          </a:xfrm>
          <a:prstGeom prst="wedgeRectCallout">
            <a:avLst>
              <a:gd name="adj1" fmla="val 22139"/>
              <a:gd name="adj2" fmla="val -8878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革哩底</a:t>
            </a:r>
          </a:p>
          <a:p>
            <a:pPr algn="ctr">
              <a:spcAft>
                <a:spcPct val="20000"/>
              </a:spcAft>
            </a:pPr>
            <a:r>
              <a:rPr lang="en-US" altLang="zh-TW" sz="16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克里特</a:t>
            </a:r>
            <a:r>
              <a:rPr lang="en-US" altLang="zh-TW" sz="16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6176" name="Text Box 32" descr="Brown marble"/>
          <p:cNvSpPr txBox="1">
            <a:spLocks noChangeArrowheads="1"/>
          </p:cNvSpPr>
          <p:nvPr/>
        </p:nvSpPr>
        <p:spPr bwMode="auto">
          <a:xfrm>
            <a:off x="7794626" y="4632325"/>
            <a:ext cx="6508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提多</a:t>
            </a:r>
          </a:p>
        </p:txBody>
      </p:sp>
      <p:sp>
        <p:nvSpPr>
          <p:cNvPr id="6177" name="Text Box 33" descr="blue-marble"/>
          <p:cNvSpPr txBox="1">
            <a:spLocks noChangeArrowheads="1"/>
          </p:cNvSpPr>
          <p:nvPr/>
        </p:nvSpPr>
        <p:spPr bwMode="auto">
          <a:xfrm>
            <a:off x="6908801" y="1439864"/>
            <a:ext cx="650875" cy="3762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过冬</a:t>
            </a:r>
          </a:p>
        </p:txBody>
      </p:sp>
      <p:sp>
        <p:nvSpPr>
          <p:cNvPr id="28" name="Freeform 38"/>
          <p:cNvSpPr>
            <a:spLocks/>
          </p:cNvSpPr>
          <p:nvPr/>
        </p:nvSpPr>
        <p:spPr bwMode="auto">
          <a:xfrm>
            <a:off x="5873750" y="2065338"/>
            <a:ext cx="2820988" cy="1420812"/>
          </a:xfrm>
          <a:custGeom>
            <a:avLst/>
            <a:gdLst>
              <a:gd name="T0" fmla="*/ 42 w 1777"/>
              <a:gd name="T1" fmla="*/ 0 h 895"/>
              <a:gd name="T2" fmla="*/ 6 w 1777"/>
              <a:gd name="T3" fmla="*/ 74 h 895"/>
              <a:gd name="T4" fmla="*/ 80 w 1777"/>
              <a:gd name="T5" fmla="*/ 151 h 895"/>
              <a:gd name="T6" fmla="*/ 298 w 1777"/>
              <a:gd name="T7" fmla="*/ 273 h 895"/>
              <a:gd name="T8" fmla="*/ 433 w 1777"/>
              <a:gd name="T9" fmla="*/ 434 h 895"/>
              <a:gd name="T10" fmla="*/ 442 w 1777"/>
              <a:gd name="T11" fmla="*/ 645 h 895"/>
              <a:gd name="T12" fmla="*/ 920 w 1777"/>
              <a:gd name="T13" fmla="*/ 840 h 895"/>
              <a:gd name="T14" fmla="*/ 1359 w 1777"/>
              <a:gd name="T15" fmla="*/ 895 h 895"/>
              <a:gd name="T16" fmla="*/ 1599 w 1777"/>
              <a:gd name="T17" fmla="*/ 842 h 895"/>
              <a:gd name="T18" fmla="*/ 1777 w 1777"/>
              <a:gd name="T19" fmla="*/ 5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77" h="895">
                <a:moveTo>
                  <a:pt x="42" y="0"/>
                </a:moveTo>
                <a:cubicBezTo>
                  <a:pt x="25" y="21"/>
                  <a:pt x="0" y="49"/>
                  <a:pt x="6" y="74"/>
                </a:cubicBezTo>
                <a:cubicBezTo>
                  <a:pt x="12" y="99"/>
                  <a:pt x="31" y="118"/>
                  <a:pt x="80" y="151"/>
                </a:cubicBezTo>
                <a:cubicBezTo>
                  <a:pt x="129" y="184"/>
                  <a:pt x="239" y="226"/>
                  <a:pt x="298" y="273"/>
                </a:cubicBezTo>
                <a:cubicBezTo>
                  <a:pt x="357" y="320"/>
                  <a:pt x="409" y="372"/>
                  <a:pt x="433" y="434"/>
                </a:cubicBezTo>
                <a:cubicBezTo>
                  <a:pt x="457" y="496"/>
                  <a:pt x="361" y="577"/>
                  <a:pt x="442" y="645"/>
                </a:cubicBezTo>
                <a:cubicBezTo>
                  <a:pt x="523" y="713"/>
                  <a:pt x="767" y="798"/>
                  <a:pt x="920" y="840"/>
                </a:cubicBezTo>
                <a:cubicBezTo>
                  <a:pt x="1073" y="882"/>
                  <a:pt x="1246" y="895"/>
                  <a:pt x="1359" y="895"/>
                </a:cubicBezTo>
                <a:cubicBezTo>
                  <a:pt x="1472" y="895"/>
                  <a:pt x="1529" y="893"/>
                  <a:pt x="1599" y="842"/>
                </a:cubicBezTo>
                <a:cubicBezTo>
                  <a:pt x="1669" y="791"/>
                  <a:pt x="1740" y="643"/>
                  <a:pt x="1777" y="59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39"/>
          <p:cNvSpPr>
            <a:spLocks/>
          </p:cNvSpPr>
          <p:nvPr/>
        </p:nvSpPr>
        <p:spPr bwMode="auto">
          <a:xfrm>
            <a:off x="8728076" y="2944814"/>
            <a:ext cx="301625" cy="15875"/>
          </a:xfrm>
          <a:custGeom>
            <a:avLst/>
            <a:gdLst>
              <a:gd name="T0" fmla="*/ 0 w 190"/>
              <a:gd name="T1" fmla="*/ 10 h 10"/>
              <a:gd name="T2" fmla="*/ 116 w 190"/>
              <a:gd name="T3" fmla="*/ 5 h 10"/>
              <a:gd name="T4" fmla="*/ 190 w 190"/>
              <a:gd name="T5" fmla="*/ 3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0" h="10">
                <a:moveTo>
                  <a:pt x="0" y="10"/>
                </a:moveTo>
                <a:cubicBezTo>
                  <a:pt x="42" y="8"/>
                  <a:pt x="84" y="6"/>
                  <a:pt x="116" y="5"/>
                </a:cubicBezTo>
                <a:cubicBezTo>
                  <a:pt x="148" y="4"/>
                  <a:pt x="145" y="0"/>
                  <a:pt x="190" y="3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30" name="Freeform 41"/>
          <p:cNvSpPr>
            <a:spLocks/>
          </p:cNvSpPr>
          <p:nvPr/>
        </p:nvSpPr>
        <p:spPr bwMode="auto">
          <a:xfrm>
            <a:off x="8186740" y="2286109"/>
            <a:ext cx="560387" cy="665163"/>
          </a:xfrm>
          <a:custGeom>
            <a:avLst/>
            <a:gdLst>
              <a:gd name="T0" fmla="*/ 353 w 353"/>
              <a:gd name="T1" fmla="*/ 410 h 419"/>
              <a:gd name="T2" fmla="*/ 283 w 353"/>
              <a:gd name="T3" fmla="*/ 410 h 419"/>
              <a:gd name="T4" fmla="*/ 240 w 353"/>
              <a:gd name="T5" fmla="*/ 355 h 419"/>
              <a:gd name="T6" fmla="*/ 161 w 353"/>
              <a:gd name="T7" fmla="*/ 213 h 419"/>
              <a:gd name="T8" fmla="*/ 123 w 353"/>
              <a:gd name="T9" fmla="*/ 96 h 419"/>
              <a:gd name="T10" fmla="*/ 0 w 353"/>
              <a:gd name="T11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3" h="419">
                <a:moveTo>
                  <a:pt x="353" y="410"/>
                </a:moveTo>
                <a:cubicBezTo>
                  <a:pt x="341" y="410"/>
                  <a:pt x="302" y="419"/>
                  <a:pt x="283" y="410"/>
                </a:cubicBezTo>
                <a:cubicBezTo>
                  <a:pt x="264" y="401"/>
                  <a:pt x="260" y="388"/>
                  <a:pt x="240" y="355"/>
                </a:cubicBezTo>
                <a:cubicBezTo>
                  <a:pt x="220" y="322"/>
                  <a:pt x="181" y="256"/>
                  <a:pt x="161" y="213"/>
                </a:cubicBezTo>
                <a:cubicBezTo>
                  <a:pt x="141" y="170"/>
                  <a:pt x="150" y="131"/>
                  <a:pt x="123" y="96"/>
                </a:cubicBezTo>
                <a:cubicBezTo>
                  <a:pt x="96" y="61"/>
                  <a:pt x="26" y="20"/>
                  <a:pt x="0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61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oman empi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08" name="Line 40"/>
          <p:cNvSpPr>
            <a:spLocks noChangeShapeType="1"/>
          </p:cNvSpPr>
          <p:nvPr/>
        </p:nvSpPr>
        <p:spPr bwMode="auto">
          <a:xfrm flipH="1" flipV="1">
            <a:off x="5994401" y="2062164"/>
            <a:ext cx="2519363" cy="47307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498726" y="2317750"/>
            <a:ext cx="8794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西班牙</a:t>
            </a:r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5921376" y="2027238"/>
            <a:ext cx="73025" cy="746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5754689" y="1457326"/>
            <a:ext cx="631825" cy="379413"/>
          </a:xfrm>
          <a:prstGeom prst="wedgeRectCallout">
            <a:avLst>
              <a:gd name="adj1" fmla="val -18093"/>
              <a:gd name="adj2" fmla="val 9853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>
            <a:off x="8880476" y="2708276"/>
            <a:ext cx="817563" cy="379413"/>
          </a:xfrm>
          <a:prstGeom prst="wedgeRectCallout">
            <a:avLst>
              <a:gd name="adj1" fmla="val -64370"/>
              <a:gd name="adj2" fmla="val 1987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以弗所</a:t>
            </a:r>
          </a:p>
        </p:txBody>
      </p:sp>
      <p:sp>
        <p:nvSpPr>
          <p:cNvPr id="7181" name="AutoShape 13" descr="Canvas"/>
          <p:cNvSpPr>
            <a:spLocks noChangeArrowheads="1"/>
          </p:cNvSpPr>
          <p:nvPr/>
        </p:nvSpPr>
        <p:spPr bwMode="auto">
          <a:xfrm>
            <a:off x="1658938" y="5257800"/>
            <a:ext cx="4729162" cy="585788"/>
          </a:xfrm>
          <a:prstGeom prst="plaque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保罗从罗马获释后的可能旅程</a:t>
            </a:r>
            <a:r>
              <a:rPr lang="en-US" altLang="zh-CN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(62-67AD)</a:t>
            </a:r>
            <a:endParaRPr lang="en-US" altLang="zh-TW" sz="2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83" name="AutoShape 15"/>
          <p:cNvSpPr>
            <a:spLocks noChangeArrowheads="1"/>
          </p:cNvSpPr>
          <p:nvPr/>
        </p:nvSpPr>
        <p:spPr bwMode="auto">
          <a:xfrm>
            <a:off x="7178676" y="3114676"/>
            <a:ext cx="817563" cy="379413"/>
          </a:xfrm>
          <a:prstGeom prst="wedgeRectCallout">
            <a:avLst>
              <a:gd name="adj1" fmla="val 33301"/>
              <a:gd name="adj2" fmla="val -7677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哥林多</a:t>
            </a:r>
          </a:p>
        </p:txBody>
      </p:sp>
      <p:sp>
        <p:nvSpPr>
          <p:cNvPr id="7184" name="Text Box 16" descr="Brown marble"/>
          <p:cNvSpPr txBox="1">
            <a:spLocks noChangeArrowheads="1"/>
          </p:cNvSpPr>
          <p:nvPr/>
        </p:nvSpPr>
        <p:spPr bwMode="auto">
          <a:xfrm>
            <a:off x="8739189" y="3624264"/>
            <a:ext cx="1108075" cy="3762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特罗非摩</a:t>
            </a:r>
          </a:p>
        </p:txBody>
      </p:sp>
      <p:sp>
        <p:nvSpPr>
          <p:cNvPr id="7187" name="Oval 19"/>
          <p:cNvSpPr>
            <a:spLocks noChangeArrowheads="1"/>
          </p:cNvSpPr>
          <p:nvPr/>
        </p:nvSpPr>
        <p:spPr bwMode="auto">
          <a:xfrm>
            <a:off x="8682039" y="2933701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Freeform 25"/>
          <p:cNvSpPr>
            <a:spLocks/>
          </p:cNvSpPr>
          <p:nvPr/>
        </p:nvSpPr>
        <p:spPr bwMode="auto">
          <a:xfrm>
            <a:off x="2552700" y="2795588"/>
            <a:ext cx="5303838" cy="736600"/>
          </a:xfrm>
          <a:custGeom>
            <a:avLst/>
            <a:gdLst>
              <a:gd name="T0" fmla="*/ 3341 w 3341"/>
              <a:gd name="T1" fmla="*/ 101 h 464"/>
              <a:gd name="T2" fmla="*/ 2789 w 3341"/>
              <a:gd name="T3" fmla="*/ 29 h 464"/>
              <a:gd name="T4" fmla="*/ 2496 w 3341"/>
              <a:gd name="T5" fmla="*/ 274 h 464"/>
              <a:gd name="T6" fmla="*/ 2338 w 3341"/>
              <a:gd name="T7" fmla="*/ 346 h 464"/>
              <a:gd name="T8" fmla="*/ 1939 w 3341"/>
              <a:gd name="T9" fmla="*/ 202 h 464"/>
              <a:gd name="T10" fmla="*/ 1618 w 3341"/>
              <a:gd name="T11" fmla="*/ 183 h 464"/>
              <a:gd name="T12" fmla="*/ 1085 w 3341"/>
              <a:gd name="T13" fmla="*/ 207 h 464"/>
              <a:gd name="T14" fmla="*/ 778 w 3341"/>
              <a:gd name="T15" fmla="*/ 260 h 464"/>
              <a:gd name="T16" fmla="*/ 389 w 3341"/>
              <a:gd name="T17" fmla="*/ 447 h 464"/>
              <a:gd name="T18" fmla="*/ 0 w 3341"/>
              <a:gd name="T19" fmla="*/ 365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41" h="464">
                <a:moveTo>
                  <a:pt x="3341" y="101"/>
                </a:moveTo>
                <a:cubicBezTo>
                  <a:pt x="3249" y="89"/>
                  <a:pt x="2930" y="0"/>
                  <a:pt x="2789" y="29"/>
                </a:cubicBezTo>
                <a:cubicBezTo>
                  <a:pt x="2648" y="58"/>
                  <a:pt x="2571" y="221"/>
                  <a:pt x="2496" y="274"/>
                </a:cubicBezTo>
                <a:cubicBezTo>
                  <a:pt x="2421" y="327"/>
                  <a:pt x="2431" y="358"/>
                  <a:pt x="2338" y="346"/>
                </a:cubicBezTo>
                <a:cubicBezTo>
                  <a:pt x="2245" y="334"/>
                  <a:pt x="2059" y="229"/>
                  <a:pt x="1939" y="202"/>
                </a:cubicBezTo>
                <a:cubicBezTo>
                  <a:pt x="1819" y="175"/>
                  <a:pt x="1760" y="182"/>
                  <a:pt x="1618" y="183"/>
                </a:cubicBezTo>
                <a:cubicBezTo>
                  <a:pt x="1476" y="184"/>
                  <a:pt x="1225" y="194"/>
                  <a:pt x="1085" y="207"/>
                </a:cubicBezTo>
                <a:cubicBezTo>
                  <a:pt x="945" y="220"/>
                  <a:pt x="894" y="220"/>
                  <a:pt x="778" y="260"/>
                </a:cubicBezTo>
                <a:cubicBezTo>
                  <a:pt x="662" y="300"/>
                  <a:pt x="519" y="430"/>
                  <a:pt x="389" y="447"/>
                </a:cubicBezTo>
                <a:cubicBezTo>
                  <a:pt x="259" y="464"/>
                  <a:pt x="135" y="417"/>
                  <a:pt x="0" y="365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6" name="AutoShape 28"/>
          <p:cNvSpPr>
            <a:spLocks noChangeArrowheads="1"/>
          </p:cNvSpPr>
          <p:nvPr/>
        </p:nvSpPr>
        <p:spPr bwMode="auto">
          <a:xfrm>
            <a:off x="8736013" y="3214688"/>
            <a:ext cx="817562" cy="379412"/>
          </a:xfrm>
          <a:prstGeom prst="wedgeRectCallout">
            <a:avLst>
              <a:gd name="adj1" fmla="val -47866"/>
              <a:gd name="adj2" fmla="val -8556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米利都</a:t>
            </a:r>
          </a:p>
        </p:txBody>
      </p:sp>
      <p:sp>
        <p:nvSpPr>
          <p:cNvPr id="7199" name="Text Box 31" descr="Brown marble"/>
          <p:cNvSpPr txBox="1">
            <a:spLocks noChangeArrowheads="1"/>
          </p:cNvSpPr>
          <p:nvPr/>
        </p:nvSpPr>
        <p:spPr bwMode="auto">
          <a:xfrm>
            <a:off x="7143751" y="3524250"/>
            <a:ext cx="8794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以拉都</a:t>
            </a:r>
          </a:p>
        </p:txBody>
      </p:sp>
      <p:sp>
        <p:nvSpPr>
          <p:cNvPr id="7200" name="Freeform 32"/>
          <p:cNvSpPr>
            <a:spLocks/>
          </p:cNvSpPr>
          <p:nvPr/>
        </p:nvSpPr>
        <p:spPr bwMode="auto">
          <a:xfrm>
            <a:off x="7894639" y="2987676"/>
            <a:ext cx="788987" cy="119063"/>
          </a:xfrm>
          <a:custGeom>
            <a:avLst/>
            <a:gdLst>
              <a:gd name="T0" fmla="*/ 0 w 497"/>
              <a:gd name="T1" fmla="*/ 0 h 75"/>
              <a:gd name="T2" fmla="*/ 163 w 497"/>
              <a:gd name="T3" fmla="*/ 67 h 75"/>
              <a:gd name="T4" fmla="*/ 497 w 497"/>
              <a:gd name="T5" fmla="*/ 5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7" h="75">
                <a:moveTo>
                  <a:pt x="0" y="0"/>
                </a:moveTo>
                <a:cubicBezTo>
                  <a:pt x="40" y="29"/>
                  <a:pt x="80" y="59"/>
                  <a:pt x="163" y="67"/>
                </a:cubicBezTo>
                <a:cubicBezTo>
                  <a:pt x="246" y="75"/>
                  <a:pt x="379" y="64"/>
                  <a:pt x="497" y="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Oval 14"/>
          <p:cNvSpPr>
            <a:spLocks noChangeArrowheads="1"/>
          </p:cNvSpPr>
          <p:nvPr/>
        </p:nvSpPr>
        <p:spPr bwMode="auto">
          <a:xfrm>
            <a:off x="7843839" y="2947988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01" name="AutoShape 33"/>
          <p:cNvSpPr>
            <a:spLocks noChangeArrowheads="1"/>
          </p:cNvSpPr>
          <p:nvPr/>
        </p:nvSpPr>
        <p:spPr bwMode="auto">
          <a:xfrm>
            <a:off x="8750301" y="2225676"/>
            <a:ext cx="817563" cy="379413"/>
          </a:xfrm>
          <a:prstGeom prst="wedgeRectCallout">
            <a:avLst>
              <a:gd name="adj1" fmla="val -72718"/>
              <a:gd name="adj2" fmla="val 3117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600">
                <a:latin typeface="SimHei" panose="02010609060101010101" pitchFamily="49" charset="-122"/>
                <a:ea typeface="SimHei" panose="02010609060101010101" pitchFamily="49" charset="-122"/>
              </a:rPr>
              <a:t>特罗亚</a:t>
            </a:r>
          </a:p>
        </p:txBody>
      </p:sp>
      <p:sp>
        <p:nvSpPr>
          <p:cNvPr id="7202" name="Oval 34"/>
          <p:cNvSpPr>
            <a:spLocks noChangeArrowheads="1"/>
          </p:cNvSpPr>
          <p:nvPr/>
        </p:nvSpPr>
        <p:spPr bwMode="auto">
          <a:xfrm>
            <a:off x="8483601" y="2500313"/>
            <a:ext cx="73025" cy="7461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03" name="Freeform 35"/>
          <p:cNvSpPr>
            <a:spLocks/>
          </p:cNvSpPr>
          <p:nvPr/>
        </p:nvSpPr>
        <p:spPr bwMode="auto">
          <a:xfrm>
            <a:off x="8505825" y="2579688"/>
            <a:ext cx="196850" cy="457200"/>
          </a:xfrm>
          <a:custGeom>
            <a:avLst/>
            <a:gdLst>
              <a:gd name="T0" fmla="*/ 124 w 124"/>
              <a:gd name="T1" fmla="*/ 288 h 288"/>
              <a:gd name="T2" fmla="*/ 20 w 124"/>
              <a:gd name="T3" fmla="*/ 228 h 288"/>
              <a:gd name="T4" fmla="*/ 1 w 124"/>
              <a:gd name="T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4" h="288">
                <a:moveTo>
                  <a:pt x="124" y="288"/>
                </a:moveTo>
                <a:cubicBezTo>
                  <a:pt x="82" y="282"/>
                  <a:pt x="40" y="276"/>
                  <a:pt x="20" y="228"/>
                </a:cubicBezTo>
                <a:cubicBezTo>
                  <a:pt x="0" y="180"/>
                  <a:pt x="3" y="66"/>
                  <a:pt x="1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5" name="Oval 27"/>
          <p:cNvSpPr>
            <a:spLocks noChangeArrowheads="1"/>
          </p:cNvSpPr>
          <p:nvPr/>
        </p:nvSpPr>
        <p:spPr bwMode="auto">
          <a:xfrm>
            <a:off x="8685214" y="3013076"/>
            <a:ext cx="73025" cy="7461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04" name="Text Box 36" descr="Green marble"/>
          <p:cNvSpPr txBox="1">
            <a:spLocks noChangeArrowheads="1"/>
          </p:cNvSpPr>
          <p:nvPr/>
        </p:nvSpPr>
        <p:spPr bwMode="auto">
          <a:xfrm>
            <a:off x="5619751" y="1044575"/>
            <a:ext cx="879475" cy="3762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写提后</a:t>
            </a:r>
          </a:p>
        </p:txBody>
      </p:sp>
      <p:sp>
        <p:nvSpPr>
          <p:cNvPr id="7205" name="Text Box 37" descr="red-marble"/>
          <p:cNvSpPr txBox="1">
            <a:spLocks noChangeArrowheads="1"/>
          </p:cNvSpPr>
          <p:nvPr/>
        </p:nvSpPr>
        <p:spPr bwMode="auto">
          <a:xfrm>
            <a:off x="5737226" y="630239"/>
            <a:ext cx="650875" cy="3762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殉道</a:t>
            </a:r>
          </a:p>
        </p:txBody>
      </p:sp>
      <p:sp>
        <p:nvSpPr>
          <p:cNvPr id="7206" name="Text Box 38" descr="Medium wood"/>
          <p:cNvSpPr txBox="1">
            <a:spLocks noChangeArrowheads="1"/>
          </p:cNvSpPr>
          <p:nvPr/>
        </p:nvSpPr>
        <p:spPr bwMode="auto">
          <a:xfrm>
            <a:off x="8756651" y="1817689"/>
            <a:ext cx="1793875" cy="376237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外衣、书、皮卷</a:t>
            </a:r>
            <a:endParaRPr lang="zh-TW" altLang="en-US" dirty="0">
              <a:solidFill>
                <a:schemeClr val="accent6">
                  <a:lumMod val="20000"/>
                  <a:lumOff val="8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09" name="Text Box 41" descr="Brown marble"/>
          <p:cNvSpPr txBox="1">
            <a:spLocks noChangeArrowheads="1"/>
          </p:cNvSpPr>
          <p:nvPr/>
        </p:nvSpPr>
        <p:spPr bwMode="auto">
          <a:xfrm>
            <a:off x="9732964" y="2711450"/>
            <a:ext cx="879475" cy="3762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提摩太</a:t>
            </a:r>
          </a:p>
        </p:txBody>
      </p:sp>
    </p:spTree>
    <p:extLst>
      <p:ext uri="{BB962C8B-B14F-4D97-AF65-F5344CB8AC3E}">
        <p14:creationId xmlns:p14="http://schemas.microsoft.com/office/powerpoint/2010/main" val="130756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3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 66 A.D.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夏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西纳、亚波罗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劝告提多在福音事工上坚守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1:9)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等候有福的盼望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2:13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到临。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坚守主道，努力劝化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1:9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B661749-D153-4853-A901-72008F87A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FBA079D-4375-4753-91AE-0C96136C25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25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提多书特征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38350"/>
            <a:ext cx="12192000" cy="44162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题旨与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相若，然较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管式化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把基督教义作精警的总结，如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2:11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3:4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是一本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教牧学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手册。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新约书卷中唯一把主再来称作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有福的盼望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	 	 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被提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3:13a)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，及荣耀的显现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再来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3:13b)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钥字包括有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真道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纯正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谨守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1921A7C-D6D2-41C3-9E0A-05D949590BE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6197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B1D8A79-5F1B-4176-AE29-A872FA3CB1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60020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64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20" y="1"/>
            <a:ext cx="10515600" cy="119720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提多生平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548" y="1451728"/>
            <a:ext cx="12069452" cy="531671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在新约中只出现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次（只在四本书内出现：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多、加、林后、提后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身世与归主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提多为安提阿</a:t>
            </a:r>
            <a:r>
              <a:rPr lang="en-US" altLang="zh-CN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叙利亚</a:t>
            </a:r>
            <a:r>
              <a:rPr lang="en-US" altLang="zh-CN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的希腊人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2:3)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，由保罗带领其归主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1:4)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，据称他是巴拿巴与保罗在安提阿布道时信主的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11:25</a:t>
            </a:r>
            <a:r>
              <a:rPr lang="en-US" altLang="zh-CN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，早年曾与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保罗赴耶路撒冷大会，目的为外邦信徒无受割礼归主之例证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en-US" altLang="zh-CN" b="1" dirty="0">
                <a:solidFill>
                  <a:srgbClr val="FFC000"/>
                </a:solidFill>
                <a:ea typeface="SimSun" panose="02010600030101010101" pitchFamily="2" charset="-122"/>
              </a:rPr>
              <a:t>~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工作与行踪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在保罗第三次旅行布道时，提多参与他的布道工作，显然提多信主后就留在安提阿事主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（徒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18:22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保罗似曾打发他到哥林多三次之多：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显出他是一个能干及机智的人。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保罗首次在罗马被囚得释放后，曾到访革哩底与提多同工，至别时保罗把他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留下，牧养革哩底教会，并吩咐他俟填补的工人到后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3:12a)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，便前往尼哥波立 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相会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3:12b)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从提摩太后书中，看到提多与保罗在第二次被囚时在一起。在保罗写提后书时，他显然为保罗往挞马太布道去了</a:t>
            </a:r>
            <a:r>
              <a:rPr lang="en-US" altLang="zh-CN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4:10)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，此后提多再没在圣经内出现。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9BFA8B9-3FD0-4141-8A92-4B0C52B85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0596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1342B56-A8DE-4B6A-B165-105C485753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274" y="1279002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67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B53FC-84ED-4A36-8F6B-09A599B0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701" y="0"/>
            <a:ext cx="10515600" cy="1325563"/>
          </a:xfrm>
        </p:spPr>
        <p:txBody>
          <a:bodyPr>
            <a:norm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革哩底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克里特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E668E-98F3-456B-AD73-958DD39A0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481084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地中海第五大岛，土地富庶，人烟稠密，城市众多。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保罗被押送罗马的途中，船只遇到风暴时，曾贴着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革哩底航行，并在该岛的佳澳港避风。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我从前留你在革哩底、是要你将那没有办完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的事都办整齐了、又照我所吩咐你的、在各城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设立长老．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1:12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有革哩底人中的一个本地先知说、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革哩底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人常说谎话、乃是恶兽、又馋又懒．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 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7E61544-A41F-4ABC-A920-3C19DF576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8378664-950B-4E7C-8E1D-0AC2739772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67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3"/>
          <a:stretch/>
        </p:blipFill>
        <p:spPr>
          <a:xfrm>
            <a:off x="0" y="0"/>
            <a:ext cx="12192000" cy="6709502"/>
          </a:xfrm>
        </p:spPr>
      </p:pic>
      <p:sp>
        <p:nvSpPr>
          <p:cNvPr id="5" name="TextBox 4"/>
          <p:cNvSpPr txBox="1"/>
          <p:nvPr/>
        </p:nvSpPr>
        <p:spPr>
          <a:xfrm>
            <a:off x="7965649" y="513760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ea typeface="SimHei" panose="02010609060101010101" pitchFamily="49" charset="-122"/>
              </a:rPr>
              <a:t>革哩底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21979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BF26F-8EA1-493F-89B6-7340B2F7A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提多生平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3D23B-066F-4ACE-9395-511CC9EA1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75012"/>
            <a:ext cx="12192000" cy="4912659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外邦人，安提阿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叙利亚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的希腊人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，未曾受割礼。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保罗称他为「作我真儿子的」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，因此他可能是保罗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带领信主的。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保罗同巴拿巴上耶路撒冷大会时，曾带提多同去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zh-CN" sz="36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en-US" altLang="zh-CN" sz="3600" dirty="0">
                <a:solidFill>
                  <a:srgbClr val="FFC000"/>
                </a:solidFill>
                <a:ea typeface="SimSun" panose="02010600030101010101" pitchFamily="2" charset="-122"/>
              </a:rPr>
              <a:t>~</a:t>
            </a:r>
            <a:r>
              <a:rPr lang="en-US" altLang="zh-CN" sz="36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从第二次旅行布道起，提多便常与保罗在一起，成为他的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重要同工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8:23)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保罗曾派提多到哥林多教会去处理教会内的问题，化解哥林多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教会对保罗的误解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7:7)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保罗派提多收集众教会为耶路撒冷教会的奉献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8:16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7B324CEA-9E89-4AC4-949F-AD000D640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3D102EA0-2C27-4C4E-B03C-A76E990D3B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517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FC699-676F-4CBF-A925-7F886E75C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提多生平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CC31C-01BB-4697-A946-E7DBF8D8C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944061"/>
            <a:ext cx="12191999" cy="4788432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保罗首次被捕获释之后，再度周游布道，提多也与他同行。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保罗到了革哩底岛传道后，把提多留在革哩底，让他处理教务，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设立长老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保罗在马其顿省的尼哥波立过冬时，召提多前往该处，同时派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亚提马或推基古去代替提多在革哩底岛工作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3:12)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保罗再度被捕入狱时，提多和他在一起，但后来又被保罗派到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挞马太去工作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4:10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从未提到提多，据推测提多可能是路加的亲戚，不愿张扬。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4A3D960-4E13-4133-B736-81D4ED7D2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425E17A-9570-4019-B7FE-B83EC7A9D1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04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102_2655">
            <a:extLst>
              <a:ext uri="{FF2B5EF4-FFF2-40B4-BE49-F238E27FC236}">
                <a16:creationId xmlns:a16="http://schemas.microsoft.com/office/drawing/2014/main" id="{4DF57998-1E20-4793-BEC9-BE032F631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Text Box 5">
            <a:extLst>
              <a:ext uri="{FF2B5EF4-FFF2-40B4-BE49-F238E27FC236}">
                <a16:creationId xmlns:a16="http://schemas.microsoft.com/office/drawing/2014/main" id="{30251D68-8DB7-4D2D-8C6E-61F558997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772" y="161926"/>
            <a:ext cx="917712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第</a:t>
            </a:r>
            <a:r>
              <a:rPr lang="en-US" altLang="zh-TW" sz="3200" dirty="0">
                <a:solidFill>
                  <a:srgbClr val="FFFF00"/>
                </a:solidFill>
                <a:ea typeface="SimHei" panose="02010609060101010101" pitchFamily="49" charset="-122"/>
              </a:rPr>
              <a:t>10</a:t>
            </a:r>
            <a:r>
              <a:rPr lang="zh-TW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世纪在克里特岛新首府</a:t>
            </a:r>
            <a:r>
              <a:rPr lang="en-US" altLang="zh-TW" sz="3200" dirty="0">
                <a:solidFill>
                  <a:srgbClr val="FFFF00"/>
                </a:solidFill>
                <a:ea typeface="SimHei" panose="02010609060101010101" pitchFamily="49" charset="-122"/>
              </a:rPr>
              <a:t>Heraklion</a:t>
            </a:r>
            <a:r>
              <a:rPr lang="zh-TW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建的圣提多堂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C12B6D7-456D-49EE-ADDA-766E0B4019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3031966"/>
              </p:ext>
            </p:extLst>
          </p:nvPr>
        </p:nvGraphicFramePr>
        <p:xfrm>
          <a:off x="-6286" y="0"/>
          <a:ext cx="12192001" cy="6651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1854">
                  <a:extLst>
                    <a:ext uri="{9D8B030D-6E8A-4147-A177-3AD203B41FA5}">
                      <a16:colId xmlns:a16="http://schemas.microsoft.com/office/drawing/2014/main" val="1227354262"/>
                    </a:ext>
                  </a:extLst>
                </a:gridCol>
                <a:gridCol w="7360147">
                  <a:extLst>
                    <a:ext uri="{9D8B030D-6E8A-4147-A177-3AD203B41FA5}">
                      <a16:colId xmlns:a16="http://schemas.microsoft.com/office/drawing/2014/main" val="4263255639"/>
                    </a:ext>
                  </a:extLst>
                </a:gridCol>
              </a:tblGrid>
              <a:tr h="732457"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序言（</a:t>
                      </a:r>
                      <a:r>
                        <a:rPr lang="en-US" sz="44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1:1</a:t>
                      </a:r>
                      <a:r>
                        <a:rPr lang="en-US" altLang="zh-TW" sz="4400" b="0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4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</a:t>
                      </a:r>
                      <a:r>
                        <a:rPr lang="zh-TW" altLang="en-US" sz="44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924741"/>
                  </a:ext>
                </a:extLst>
              </a:tr>
              <a:tr h="732457">
                <a:tc rowSpan="7">
                  <a:txBody>
                    <a:bodyPr/>
                    <a:lstStyle/>
                    <a:p>
                      <a:endParaRPr lang="en-US" altLang="zh-TW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本論（</a:t>
                      </a: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1:5</a:t>
                      </a:r>
                      <a:r>
                        <a:rPr lang="en-US" altLang="zh-TW" sz="44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3:14</a:t>
                      </a:r>
                      <a:r>
                        <a:rPr lang="zh-TW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 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長老的設立（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1:5</a:t>
                      </a:r>
                      <a:r>
                        <a:rPr lang="en-US" altLang="zh-TW" sz="40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810658"/>
                  </a:ext>
                </a:extLst>
              </a:tr>
              <a:tr h="73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 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異端的警戒（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1:10</a:t>
                      </a:r>
                      <a:r>
                        <a:rPr lang="en-US" altLang="zh-TW" sz="40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15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447474"/>
                  </a:ext>
                </a:extLst>
              </a:tr>
              <a:tr h="73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3. 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生活的規範（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2:1</a:t>
                      </a:r>
                      <a:r>
                        <a:rPr lang="en-US" altLang="zh-TW" sz="40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10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872474"/>
                  </a:ext>
                </a:extLst>
              </a:tr>
              <a:tr h="73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4. 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救恩的完備（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2:11</a:t>
                      </a:r>
                      <a:r>
                        <a:rPr lang="en-US" altLang="zh-TW" sz="40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15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447352"/>
                  </a:ext>
                </a:extLst>
              </a:tr>
              <a:tr h="73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5. 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信徒的善行（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3:1</a:t>
                      </a:r>
                      <a:r>
                        <a:rPr lang="en-US" altLang="zh-TW" sz="40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165951"/>
                  </a:ext>
                </a:extLst>
              </a:tr>
              <a:tr h="73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6. 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聖靈的更新（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3:3</a:t>
                      </a:r>
                      <a:r>
                        <a:rPr lang="en-US" altLang="zh-TW" sz="40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255025"/>
                  </a:ext>
                </a:extLst>
              </a:tr>
              <a:tr h="73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7. 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正經的事業（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</a:t>
                      </a:r>
                      <a:r>
                        <a:rPr lang="en-US" altLang="zh-TW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: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</a:t>
                      </a:r>
                      <a:r>
                        <a:rPr lang="en-US" altLang="zh-TW" sz="4000" b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14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20196"/>
                  </a:ext>
                </a:extLst>
              </a:tr>
              <a:tr h="732457"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rgbClr val="92D05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結言（</a:t>
                      </a:r>
                      <a:r>
                        <a:rPr lang="en-US" sz="4400" b="1" kern="1200" dirty="0">
                          <a:solidFill>
                            <a:srgbClr val="92D05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3:15</a:t>
                      </a:r>
                      <a:r>
                        <a:rPr lang="zh-TW" altLang="en-US" sz="4400" b="1" kern="1200" dirty="0">
                          <a:solidFill>
                            <a:srgbClr val="92D05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4400" b="1" dirty="0">
                        <a:solidFill>
                          <a:srgbClr val="92D05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541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9761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0472"/>
            <a:ext cx="12192000" cy="1733302"/>
          </a:xfrm>
        </p:spPr>
        <p:txBody>
          <a:bodyPr>
            <a:no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监督的职责</a:t>
            </a:r>
            <a:r>
              <a:rPr lang="en-US" altLang="zh-CN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</a:t>
            </a:r>
            <a:r>
              <a:rPr lang="en-US" sz="6600" b="1" dirty="0">
                <a:solidFill>
                  <a:srgbClr val="FFC000"/>
                </a:solidFill>
                <a:ea typeface="SimSun" panose="02010600030101010101" pitchFamily="2" charset="-122"/>
              </a:rPr>
              <a:t>~</a:t>
            </a:r>
            <a:r>
              <a:rPr 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16)</a:t>
            </a:r>
            <a:b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他们是神的管家</a:t>
            </a:r>
            <a:r>
              <a:rPr lang="en-US" altLang="zh-CN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938" y="2362890"/>
            <a:ext cx="11862062" cy="40850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监督的资格有九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无可指责（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1:6a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一夫一妇（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1:6b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儿女归主（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1:6c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儿女检点（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1:6d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性情可亲（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1:7a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性格受敬（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1:7b</a:t>
            </a:r>
            <a:r>
              <a:rPr lang="en-US" altLang="zh-CN" sz="40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坚守主道（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1:9a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能教导人（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1:9b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(9)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能驳辩人（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1:9c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F25DF0E-F4C4-4932-A584-4B68B5F33DB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92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5C96D66-0726-4995-92E0-AA8A5F3636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2136841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7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会友的管理（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en-US" altLang="zh-CN" sz="6600" dirty="0">
                <a:solidFill>
                  <a:srgbClr val="FF0000"/>
                </a:solidFill>
                <a:ea typeface="SimSun" panose="02010600030101010101" pitchFamily="2" charset="-122"/>
              </a:rPr>
              <a:t>~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41488"/>
            <a:ext cx="12192000" cy="493268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人的吩咐（管理的对象）（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无论对任何人，总要以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纯正的道理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”(2:1)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为管理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时绝对的准绳，逐点举例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老年人 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少年人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2:6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zh-CN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主仆间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2:9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10)“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凡事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都要显出善行的榜样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(2:7)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神的心意（管理的基础）（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2:11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神的心意乃是要人生活敬虔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2:12)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，等候救主的再临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热心为善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，以再坚固与嘱咐提多为结笔。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8FD1910-200D-46D4-876B-16FA71BCAF7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3E22954-8587-4813-A541-933D1FF399A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35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06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生活的管理（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</a:t>
            </a:r>
            <a:r>
              <a:rPr lang="en-US" altLang="zh-CN" sz="6600" dirty="0">
                <a:solidFill>
                  <a:srgbClr val="FF0000"/>
                </a:solidFill>
                <a:ea typeface="SimSun" panose="02010600030101010101" pitchFamily="2" charset="-122"/>
              </a:rPr>
              <a:t>~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32878"/>
            <a:ext cx="12192000" cy="542512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对掌权的（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由第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章开始，作者论述一些生活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处世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管理的细则。对在上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掌权者的态度，应为顺服遵命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3:1a)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，好能行各样的善事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3:1b)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对其他人（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CN" alt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总要和平（</a:t>
            </a:r>
            <a: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</a:t>
            </a:r>
            <a:r>
              <a:rPr lang="en-US" altLang="zh-CN" sz="3200" dirty="0">
                <a:solidFill>
                  <a:schemeClr val="bg2">
                    <a:lumMod val="20000"/>
                    <a:lumOff val="80000"/>
                  </a:schemeClr>
                </a:solidFill>
                <a:ea typeface="SimSun" panose="02010600030101010101" pitchFamily="2" charset="-122"/>
              </a:rPr>
              <a:t>~</a:t>
            </a:r>
            <a: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在对其他的吩咐时，作者分两点叙述，他主要论和平共处，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不要毁谤争竞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，如以前的作风一般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3:3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，但如今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既是属神的人，便应留心行善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3:4</a:t>
            </a:r>
            <a:r>
              <a:rPr lang="en-US" altLang="zh-CN" sz="3200" dirty="0">
                <a:solidFill>
                  <a:srgbClr val="FFC000"/>
                </a:solidFill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CN" alt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远离纷争（</a:t>
            </a: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3:9</a:t>
            </a:r>
            <a:r>
              <a:rPr lang="en-US" altLang="zh-CN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CN" alt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200" b="1" dirty="0">
              <a:solidFill>
                <a:schemeClr val="bg2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信神的人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一方面要追求和平，一方面要远避无知的辩论，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弃绝一些分门结斗的纷争。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868FBA6-DE95-4C37-A7DB-30E19FD1968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8711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5060EB2-BBAC-4430-8C42-21E49BC5CD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04892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70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58316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767" y="1970202"/>
            <a:ext cx="11274458" cy="44305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 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61 A.D.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秋。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推基古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（西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4:7</a:t>
            </a:r>
            <a:r>
              <a:rPr lang="en-US" altLang="zh-CN" sz="4000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请求腓利门在主里赦免与再纳阿尼西母。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主内的赦免。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A0A48E9-A7F1-49A2-8666-C20C5CB93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3621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F3586CF-2C0B-4F0D-A4FC-AFB981C29F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70320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44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腓利门书特征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4276"/>
            <a:ext cx="12192000" cy="5109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）保罗的私人书信中唯一能保存下来的一卷。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）含有新约中有关赦免与接纳的伟大教义。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）透露保罗具有丰富的人情味，也显出他成功的地方。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）为一本有关主仆关系的 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实际注释书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）在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人人价值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属灵价值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天命价值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实践价值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福音价值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社交价值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等再无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其他书籍可以匹比。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）钥字包括有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求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收纳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畅快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等字。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D89E1A0-5A16-4329-B947-B57FFFA00D4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F7C96DB-C505-4FEB-AF62-4F63924BA9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41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16058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腓利门的生平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43805"/>
            <a:ext cx="12192000" cy="518692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有益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之意，显然为哥罗西人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（西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4:7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，在保罗带领下归主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19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。腓利门为一富有之人，从他拥有奴隶，及他的家够宽敞可供信徒聚会，并他常向其他信徒施慈惠事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2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5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等可见。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保罗称他为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同工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，可见他在本地的传道事工上有分。一般学者均公认亚非亚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2a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乃腓利门的妻子，亚基布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2c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是他的儿子。保罗称后者为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同当兵的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2b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，显出他积极参与教会事工。当以巴弗从哥罗西往罗马探望在狱中的保罗时，亚基布似是受托而负起收养的职责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（西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4:17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13A3FC3-0F28-49EA-BB2A-7F6F73D8EF1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416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E2A78E6-9C9F-4BC1-B4F6-3927EA0EA5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82696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09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阿尼西母的生平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8"/>
            <a:ext cx="12192000" cy="50400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阿尼西母本是腓利门家中的奴仆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（西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4:9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16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，在主人家中犯了某项罪行，可能是偷窃金钱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18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，然后潜逃于罗马，销声匿迹在大都市的人海中，不知如何，在罗马他与囚中的保罗相遇，结果在保罗带领下归主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信主后，阿尼西母大有改变，名副其实的对保罗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有益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，他与保罗的友情实非泛泛之交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（门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12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，但保罗觉得他应回到主人那里去，向主人请罪赔偿。阿尼西母也同意如此作，这表显他的悔改是真诚的，因他也知道回去后所必须负担的后果。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A9922B2-1175-403B-947C-38F6FE7F698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58AB530-B875-4CAE-9E5C-B8207E701E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12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39EA-55BC-4F45-828B-39629BAC2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53765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奴隶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BE9C0-28FA-470F-A8C6-9C6414B95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17715"/>
            <a:ext cx="12192000" cy="52237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奴隶为主人的财产，没有人权，主人可以任意鞭打、折磨甚至处死其奴隶，奴隶的命运完全由其主人决定。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少数有专长的奴隶，可能被主人派做教师、会计师、医师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，多数没专长的，则从事粗重的工作。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理论上，奴隶不能拥有自己的财产。但有专长的奴隶可以积攒自己赚的钱，有朝一日为自己赎身。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城市里富贵人家的奴隶，物质条件优于城里贫穷的自由人。在乡下做粗活的奴隶，却往往需要长时间工作，有些奴隶甚至戴着脚镣工作。他们寿命短暂，几乎没有翻身机会。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逃脱的奴隶若被捉回，轻则被鞭打、烙铁在额上，重则被钉十字架处死。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0218D8E-2B86-4CE0-920F-BF51A96964F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4367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44C3316-879B-4A32-B45B-A541BF6F3D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7327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00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04908-D96A-42E8-8D65-5FD6A7DA1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</a:t>
            </a:r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分段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617D1-251F-4D0C-9956-3A37E783A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906" y="2330824"/>
            <a:ext cx="8789894" cy="3953715"/>
          </a:xfrm>
        </p:spPr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Ⅰ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問安與祈願（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Ⅱ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感恩與欣慰（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Ⅲ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求情與保證（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Ⅳ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期望與祝福（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AC1B737-17A3-43EB-8720-D7FC972B1EE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2275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3F848B0-0CAE-4489-BC84-AF0AEB862F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63759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83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3C88-9180-4872-9424-32DE3E054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</a:t>
            </a:r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信息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66DEA-CEA4-4041-A1DC-79EB70624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259" y="2076637"/>
            <a:ext cx="10515600" cy="4351338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激發對方的愛心（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憑著愛心的懇求（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推薦此人的好處（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負責償還的保證（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抱著很大的期望（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43D9537-00B0-4396-85C4-530585D77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723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174FF21-512A-4845-B474-47818115CB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64655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89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1043</TotalTime>
  <Words>2399</Words>
  <Application>Microsoft Office PowerPoint</Application>
  <PresentationFormat>Widescreen</PresentationFormat>
  <Paragraphs>234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SimSun</vt:lpstr>
      <vt:lpstr>SimHei</vt:lpstr>
      <vt:lpstr>Arial</vt:lpstr>
      <vt:lpstr>Calibri</vt:lpstr>
      <vt:lpstr>Calibri Light</vt:lpstr>
      <vt:lpstr>Office Theme</vt:lpstr>
      <vt:lpstr>新约概论(十二)</vt:lpstr>
      <vt:lpstr>圣经分类合参</vt:lpstr>
      <vt:lpstr>PowerPoint Presentation</vt:lpstr>
      <vt:lpstr>保罗书信</vt:lpstr>
      <vt:lpstr>PowerPoint Presentation</vt:lpstr>
      <vt:lpstr>PowerPoint Presentation</vt:lpstr>
      <vt:lpstr>PowerPoint Presentation</vt:lpstr>
      <vt:lpstr>提多书</vt:lpstr>
      <vt:lpstr>提多书特征</vt:lpstr>
      <vt:lpstr>提多生平</vt:lpstr>
      <vt:lpstr>革哩底(克里特)</vt:lpstr>
      <vt:lpstr>PowerPoint Presentation</vt:lpstr>
      <vt:lpstr>提多生平</vt:lpstr>
      <vt:lpstr>提多生平</vt:lpstr>
      <vt:lpstr>PowerPoint Presentation</vt:lpstr>
      <vt:lpstr>PowerPoint Presentation</vt:lpstr>
      <vt:lpstr>监督的职责(1:5~16) 他们是神的管家(1:7)</vt:lpstr>
      <vt:lpstr>会友的管理（2:1~15）</vt:lpstr>
      <vt:lpstr>生活的管理（3:1~11）</vt:lpstr>
      <vt:lpstr>腓利门书</vt:lpstr>
      <vt:lpstr>腓利门书特征</vt:lpstr>
      <vt:lpstr>腓利门的生平</vt:lpstr>
      <vt:lpstr>阿尼西母的生平</vt:lpstr>
      <vt:lpstr>奴隶</vt:lpstr>
      <vt:lpstr>腓利门书分段</vt:lpstr>
      <vt:lpstr>腓利门书信息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新约概论(十二)</dc:title>
  <dc:creator>Kao, Race L.</dc:creator>
  <cp:lastModifiedBy>Ning, Shunbin</cp:lastModifiedBy>
  <cp:revision>37</cp:revision>
  <dcterms:created xsi:type="dcterms:W3CDTF">2019-06-17T13:30:31Z</dcterms:created>
  <dcterms:modified xsi:type="dcterms:W3CDTF">2019-06-19T20:29:05Z</dcterms:modified>
</cp:coreProperties>
</file>