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1" r:id="rId2"/>
    <p:sldId id="258" r:id="rId3"/>
    <p:sldId id="259" r:id="rId4"/>
    <p:sldId id="260" r:id="rId5"/>
    <p:sldId id="272" r:id="rId6"/>
    <p:sldId id="288" r:id="rId7"/>
    <p:sldId id="261" r:id="rId8"/>
    <p:sldId id="262" r:id="rId9"/>
    <p:sldId id="263" r:id="rId10"/>
    <p:sldId id="265" r:id="rId11"/>
    <p:sldId id="266" r:id="rId12"/>
    <p:sldId id="267" r:id="rId13"/>
    <p:sldId id="309" r:id="rId14"/>
    <p:sldId id="310" r:id="rId15"/>
    <p:sldId id="268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AE2468-CF4A-4B4C-A720-F13679A5A1C4}" v="1" dt="2019-11-12T16:31:10.7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4" autoAdjust="0"/>
    <p:restoredTop sz="94660"/>
  </p:normalViewPr>
  <p:slideViewPr>
    <p:cSldViewPr snapToGrid="0">
      <p:cViewPr varScale="1">
        <p:scale>
          <a:sx n="82" d="100"/>
          <a:sy n="82" d="100"/>
        </p:scale>
        <p:origin x="59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E392-3492-465B-A0B8-D7DE267F4A7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69B-861E-4D48-A366-7FBE18D05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67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E392-3492-465B-A0B8-D7DE267F4A7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69B-861E-4D48-A366-7FBE18D05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5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E392-3492-465B-A0B8-D7DE267F4A7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69B-861E-4D48-A366-7FBE18D05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944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E392-3492-465B-A0B8-D7DE267F4A7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69B-861E-4D48-A366-7FBE18D05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11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E392-3492-465B-A0B8-D7DE267F4A7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69B-861E-4D48-A366-7FBE18D05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62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E392-3492-465B-A0B8-D7DE267F4A7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69B-861E-4D48-A366-7FBE18D05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6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E392-3492-465B-A0B8-D7DE267F4A7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69B-861E-4D48-A366-7FBE18D05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47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E392-3492-465B-A0B8-D7DE267F4A7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69B-861E-4D48-A366-7FBE18D05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30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E392-3492-465B-A0B8-D7DE267F4A7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69B-861E-4D48-A366-7FBE18D05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4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E392-3492-465B-A0B8-D7DE267F4A7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69B-861E-4D48-A366-7FBE18D05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4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E392-3492-465B-A0B8-D7DE267F4A7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69B-861E-4D48-A366-7FBE18D05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815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2E392-3492-465B-A0B8-D7DE267F4A7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D169B-861E-4D48-A366-7FBE18D05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546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9292"/>
            <a:ext cx="9144000" cy="1964476"/>
          </a:xfrm>
        </p:spPr>
        <p:txBody>
          <a:bodyPr>
            <a:normAutofit/>
          </a:bodyPr>
          <a:lstStyle/>
          <a:p>
            <a:r>
              <a:rPr lang="ja-JP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十四</a:t>
            </a:r>
            <a:r>
              <a:rPr lang="en-US" altLang="ja-JP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444" y="3075708"/>
            <a:ext cx="9144000" cy="3149601"/>
          </a:xfrm>
        </p:spPr>
        <p:txBody>
          <a:bodyPr>
            <a:noAutofit/>
          </a:bodyPr>
          <a:lstStyle/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彼得前书</a:t>
            </a:r>
            <a:endParaRPr lang="en-US" altLang="zh-CN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1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14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彼得后书</a:t>
            </a:r>
            <a:endParaRPr lang="en-US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B5F514E-54FB-4C75-B208-3011BBC23AF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40722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BFFAC47-FA1A-4418-BECF-7658B373582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2676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81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2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4343400" y="1727200"/>
            <a:ext cx="762000" cy="4114800"/>
            <a:chOff x="1776" y="1088"/>
            <a:chExt cx="480" cy="2592"/>
          </a:xfrm>
        </p:grpSpPr>
        <p:sp>
          <p:nvSpPr>
            <p:cNvPr id="32771" name="Rectangle 3" descr="Newsprint"/>
            <p:cNvSpPr>
              <a:spLocks noChangeArrowheads="1"/>
            </p:cNvSpPr>
            <p:nvPr/>
          </p:nvSpPr>
          <p:spPr bwMode="auto">
            <a:xfrm>
              <a:off x="1776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帖后</a:t>
              </a:r>
            </a:p>
          </p:txBody>
        </p:sp>
        <p:sp>
          <p:nvSpPr>
            <p:cNvPr id="32772" name="Rectangle 4" descr="Newsprint"/>
            <p:cNvSpPr>
              <a:spLocks noChangeArrowheads="1"/>
            </p:cNvSpPr>
            <p:nvPr/>
          </p:nvSpPr>
          <p:spPr bwMode="auto">
            <a:xfrm>
              <a:off x="1776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帖前</a:t>
              </a:r>
            </a:p>
          </p:txBody>
        </p:sp>
        <p:sp>
          <p:nvSpPr>
            <p:cNvPr id="32773" name="Rectangle 5" descr="Newsprint"/>
            <p:cNvSpPr>
              <a:spLocks noChangeArrowheads="1"/>
            </p:cNvSpPr>
            <p:nvPr/>
          </p:nvSpPr>
          <p:spPr bwMode="auto">
            <a:xfrm>
              <a:off x="1776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西</a:t>
              </a:r>
            </a:p>
          </p:txBody>
        </p:sp>
        <p:sp>
          <p:nvSpPr>
            <p:cNvPr id="32774" name="Rectangle 6" descr="Newsprint"/>
            <p:cNvSpPr>
              <a:spLocks noChangeArrowheads="1"/>
            </p:cNvSpPr>
            <p:nvPr/>
          </p:nvSpPr>
          <p:spPr bwMode="auto">
            <a:xfrm>
              <a:off x="1776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腓</a:t>
              </a:r>
            </a:p>
          </p:txBody>
        </p:sp>
        <p:sp>
          <p:nvSpPr>
            <p:cNvPr id="32775" name="Rectangle 7" descr="Newsprint"/>
            <p:cNvSpPr>
              <a:spLocks noChangeArrowheads="1"/>
            </p:cNvSpPr>
            <p:nvPr/>
          </p:nvSpPr>
          <p:spPr bwMode="auto">
            <a:xfrm>
              <a:off x="1776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弗</a:t>
              </a:r>
            </a:p>
          </p:txBody>
        </p:sp>
        <p:sp>
          <p:nvSpPr>
            <p:cNvPr id="32776" name="Rectangle 8" descr="Newsprint"/>
            <p:cNvSpPr>
              <a:spLocks noChangeArrowheads="1"/>
            </p:cNvSpPr>
            <p:nvPr/>
          </p:nvSpPr>
          <p:spPr bwMode="auto">
            <a:xfrm>
              <a:off x="1776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加</a:t>
              </a:r>
            </a:p>
          </p:txBody>
        </p:sp>
        <p:sp>
          <p:nvSpPr>
            <p:cNvPr id="32777" name="Rectangle 9" descr="Newsprint"/>
            <p:cNvSpPr>
              <a:spLocks noChangeArrowheads="1"/>
            </p:cNvSpPr>
            <p:nvPr/>
          </p:nvSpPr>
          <p:spPr bwMode="auto">
            <a:xfrm>
              <a:off x="1776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林后</a:t>
              </a:r>
            </a:p>
          </p:txBody>
        </p:sp>
        <p:sp>
          <p:nvSpPr>
            <p:cNvPr id="32778" name="Rectangle 10" descr="Newsprint"/>
            <p:cNvSpPr>
              <a:spLocks noChangeArrowheads="1"/>
            </p:cNvSpPr>
            <p:nvPr/>
          </p:nvSpPr>
          <p:spPr bwMode="auto">
            <a:xfrm>
              <a:off x="1776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林前</a:t>
              </a:r>
            </a:p>
          </p:txBody>
        </p:sp>
        <p:sp>
          <p:nvSpPr>
            <p:cNvPr id="32779" name="Rectangle 11" descr="Newsprint"/>
            <p:cNvSpPr>
              <a:spLocks noChangeArrowheads="1"/>
            </p:cNvSpPr>
            <p:nvPr/>
          </p:nvSpPr>
          <p:spPr bwMode="auto">
            <a:xfrm>
              <a:off x="1776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罗</a:t>
              </a:r>
            </a:p>
          </p:txBody>
        </p:sp>
      </p:grpSp>
      <p:grpSp>
        <p:nvGrpSpPr>
          <p:cNvPr id="32780" name="Group 12"/>
          <p:cNvGrpSpPr>
            <a:grpSpLocks/>
          </p:cNvGrpSpPr>
          <p:nvPr/>
        </p:nvGrpSpPr>
        <p:grpSpPr bwMode="auto">
          <a:xfrm>
            <a:off x="7086600" y="1727200"/>
            <a:ext cx="762000" cy="4114800"/>
            <a:chOff x="3504" y="1088"/>
            <a:chExt cx="480" cy="2592"/>
          </a:xfrm>
        </p:grpSpPr>
        <p:sp>
          <p:nvSpPr>
            <p:cNvPr id="32781" name="Rectangle 13" descr="Newsprint"/>
            <p:cNvSpPr>
              <a:spLocks noChangeArrowheads="1"/>
            </p:cNvSpPr>
            <p:nvPr/>
          </p:nvSpPr>
          <p:spPr bwMode="auto">
            <a:xfrm>
              <a:off x="3504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启</a:t>
              </a:r>
            </a:p>
          </p:txBody>
        </p:sp>
        <p:sp>
          <p:nvSpPr>
            <p:cNvPr id="32782" name="Rectangle 14" descr="Newsprint"/>
            <p:cNvSpPr>
              <a:spLocks noChangeArrowheads="1"/>
            </p:cNvSpPr>
            <p:nvPr/>
          </p:nvSpPr>
          <p:spPr bwMode="auto">
            <a:xfrm>
              <a:off x="3504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犹</a:t>
              </a:r>
            </a:p>
          </p:txBody>
        </p:sp>
        <p:sp>
          <p:nvSpPr>
            <p:cNvPr id="32783" name="Rectangle 15" descr="Newsprint"/>
            <p:cNvSpPr>
              <a:spLocks noChangeArrowheads="1"/>
            </p:cNvSpPr>
            <p:nvPr/>
          </p:nvSpPr>
          <p:spPr bwMode="auto">
            <a:xfrm>
              <a:off x="3504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约叁</a:t>
              </a:r>
            </a:p>
          </p:txBody>
        </p:sp>
        <p:sp>
          <p:nvSpPr>
            <p:cNvPr id="32784" name="Rectangle 16" descr="Newsprint"/>
            <p:cNvSpPr>
              <a:spLocks noChangeArrowheads="1"/>
            </p:cNvSpPr>
            <p:nvPr/>
          </p:nvSpPr>
          <p:spPr bwMode="auto">
            <a:xfrm>
              <a:off x="3504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约贰</a:t>
              </a:r>
            </a:p>
          </p:txBody>
        </p:sp>
        <p:sp>
          <p:nvSpPr>
            <p:cNvPr id="32785" name="Rectangle 17" descr="Newsprint"/>
            <p:cNvSpPr>
              <a:spLocks noChangeArrowheads="1"/>
            </p:cNvSpPr>
            <p:nvPr/>
          </p:nvSpPr>
          <p:spPr bwMode="auto">
            <a:xfrm>
              <a:off x="3504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约壹</a:t>
              </a:r>
            </a:p>
          </p:txBody>
        </p:sp>
        <p:sp>
          <p:nvSpPr>
            <p:cNvPr id="32786" name="Rectangle 18" descr="Newsprint"/>
            <p:cNvSpPr>
              <a:spLocks noChangeArrowheads="1"/>
            </p:cNvSpPr>
            <p:nvPr/>
          </p:nvSpPr>
          <p:spPr bwMode="auto">
            <a:xfrm>
              <a:off x="3504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彼后</a:t>
              </a:r>
            </a:p>
          </p:txBody>
        </p:sp>
        <p:sp>
          <p:nvSpPr>
            <p:cNvPr id="32787" name="Rectangle 19" descr="Newsprint"/>
            <p:cNvSpPr>
              <a:spLocks noChangeArrowheads="1"/>
            </p:cNvSpPr>
            <p:nvPr/>
          </p:nvSpPr>
          <p:spPr bwMode="auto">
            <a:xfrm>
              <a:off x="3504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彼前</a:t>
              </a:r>
            </a:p>
          </p:txBody>
        </p:sp>
        <p:sp>
          <p:nvSpPr>
            <p:cNvPr id="32788" name="Rectangle 20" descr="Newsprint"/>
            <p:cNvSpPr>
              <a:spLocks noChangeArrowheads="1"/>
            </p:cNvSpPr>
            <p:nvPr/>
          </p:nvSpPr>
          <p:spPr bwMode="auto">
            <a:xfrm>
              <a:off x="3504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雅</a:t>
              </a:r>
            </a:p>
          </p:txBody>
        </p:sp>
        <p:sp>
          <p:nvSpPr>
            <p:cNvPr id="32789" name="Rectangle 21" descr="Newsprint"/>
            <p:cNvSpPr>
              <a:spLocks noChangeArrowheads="1"/>
            </p:cNvSpPr>
            <p:nvPr/>
          </p:nvSpPr>
          <p:spPr bwMode="auto">
            <a:xfrm>
              <a:off x="3504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来</a:t>
              </a:r>
            </a:p>
          </p:txBody>
        </p:sp>
      </p:grpSp>
      <p:grpSp>
        <p:nvGrpSpPr>
          <p:cNvPr id="32790" name="Group 22"/>
          <p:cNvGrpSpPr>
            <a:grpSpLocks/>
          </p:cNvGrpSpPr>
          <p:nvPr/>
        </p:nvGrpSpPr>
        <p:grpSpPr bwMode="auto">
          <a:xfrm>
            <a:off x="3810000" y="5842000"/>
            <a:ext cx="4572000" cy="533400"/>
            <a:chOff x="1440" y="3680"/>
            <a:chExt cx="2880" cy="336"/>
          </a:xfrm>
        </p:grpSpPr>
        <p:sp>
          <p:nvSpPr>
            <p:cNvPr id="32791" name="Rectangle 23" descr="Newsprint"/>
            <p:cNvSpPr>
              <a:spLocks noChangeArrowheads="1"/>
            </p:cNvSpPr>
            <p:nvPr/>
          </p:nvSpPr>
          <p:spPr bwMode="auto">
            <a:xfrm>
              <a:off x="1440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太</a:t>
              </a:r>
            </a:p>
          </p:txBody>
        </p:sp>
        <p:sp>
          <p:nvSpPr>
            <p:cNvPr id="32792" name="Rectangle 24" descr="Newsprint"/>
            <p:cNvSpPr>
              <a:spLocks noChangeArrowheads="1"/>
            </p:cNvSpPr>
            <p:nvPr/>
          </p:nvSpPr>
          <p:spPr bwMode="auto">
            <a:xfrm>
              <a:off x="2016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可</a:t>
              </a:r>
            </a:p>
          </p:txBody>
        </p:sp>
        <p:sp>
          <p:nvSpPr>
            <p:cNvPr id="32793" name="Rectangle 25" descr="Newsprint"/>
            <p:cNvSpPr>
              <a:spLocks noChangeArrowheads="1"/>
            </p:cNvSpPr>
            <p:nvPr/>
          </p:nvSpPr>
          <p:spPr bwMode="auto">
            <a:xfrm>
              <a:off x="2592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路</a:t>
              </a:r>
            </a:p>
          </p:txBody>
        </p:sp>
        <p:sp>
          <p:nvSpPr>
            <p:cNvPr id="32794" name="Rectangle 26" descr="Newsprint"/>
            <p:cNvSpPr>
              <a:spLocks noChangeArrowheads="1"/>
            </p:cNvSpPr>
            <p:nvPr/>
          </p:nvSpPr>
          <p:spPr bwMode="auto">
            <a:xfrm>
              <a:off x="3168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</a:t>
              </a:r>
            </a:p>
          </p:txBody>
        </p:sp>
        <p:sp>
          <p:nvSpPr>
            <p:cNvPr id="32795" name="Rectangle 27" descr="Newsprint"/>
            <p:cNvSpPr>
              <a:spLocks noChangeArrowheads="1"/>
            </p:cNvSpPr>
            <p:nvPr/>
          </p:nvSpPr>
          <p:spPr bwMode="auto">
            <a:xfrm>
              <a:off x="3744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徒</a:t>
              </a:r>
            </a:p>
          </p:txBody>
        </p:sp>
      </p:grpSp>
      <p:grpSp>
        <p:nvGrpSpPr>
          <p:cNvPr id="32796" name="Group 28"/>
          <p:cNvGrpSpPr>
            <a:grpSpLocks/>
          </p:cNvGrpSpPr>
          <p:nvPr/>
        </p:nvGrpSpPr>
        <p:grpSpPr bwMode="auto">
          <a:xfrm>
            <a:off x="4341814" y="342900"/>
            <a:ext cx="3506787" cy="1384300"/>
            <a:chOff x="1775" y="216"/>
            <a:chExt cx="2209" cy="872"/>
          </a:xfrm>
        </p:grpSpPr>
        <p:sp>
          <p:nvSpPr>
            <p:cNvPr id="32797" name="Freeform 29" descr="Newsprint"/>
            <p:cNvSpPr>
              <a:spLocks/>
            </p:cNvSpPr>
            <p:nvPr/>
          </p:nvSpPr>
          <p:spPr bwMode="auto">
            <a:xfrm>
              <a:off x="1775" y="380"/>
              <a:ext cx="677" cy="708"/>
            </a:xfrm>
            <a:custGeom>
              <a:avLst/>
              <a:gdLst>
                <a:gd name="T0" fmla="*/ 0 w 677"/>
                <a:gd name="T1" fmla="*/ 708 h 708"/>
                <a:gd name="T2" fmla="*/ 480 w 677"/>
                <a:gd name="T3" fmla="*/ 707 h 708"/>
                <a:gd name="T4" fmla="*/ 486 w 677"/>
                <a:gd name="T5" fmla="*/ 658 h 708"/>
                <a:gd name="T6" fmla="*/ 499 w 677"/>
                <a:gd name="T7" fmla="*/ 612 h 708"/>
                <a:gd name="T8" fmla="*/ 525 w 677"/>
                <a:gd name="T9" fmla="*/ 558 h 708"/>
                <a:gd name="T10" fmla="*/ 564 w 677"/>
                <a:gd name="T11" fmla="*/ 512 h 708"/>
                <a:gd name="T12" fmla="*/ 612 w 677"/>
                <a:gd name="T13" fmla="*/ 469 h 708"/>
                <a:gd name="T14" fmla="*/ 677 w 677"/>
                <a:gd name="T15" fmla="*/ 422 h 708"/>
                <a:gd name="T16" fmla="*/ 469 w 677"/>
                <a:gd name="T17" fmla="*/ 0 h 708"/>
                <a:gd name="T18" fmla="*/ 384 w 677"/>
                <a:gd name="T19" fmla="*/ 55 h 708"/>
                <a:gd name="T20" fmla="*/ 296 w 677"/>
                <a:gd name="T21" fmla="*/ 115 h 708"/>
                <a:gd name="T22" fmla="*/ 161 w 677"/>
                <a:gd name="T23" fmla="*/ 262 h 708"/>
                <a:gd name="T24" fmla="*/ 83 w 677"/>
                <a:gd name="T25" fmla="*/ 389 h 708"/>
                <a:gd name="T26" fmla="*/ 43 w 677"/>
                <a:gd name="T27" fmla="*/ 487 h 708"/>
                <a:gd name="T28" fmla="*/ 24 w 677"/>
                <a:gd name="T29" fmla="*/ 564 h 708"/>
                <a:gd name="T30" fmla="*/ 9 w 677"/>
                <a:gd name="T31" fmla="*/ 623 h 708"/>
                <a:gd name="T32" fmla="*/ 0 w 677"/>
                <a:gd name="T33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7" h="708">
                  <a:moveTo>
                    <a:pt x="0" y="708"/>
                  </a:moveTo>
                  <a:lnTo>
                    <a:pt x="480" y="707"/>
                  </a:lnTo>
                  <a:lnTo>
                    <a:pt x="486" y="658"/>
                  </a:lnTo>
                  <a:lnTo>
                    <a:pt x="499" y="612"/>
                  </a:lnTo>
                  <a:lnTo>
                    <a:pt x="525" y="558"/>
                  </a:lnTo>
                  <a:lnTo>
                    <a:pt x="564" y="512"/>
                  </a:lnTo>
                  <a:lnTo>
                    <a:pt x="612" y="469"/>
                  </a:lnTo>
                  <a:lnTo>
                    <a:pt x="677" y="422"/>
                  </a:lnTo>
                  <a:lnTo>
                    <a:pt x="469" y="0"/>
                  </a:lnTo>
                  <a:lnTo>
                    <a:pt x="384" y="55"/>
                  </a:lnTo>
                  <a:lnTo>
                    <a:pt x="296" y="115"/>
                  </a:lnTo>
                  <a:lnTo>
                    <a:pt x="161" y="262"/>
                  </a:lnTo>
                  <a:lnTo>
                    <a:pt x="83" y="389"/>
                  </a:lnTo>
                  <a:lnTo>
                    <a:pt x="43" y="487"/>
                  </a:lnTo>
                  <a:lnTo>
                    <a:pt x="24" y="564"/>
                  </a:lnTo>
                  <a:lnTo>
                    <a:pt x="9" y="623"/>
                  </a:lnTo>
                  <a:lnTo>
                    <a:pt x="0" y="708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798" name="Text Box 30"/>
            <p:cNvSpPr txBox="1">
              <a:spLocks noChangeArrowheads="1"/>
            </p:cNvSpPr>
            <p:nvPr/>
          </p:nvSpPr>
          <p:spPr bwMode="auto">
            <a:xfrm>
              <a:off x="1809" y="675"/>
              <a:ext cx="57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提前</a:t>
              </a:r>
            </a:p>
          </p:txBody>
        </p:sp>
        <p:sp>
          <p:nvSpPr>
            <p:cNvPr id="32799" name="Freeform 31" descr="Newsprint"/>
            <p:cNvSpPr>
              <a:spLocks/>
            </p:cNvSpPr>
            <p:nvPr/>
          </p:nvSpPr>
          <p:spPr bwMode="auto">
            <a:xfrm>
              <a:off x="2251" y="221"/>
              <a:ext cx="637" cy="584"/>
            </a:xfrm>
            <a:custGeom>
              <a:avLst/>
              <a:gdLst>
                <a:gd name="T0" fmla="*/ 0 w 637"/>
                <a:gd name="T1" fmla="*/ 162 h 584"/>
                <a:gd name="T2" fmla="*/ 209 w 637"/>
                <a:gd name="T3" fmla="*/ 584 h 584"/>
                <a:gd name="T4" fmla="*/ 288 w 637"/>
                <a:gd name="T5" fmla="*/ 546 h 584"/>
                <a:gd name="T6" fmla="*/ 363 w 637"/>
                <a:gd name="T7" fmla="*/ 518 h 584"/>
                <a:gd name="T8" fmla="*/ 491 w 637"/>
                <a:gd name="T9" fmla="*/ 490 h 584"/>
                <a:gd name="T10" fmla="*/ 636 w 637"/>
                <a:gd name="T11" fmla="*/ 478 h 584"/>
                <a:gd name="T12" fmla="*/ 637 w 637"/>
                <a:gd name="T13" fmla="*/ 0 h 584"/>
                <a:gd name="T14" fmla="*/ 491 w 637"/>
                <a:gd name="T15" fmla="*/ 11 h 584"/>
                <a:gd name="T16" fmla="*/ 325 w 637"/>
                <a:gd name="T17" fmla="*/ 38 h 584"/>
                <a:gd name="T18" fmla="*/ 143 w 637"/>
                <a:gd name="T19" fmla="*/ 94 h 584"/>
                <a:gd name="T20" fmla="*/ 0 w 637"/>
                <a:gd name="T21" fmla="*/ 16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" h="584">
                  <a:moveTo>
                    <a:pt x="0" y="162"/>
                  </a:moveTo>
                  <a:lnTo>
                    <a:pt x="209" y="584"/>
                  </a:lnTo>
                  <a:lnTo>
                    <a:pt x="288" y="546"/>
                  </a:lnTo>
                  <a:lnTo>
                    <a:pt x="363" y="518"/>
                  </a:lnTo>
                  <a:lnTo>
                    <a:pt x="491" y="490"/>
                  </a:lnTo>
                  <a:lnTo>
                    <a:pt x="636" y="478"/>
                  </a:lnTo>
                  <a:lnTo>
                    <a:pt x="637" y="0"/>
                  </a:lnTo>
                  <a:lnTo>
                    <a:pt x="491" y="11"/>
                  </a:lnTo>
                  <a:lnTo>
                    <a:pt x="325" y="38"/>
                  </a:lnTo>
                  <a:lnTo>
                    <a:pt x="143" y="94"/>
                  </a:lnTo>
                  <a:lnTo>
                    <a:pt x="0" y="162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0" name="Text Box 32"/>
            <p:cNvSpPr txBox="1">
              <a:spLocks noChangeArrowheads="1"/>
            </p:cNvSpPr>
            <p:nvPr/>
          </p:nvSpPr>
          <p:spPr bwMode="auto">
            <a:xfrm>
              <a:off x="2336" y="381"/>
              <a:ext cx="64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提后</a:t>
              </a:r>
            </a:p>
          </p:txBody>
        </p:sp>
        <p:sp>
          <p:nvSpPr>
            <p:cNvPr id="32801" name="Freeform 33" descr="Newsprint"/>
            <p:cNvSpPr>
              <a:spLocks/>
            </p:cNvSpPr>
            <p:nvPr/>
          </p:nvSpPr>
          <p:spPr bwMode="auto">
            <a:xfrm>
              <a:off x="2880" y="216"/>
              <a:ext cx="643" cy="585"/>
            </a:xfrm>
            <a:custGeom>
              <a:avLst/>
              <a:gdLst>
                <a:gd name="T0" fmla="*/ 0 w 643"/>
                <a:gd name="T1" fmla="*/ 0 h 585"/>
                <a:gd name="T2" fmla="*/ 1 w 643"/>
                <a:gd name="T3" fmla="*/ 479 h 585"/>
                <a:gd name="T4" fmla="*/ 90 w 643"/>
                <a:gd name="T5" fmla="*/ 485 h 585"/>
                <a:gd name="T6" fmla="*/ 181 w 643"/>
                <a:gd name="T7" fmla="*/ 494 h 585"/>
                <a:gd name="T8" fmla="*/ 305 w 643"/>
                <a:gd name="T9" fmla="*/ 528 h 585"/>
                <a:gd name="T10" fmla="*/ 428 w 643"/>
                <a:gd name="T11" fmla="*/ 585 h 585"/>
                <a:gd name="T12" fmla="*/ 643 w 643"/>
                <a:gd name="T13" fmla="*/ 167 h 585"/>
                <a:gd name="T14" fmla="*/ 571 w 643"/>
                <a:gd name="T15" fmla="*/ 131 h 585"/>
                <a:gd name="T16" fmla="*/ 510 w 643"/>
                <a:gd name="T17" fmla="*/ 101 h 585"/>
                <a:gd name="T18" fmla="*/ 436 w 643"/>
                <a:gd name="T19" fmla="*/ 72 h 585"/>
                <a:gd name="T20" fmla="*/ 353 w 643"/>
                <a:gd name="T21" fmla="*/ 48 h 585"/>
                <a:gd name="T22" fmla="*/ 262 w 643"/>
                <a:gd name="T23" fmla="*/ 24 h 585"/>
                <a:gd name="T24" fmla="*/ 169 w 643"/>
                <a:gd name="T25" fmla="*/ 9 h 585"/>
                <a:gd name="T26" fmla="*/ 0 w 643"/>
                <a:gd name="T27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3" h="585">
                  <a:moveTo>
                    <a:pt x="0" y="0"/>
                  </a:moveTo>
                  <a:lnTo>
                    <a:pt x="1" y="479"/>
                  </a:lnTo>
                  <a:lnTo>
                    <a:pt x="90" y="485"/>
                  </a:lnTo>
                  <a:lnTo>
                    <a:pt x="181" y="494"/>
                  </a:lnTo>
                  <a:lnTo>
                    <a:pt x="305" y="528"/>
                  </a:lnTo>
                  <a:lnTo>
                    <a:pt x="428" y="585"/>
                  </a:lnTo>
                  <a:lnTo>
                    <a:pt x="643" y="167"/>
                  </a:lnTo>
                  <a:lnTo>
                    <a:pt x="571" y="131"/>
                  </a:lnTo>
                  <a:lnTo>
                    <a:pt x="510" y="101"/>
                  </a:lnTo>
                  <a:lnTo>
                    <a:pt x="436" y="72"/>
                  </a:lnTo>
                  <a:lnTo>
                    <a:pt x="353" y="48"/>
                  </a:lnTo>
                  <a:lnTo>
                    <a:pt x="262" y="24"/>
                  </a:lnTo>
                  <a:lnTo>
                    <a:pt x="169" y="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2" name="Text Box 34"/>
            <p:cNvSpPr txBox="1">
              <a:spLocks noChangeArrowheads="1"/>
            </p:cNvSpPr>
            <p:nvPr/>
          </p:nvSpPr>
          <p:spPr bwMode="auto">
            <a:xfrm>
              <a:off x="3020" y="372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多</a:t>
              </a:r>
            </a:p>
          </p:txBody>
        </p:sp>
        <p:sp>
          <p:nvSpPr>
            <p:cNvPr id="32803" name="Freeform 35" descr="Newsprint"/>
            <p:cNvSpPr>
              <a:spLocks/>
            </p:cNvSpPr>
            <p:nvPr/>
          </p:nvSpPr>
          <p:spPr bwMode="auto">
            <a:xfrm>
              <a:off x="3309" y="381"/>
              <a:ext cx="675" cy="705"/>
            </a:xfrm>
            <a:custGeom>
              <a:avLst/>
              <a:gdLst>
                <a:gd name="T0" fmla="*/ 213 w 675"/>
                <a:gd name="T1" fmla="*/ 0 h 705"/>
                <a:gd name="T2" fmla="*/ 0 w 675"/>
                <a:gd name="T3" fmla="*/ 424 h 705"/>
                <a:gd name="T4" fmla="*/ 75 w 675"/>
                <a:gd name="T5" fmla="*/ 473 h 705"/>
                <a:gd name="T6" fmla="*/ 117 w 675"/>
                <a:gd name="T7" fmla="*/ 516 h 705"/>
                <a:gd name="T8" fmla="*/ 155 w 675"/>
                <a:gd name="T9" fmla="*/ 563 h 705"/>
                <a:gd name="T10" fmla="*/ 187 w 675"/>
                <a:gd name="T11" fmla="*/ 630 h 705"/>
                <a:gd name="T12" fmla="*/ 196 w 675"/>
                <a:gd name="T13" fmla="*/ 705 h 705"/>
                <a:gd name="T14" fmla="*/ 675 w 675"/>
                <a:gd name="T15" fmla="*/ 705 h 705"/>
                <a:gd name="T16" fmla="*/ 659 w 675"/>
                <a:gd name="T17" fmla="*/ 591 h 705"/>
                <a:gd name="T18" fmla="*/ 644 w 675"/>
                <a:gd name="T19" fmla="*/ 506 h 705"/>
                <a:gd name="T20" fmla="*/ 605 w 675"/>
                <a:gd name="T21" fmla="*/ 414 h 705"/>
                <a:gd name="T22" fmla="*/ 569 w 675"/>
                <a:gd name="T23" fmla="*/ 341 h 705"/>
                <a:gd name="T24" fmla="*/ 520 w 675"/>
                <a:gd name="T25" fmla="*/ 270 h 705"/>
                <a:gd name="T26" fmla="*/ 469 w 675"/>
                <a:gd name="T27" fmla="*/ 205 h 705"/>
                <a:gd name="T28" fmla="*/ 395 w 675"/>
                <a:gd name="T29" fmla="*/ 130 h 705"/>
                <a:gd name="T30" fmla="*/ 337 w 675"/>
                <a:gd name="T31" fmla="*/ 81 h 705"/>
                <a:gd name="T32" fmla="*/ 213 w 675"/>
                <a:gd name="T33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5" h="705">
                  <a:moveTo>
                    <a:pt x="213" y="0"/>
                  </a:moveTo>
                  <a:lnTo>
                    <a:pt x="0" y="424"/>
                  </a:lnTo>
                  <a:lnTo>
                    <a:pt x="75" y="473"/>
                  </a:lnTo>
                  <a:lnTo>
                    <a:pt x="117" y="516"/>
                  </a:lnTo>
                  <a:lnTo>
                    <a:pt x="155" y="563"/>
                  </a:lnTo>
                  <a:lnTo>
                    <a:pt x="187" y="630"/>
                  </a:lnTo>
                  <a:lnTo>
                    <a:pt x="196" y="705"/>
                  </a:lnTo>
                  <a:lnTo>
                    <a:pt x="675" y="705"/>
                  </a:lnTo>
                  <a:lnTo>
                    <a:pt x="659" y="591"/>
                  </a:lnTo>
                  <a:lnTo>
                    <a:pt x="644" y="506"/>
                  </a:lnTo>
                  <a:lnTo>
                    <a:pt x="605" y="414"/>
                  </a:lnTo>
                  <a:lnTo>
                    <a:pt x="569" y="341"/>
                  </a:lnTo>
                  <a:lnTo>
                    <a:pt x="520" y="270"/>
                  </a:lnTo>
                  <a:lnTo>
                    <a:pt x="469" y="205"/>
                  </a:lnTo>
                  <a:lnTo>
                    <a:pt x="395" y="130"/>
                  </a:lnTo>
                  <a:lnTo>
                    <a:pt x="337" y="81"/>
                  </a:lnTo>
                  <a:lnTo>
                    <a:pt x="213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4" name="Text Box 36"/>
            <p:cNvSpPr txBox="1">
              <a:spLocks noChangeArrowheads="1"/>
            </p:cNvSpPr>
            <p:nvPr/>
          </p:nvSpPr>
          <p:spPr bwMode="auto">
            <a:xfrm>
              <a:off x="3528" y="675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门</a:t>
              </a:r>
            </a:p>
          </p:txBody>
        </p:sp>
      </p:grp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8615968" y="5754757"/>
            <a:ext cx="265970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新约历史</a:t>
            </a:r>
          </a:p>
        </p:txBody>
      </p:sp>
      <p:sp>
        <p:nvSpPr>
          <p:cNvPr id="32810" name="AutoShape 42" descr="Bouquet"/>
          <p:cNvSpPr>
            <a:spLocks noChangeArrowheads="1"/>
          </p:cNvSpPr>
          <p:nvPr/>
        </p:nvSpPr>
        <p:spPr bwMode="auto">
          <a:xfrm>
            <a:off x="216816" y="226243"/>
            <a:ext cx="3937673" cy="888182"/>
          </a:xfrm>
          <a:prstGeom prst="ribbon2">
            <a:avLst>
              <a:gd name="adj1" fmla="val 12500"/>
              <a:gd name="adj2" fmla="val 75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rgbClr val="FF0000"/>
                </a:solidFill>
                <a:ea typeface="SimHei" panose="02010609060101010101" pitchFamily="49" charset="-122"/>
              </a:rPr>
              <a:t>新约拱门</a:t>
            </a:r>
            <a:endParaRPr lang="en-US" altLang="en-US" sz="40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2042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9A122-7030-4DBF-885C-76FAF64A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彼得前书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0C2A2-B8A7-42C5-9F1C-065053BBA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1892299"/>
            <a:ext cx="10858500" cy="4765675"/>
          </a:xfrm>
        </p:spPr>
        <p:txBody>
          <a:bodyPr>
            <a:noAutofit/>
          </a:bodyPr>
          <a:lstStyle/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 （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64 A.D.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夏。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巴比伦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持信人：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西拉（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以长老身份，藉属天的盼望为主题，安慰坚固分散于小亚细亚各地受苦的信徒。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为主受苦。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9E148140-6BFC-47B4-A81C-0887D932785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304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AEBC0DE-2B42-437A-82DD-9320EDF638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643063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14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turquie-carte-topographique-relief">
            <a:extLst>
              <a:ext uri="{FF2B5EF4-FFF2-40B4-BE49-F238E27FC236}">
                <a16:creationId xmlns:a16="http://schemas.microsoft.com/office/drawing/2014/main" id="{146F8986-A0A8-4B6C-B1D9-3B79DC100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" t="5576" r="3535" b="5246"/>
          <a:stretch>
            <a:fillRect/>
          </a:stretch>
        </p:blipFill>
        <p:spPr bwMode="auto">
          <a:xfrm>
            <a:off x="100012" y="13073"/>
            <a:ext cx="11991975" cy="61854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0" name="Text Box 4">
            <a:extLst>
              <a:ext uri="{FF2B5EF4-FFF2-40B4-BE49-F238E27FC236}">
                <a16:creationId xmlns:a16="http://schemas.microsoft.com/office/drawing/2014/main" id="{BBDB932B-F297-468A-B65C-17AC34292257}"/>
              </a:ext>
            </a:extLst>
          </p:cNvPr>
          <p:cNvSpPr txBox="1">
            <a:spLocks noChangeArrowheads="1"/>
          </p:cNvSpPr>
          <p:nvPr/>
        </p:nvSpPr>
        <p:spPr bwMode="auto">
          <a:xfrm rot="1001955">
            <a:off x="6325817" y="1481913"/>
            <a:ext cx="906017" cy="52322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本都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2A170F30-F1B4-49C5-A66E-5AAF565FAE6A}"/>
              </a:ext>
            </a:extLst>
          </p:cNvPr>
          <p:cNvSpPr txBox="1">
            <a:spLocks noChangeArrowheads="1"/>
          </p:cNvSpPr>
          <p:nvPr/>
        </p:nvSpPr>
        <p:spPr bwMode="auto">
          <a:xfrm rot="19964560">
            <a:off x="4465453" y="2435250"/>
            <a:ext cx="1266693" cy="52322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加拉太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42D24962-DEF9-4841-B500-57CF32216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1633" y="3032125"/>
            <a:ext cx="1627369" cy="52322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加帕多家</a:t>
            </a:r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F3C22D9B-5789-4ED1-B312-28B218F99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25" y="2874964"/>
            <a:ext cx="1266693" cy="52322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亚西亚</a:t>
            </a:r>
          </a:p>
        </p:txBody>
      </p:sp>
      <p:sp>
        <p:nvSpPr>
          <p:cNvPr id="9224" name="Text Box 8">
            <a:extLst>
              <a:ext uri="{FF2B5EF4-FFF2-40B4-BE49-F238E27FC236}">
                <a16:creationId xmlns:a16="http://schemas.microsoft.com/office/drawing/2014/main" id="{6A7317BA-8BA7-409E-8CB3-2A9ABEF34E46}"/>
              </a:ext>
            </a:extLst>
          </p:cNvPr>
          <p:cNvSpPr txBox="1">
            <a:spLocks noChangeArrowheads="1"/>
          </p:cNvSpPr>
          <p:nvPr/>
        </p:nvSpPr>
        <p:spPr bwMode="auto">
          <a:xfrm rot="19859378">
            <a:off x="4181292" y="1192399"/>
            <a:ext cx="1266693" cy="52322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庇推尼</a:t>
            </a:r>
          </a:p>
        </p:txBody>
      </p:sp>
      <p:sp>
        <p:nvSpPr>
          <p:cNvPr id="9225" name="Rectangle 9">
            <a:extLst>
              <a:ext uri="{FF2B5EF4-FFF2-40B4-BE49-F238E27FC236}">
                <a16:creationId xmlns:a16="http://schemas.microsoft.com/office/drawing/2014/main" id="{81AE6FA8-4812-48BA-9BB8-76F3BDDFD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419" y="6166773"/>
            <a:ext cx="481574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小亚细亚半岛地形图</a:t>
            </a:r>
            <a:endParaRPr lang="en-US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 descr="Canvas">
            <a:extLst>
              <a:ext uri="{FF2B5EF4-FFF2-40B4-BE49-F238E27FC236}">
                <a16:creationId xmlns:a16="http://schemas.microsoft.com/office/drawing/2014/main" id="{3AB9D724-5D9A-4660-8134-4261E205F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343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7891" name="Picture 3" descr="gathering3">
            <a:extLst>
              <a:ext uri="{FF2B5EF4-FFF2-40B4-BE49-F238E27FC236}">
                <a16:creationId xmlns:a16="http://schemas.microsoft.com/office/drawing/2014/main" id="{5B9E705A-AB66-4417-BACA-181148C10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989" y="1"/>
            <a:ext cx="5786437" cy="43402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2" name="Rectangle 4">
            <a:extLst>
              <a:ext uri="{FF2B5EF4-FFF2-40B4-BE49-F238E27FC236}">
                <a16:creationId xmlns:a16="http://schemas.microsoft.com/office/drawing/2014/main" id="{EF63FE2F-1D21-40DB-96ED-77134B502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3975" y="4452939"/>
            <a:ext cx="47720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照父神的先见被拣选、</a:t>
            </a:r>
          </a:p>
          <a:p>
            <a:pPr algn="r"/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藉着圣灵得成圣洁，</a:t>
            </a:r>
          </a:p>
          <a:p>
            <a:pPr algn="r"/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以致顺服耶稣基督，</a:t>
            </a:r>
          </a:p>
          <a:p>
            <a:pPr algn="r"/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又蒙他血所洒的人。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8F7C2FE4-B896-462F-8AA0-0F0E406AC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39" y="4452939"/>
            <a:ext cx="466248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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创世之前，神先拣选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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圣灵运行，分别为圣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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受感决志，受洗得救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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罪得赦免，领受新约</a:t>
            </a:r>
            <a:endParaRPr lang="zh-TW" alt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sym typeface="Wingdings" panose="05000000000000000000" pitchFamily="2" charset="2"/>
            </a:endParaRPr>
          </a:p>
        </p:txBody>
      </p:sp>
      <p:sp>
        <p:nvSpPr>
          <p:cNvPr id="37894" name="Text Box 6">
            <a:extLst>
              <a:ext uri="{FF2B5EF4-FFF2-40B4-BE49-F238E27FC236}">
                <a16:creationId xmlns:a16="http://schemas.microsoft.com/office/drawing/2014/main" id="{9D6E8B13-FA91-4307-ACAB-FEC846151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8425" y="106364"/>
            <a:ext cx="1789114" cy="3687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五旬节彼得传扬福音，三千人信主</a:t>
            </a:r>
            <a:endParaRPr lang="zh-TW" altLang="en-US" sz="4000" b="1" dirty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AF0A4-E901-400C-8028-D532C148B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7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彼得前书特征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D4130-D0F7-4BAD-876C-3D106C59B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09775"/>
            <a:ext cx="12192000" cy="474345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书内要透露耶稣生平事迹颇多，可称为一本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主耶稣回忆录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全书共有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34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个命令，显出本书文体颇似一篇从心而出的讲章。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本书有伟大的神学教义，如救恩论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1:3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12);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教会论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2:9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10)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受苦论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2:24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等，而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3:18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为圣经中最难明的一段。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书内也布满旧约的引用和口吻。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本书钥字包括有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盼望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试验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苦楚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荣耀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	“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行善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7C0A5F6-0D53-4E9F-872F-95167AA4210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53576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BB235F0-7B61-428E-AFFC-ACBDEC1753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757363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55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EF592-955E-4B74-9D88-391350BEB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彼得生平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59743-C07D-4125-928C-1EC4DB006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0925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彼得（石头）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为希腊名，其希伯来名叫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西门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，又名矶法（希伯来文的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字），加利利省伯赛大人，打鱼为业，与雅各、约翰等都是同业伙伴，有兄弟安得烈。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其生平可分为四时期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从出生到重生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呼召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从重生到舍网（蒙召）（路：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）；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从舍网到舍己（奉献）（太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）；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4.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从舍己到舍命（殉道）（约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21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18,19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0A197BA-9DBF-49F6-B456-5C9ED4FDDA4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3891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43AD05B-8A4B-4797-BBB3-F883582617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7638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53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95D32-47F5-4C5A-AFB8-87A61DB8E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10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「聖潔的勸勉」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1:13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2:10)</a:t>
            </a:r>
            <a:endParaRPr lang="en-US" sz="66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7F4A3-84CC-4E29-A494-0485CC158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4665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聖潔的理由： 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預備見主（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         B.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父是聖的（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      	 C.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寶血所贖（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聖潔的條件：</a:t>
            </a: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約束自己（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         B.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敬畏上帝（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	       	 C.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求主潔淨（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聖潔的結果：</a:t>
            </a: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靈命長進（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         B.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教會柱石（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         C.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為主發光（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F3AEC44-09DD-4EF0-ADD4-34E846DE1E4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3320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FCAA873-CF5B-4030-B8EB-492BB40C4E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52563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281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0EA33D4-009C-4576-8F84-9AEE5AC756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5730697"/>
              </p:ext>
            </p:extLst>
          </p:nvPr>
        </p:nvGraphicFramePr>
        <p:xfrm>
          <a:off x="104775" y="0"/>
          <a:ext cx="11920537" cy="6849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3649793315"/>
                    </a:ext>
                  </a:extLst>
                </a:gridCol>
                <a:gridCol w="3138487">
                  <a:extLst>
                    <a:ext uri="{9D8B030D-6E8A-4147-A177-3AD203B41FA5}">
                      <a16:colId xmlns:a16="http://schemas.microsoft.com/office/drawing/2014/main" val="2900501509"/>
                    </a:ext>
                  </a:extLst>
                </a:gridCol>
                <a:gridCol w="3876675">
                  <a:extLst>
                    <a:ext uri="{9D8B030D-6E8A-4147-A177-3AD203B41FA5}">
                      <a16:colId xmlns:a16="http://schemas.microsoft.com/office/drawing/2014/main" val="2544357451"/>
                    </a:ext>
                  </a:extLst>
                </a:gridCol>
                <a:gridCol w="2433638">
                  <a:extLst>
                    <a:ext uri="{9D8B030D-6E8A-4147-A177-3AD203B41FA5}">
                      <a16:colId xmlns:a16="http://schemas.microsoft.com/office/drawing/2014/main" val="3000214007"/>
                    </a:ext>
                  </a:extLst>
                </a:gridCol>
                <a:gridCol w="1100137">
                  <a:extLst>
                    <a:ext uri="{9D8B030D-6E8A-4147-A177-3AD203B41FA5}">
                      <a16:colId xmlns:a16="http://schemas.microsoft.com/office/drawing/2014/main" val="904359861"/>
                    </a:ext>
                  </a:extLst>
                </a:gridCol>
              </a:tblGrid>
              <a:tr h="681450"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引言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36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问安           颂赞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</a:t>
                      </a:r>
                      <a:r>
                        <a:rPr lang="en-US" sz="36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序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69785"/>
                  </a:ext>
                </a:extLst>
              </a:tr>
              <a:tr h="601042">
                <a:tc rowSpan="9">
                  <a:txBody>
                    <a:bodyPr/>
                    <a:lstStyle/>
                    <a:p>
                      <a:r>
                        <a:rPr lang="zh-CN" alt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在基督的工作下看基督徒的行事为人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因救恩而有的生命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1:13</a:t>
                      </a:r>
                      <a:r>
                        <a:rPr lang="en-US" altLang="zh-CN" sz="3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altLang="zh-CN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endParaRPr lang="en-US" altLang="zh-CN" sz="40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CN" sz="40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CN" sz="40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CN" sz="40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劝</a:t>
                      </a:r>
                      <a:endParaRPr lang="en-US" altLang="zh-CN" sz="40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勉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621663"/>
                  </a:ext>
                </a:extLst>
              </a:tr>
              <a:tr h="60104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完备的救恩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因救恩而有的长进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</a:t>
                      </a:r>
                      <a:r>
                        <a:rPr lang="en-US" sz="3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364230"/>
                  </a:ext>
                </a:extLst>
              </a:tr>
              <a:tr h="6010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因救恩而有的地位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2:4</a:t>
                      </a:r>
                      <a:r>
                        <a:rPr lang="en-US" sz="3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551785"/>
                  </a:ext>
                </a:extLst>
              </a:tr>
              <a:tr h="6010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因榜样而有的生活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2:11</a:t>
                      </a:r>
                      <a:r>
                        <a:rPr lang="en-US" sz="3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185428"/>
                  </a:ext>
                </a:extLst>
              </a:tr>
              <a:tr h="6010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受苦的榜样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因榜样而有的顺服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2:13</a:t>
                      </a:r>
                      <a:r>
                        <a:rPr lang="en-US" sz="3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157185"/>
                  </a:ext>
                </a:extLst>
              </a:tr>
              <a:tr h="6010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因榜样而有的劝勉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3:8</a:t>
                      </a:r>
                      <a:r>
                        <a:rPr lang="en-US" sz="3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329812"/>
                  </a:ext>
                </a:extLst>
              </a:tr>
              <a:tr h="6010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因再来而作的吩咐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3:13</a:t>
                      </a:r>
                      <a:r>
                        <a:rPr lang="en-US" sz="3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4:6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805186"/>
                  </a:ext>
                </a:extLst>
              </a:tr>
              <a:tr h="6010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荣耀的再来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因再来而作的安慰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4:7</a:t>
                      </a:r>
                      <a:r>
                        <a:rPr lang="en-US" sz="3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600877"/>
                  </a:ext>
                </a:extLst>
              </a:tr>
              <a:tr h="601042">
                <a:tc vMerge="1">
                  <a:txBody>
                    <a:bodyPr/>
                    <a:lstStyle/>
                    <a:p>
                      <a:endParaRPr lang="en-US" sz="36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因再来而作的劝勉</a:t>
                      </a:r>
                      <a:endParaRPr lang="en-US" sz="3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5:1</a:t>
                      </a:r>
                      <a:r>
                        <a:rPr lang="en-US" sz="34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277730"/>
                  </a:ext>
                </a:extLst>
              </a:tr>
              <a:tr h="681450"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结语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3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最后嘱咐         最后问安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5:12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跋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85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150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9A122-7030-4DBF-885C-76FAF64A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彼得后书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0C2A2-B8A7-42C5-9F1C-065053BBA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2038357"/>
            <a:ext cx="10858500" cy="4619617"/>
          </a:xfrm>
        </p:spPr>
        <p:txBody>
          <a:bodyPr>
            <a:noAutofit/>
          </a:bodyPr>
          <a:lstStyle/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 （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66 A.D. 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殉道前，较保罗早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警告信徒在信心与知识上坚固，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务斥异端，在主恩中长进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3:17,18)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防备异端。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9E148140-6BFC-47B4-A81C-0887D932785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304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AEBC0DE-2B42-437A-82DD-9320EDF638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643063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45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A96BD-69AA-4E5A-AA27-64E850CEE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5" y="19035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彼得后书特征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D4141-B29F-4979-8836-8D5D052C2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2175"/>
            <a:ext cx="10515600" cy="4400550"/>
          </a:xfrm>
        </p:spPr>
        <p:txBody>
          <a:bodyPr>
            <a:normAutofit/>
          </a:bodyPr>
          <a:lstStyle/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有关假师傅的教训与他们的面目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以本书为最完全。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书含有最深奥的神学，如预言启示论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1:20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21);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将来的世界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钥字包括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知识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……”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慇勤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坚固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F6916A9-829D-4A69-9B52-C352C1701EF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51592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95B5F6F-70BE-4D8F-BA15-20987CF6AB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78593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35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AutoShape 4" descr="Bouquet">
            <a:extLst>
              <a:ext uri="{FF2B5EF4-FFF2-40B4-BE49-F238E27FC236}">
                <a16:creationId xmlns:a16="http://schemas.microsoft.com/office/drawing/2014/main" id="{69EF259E-E403-407C-8F26-18DD1EBF5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1041" y="1636714"/>
            <a:ext cx="2037133" cy="1025525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</a:t>
            </a:r>
          </a:p>
        </p:txBody>
      </p:sp>
      <p:sp>
        <p:nvSpPr>
          <p:cNvPr id="65541" name="AutoShape 5" descr="Bouquet">
            <a:extLst>
              <a:ext uri="{FF2B5EF4-FFF2-40B4-BE49-F238E27FC236}">
                <a16:creationId xmlns:a16="http://schemas.microsoft.com/office/drawing/2014/main" id="{4CD8AD17-5217-4B0F-B2A0-D1E08AA98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8526" y="1644651"/>
            <a:ext cx="2037133" cy="1025525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知识</a:t>
            </a:r>
          </a:p>
        </p:txBody>
      </p:sp>
      <p:sp>
        <p:nvSpPr>
          <p:cNvPr id="65542" name="AutoShape 6" descr="Bouquet">
            <a:extLst>
              <a:ext uri="{FF2B5EF4-FFF2-40B4-BE49-F238E27FC236}">
                <a16:creationId xmlns:a16="http://schemas.microsoft.com/office/drawing/2014/main" id="{20623E40-27DE-4314-9B06-7911A06D0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445" y="3333751"/>
            <a:ext cx="2037133" cy="1025525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节制</a:t>
            </a:r>
            <a:endParaRPr lang="en-US" altLang="zh-TW" sz="4800" b="1" dirty="0">
              <a:solidFill>
                <a:schemeClr val="accent5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65543" name="AutoShape 7">
            <a:extLst>
              <a:ext uri="{FF2B5EF4-FFF2-40B4-BE49-F238E27FC236}">
                <a16:creationId xmlns:a16="http://schemas.microsoft.com/office/drawing/2014/main" id="{175E260C-4028-40B4-A95F-E115D2C8A60F}"/>
              </a:ext>
            </a:extLst>
          </p:cNvPr>
          <p:cNvCxnSpPr>
            <a:cxnSpLocks noChangeShapeType="1"/>
            <a:stCxn id="65541" idx="2"/>
            <a:endCxn id="65542" idx="0"/>
          </p:cNvCxnSpPr>
          <p:nvPr/>
        </p:nvCxnSpPr>
        <p:spPr bwMode="auto">
          <a:xfrm rot="5400000">
            <a:off x="5880266" y="-93077"/>
            <a:ext cx="663575" cy="6190081"/>
          </a:xfrm>
          <a:prstGeom prst="bentConnector3">
            <a:avLst>
              <a:gd name="adj1" fmla="val 50000"/>
            </a:avLst>
          </a:prstGeom>
          <a:noFill/>
          <a:ln w="57150">
            <a:solidFill>
              <a:schemeClr val="accent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544" name="AutoShape 8" descr="Bouquet">
            <a:extLst>
              <a:ext uri="{FF2B5EF4-FFF2-40B4-BE49-F238E27FC236}">
                <a16:creationId xmlns:a16="http://schemas.microsoft.com/office/drawing/2014/main" id="{446EAEEB-AA91-487A-80EB-72F73EB70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6680" y="1643064"/>
            <a:ext cx="2037133" cy="1025525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800" b="1">
                <a:solidFill>
                  <a:schemeClr val="accent5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德行</a:t>
            </a:r>
            <a:endParaRPr lang="en-US" altLang="zh-TW" sz="4800" b="1">
              <a:solidFill>
                <a:schemeClr val="accent5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65545" name="AutoShape 9">
            <a:extLst>
              <a:ext uri="{FF2B5EF4-FFF2-40B4-BE49-F238E27FC236}">
                <a16:creationId xmlns:a16="http://schemas.microsoft.com/office/drawing/2014/main" id="{95CBCC74-D14C-49FC-A6DE-489E8EB63210}"/>
              </a:ext>
            </a:extLst>
          </p:cNvPr>
          <p:cNvCxnSpPr>
            <a:cxnSpLocks noChangeShapeType="1"/>
            <a:stCxn id="65540" idx="3"/>
            <a:endCxn id="65544" idx="1"/>
          </p:cNvCxnSpPr>
          <p:nvPr/>
        </p:nvCxnSpPr>
        <p:spPr bwMode="auto">
          <a:xfrm>
            <a:off x="4058174" y="2149477"/>
            <a:ext cx="1078506" cy="6350"/>
          </a:xfrm>
          <a:prstGeom prst="straightConnector1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546" name="AutoShape 10">
            <a:extLst>
              <a:ext uri="{FF2B5EF4-FFF2-40B4-BE49-F238E27FC236}">
                <a16:creationId xmlns:a16="http://schemas.microsoft.com/office/drawing/2014/main" id="{DB62AE65-A4D9-4FC7-BED9-7C0C79CC1D45}"/>
              </a:ext>
            </a:extLst>
          </p:cNvPr>
          <p:cNvCxnSpPr>
            <a:cxnSpLocks noChangeShapeType="1"/>
            <a:stCxn id="65544" idx="3"/>
            <a:endCxn id="65541" idx="1"/>
          </p:cNvCxnSpPr>
          <p:nvPr/>
        </p:nvCxnSpPr>
        <p:spPr bwMode="auto">
          <a:xfrm>
            <a:off x="7173813" y="2155827"/>
            <a:ext cx="1114713" cy="1587"/>
          </a:xfrm>
          <a:prstGeom prst="bentConnector3">
            <a:avLst>
              <a:gd name="adj1" fmla="val 50000"/>
            </a:avLst>
          </a:prstGeom>
          <a:noFill/>
          <a:ln w="57150">
            <a:solidFill>
              <a:schemeClr val="accent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547" name="AutoShape 11" descr="Bouquet">
            <a:extLst>
              <a:ext uri="{FF2B5EF4-FFF2-40B4-BE49-F238E27FC236}">
                <a16:creationId xmlns:a16="http://schemas.microsoft.com/office/drawing/2014/main" id="{E1A708D0-5EF5-490C-9C64-54301009A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4143" y="3327401"/>
            <a:ext cx="2037133" cy="1025525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800" b="1">
                <a:solidFill>
                  <a:schemeClr val="accent5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忍耐</a:t>
            </a:r>
          </a:p>
        </p:txBody>
      </p:sp>
      <p:sp>
        <p:nvSpPr>
          <p:cNvPr id="65548" name="AutoShape 12" descr="Pink tissue paper">
            <a:extLst>
              <a:ext uri="{FF2B5EF4-FFF2-40B4-BE49-F238E27FC236}">
                <a16:creationId xmlns:a16="http://schemas.microsoft.com/office/drawing/2014/main" id="{B9B0D7B8-78DC-4F85-8787-AF77F1AE0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2322" y="4970464"/>
            <a:ext cx="3534333" cy="1025525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48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爱弟兄的心</a:t>
            </a:r>
            <a:endParaRPr lang="zh-TW" altLang="en-US" sz="4800" b="1" dirty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5549" name="AutoShape 13" descr="Pink tissue paper">
            <a:extLst>
              <a:ext uri="{FF2B5EF4-FFF2-40B4-BE49-F238E27FC236}">
                <a16:creationId xmlns:a16="http://schemas.microsoft.com/office/drawing/2014/main" id="{E4B6DFE9-557E-4859-B9E6-B7453D753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5246" y="4975226"/>
            <a:ext cx="3965808" cy="1025525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48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</a:t>
            </a:r>
            <a:r>
              <a:rPr lang="en-US" altLang="zh-CN" sz="48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[</a:t>
            </a:r>
            <a:r>
              <a:rPr lang="zh-CN" altLang="en-US" sz="48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众人的心</a:t>
            </a:r>
            <a:r>
              <a:rPr lang="en-US" altLang="zh-CN" sz="48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]</a:t>
            </a:r>
            <a:endParaRPr lang="en-US" altLang="zh-TW" sz="4800" b="1" dirty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65550" name="AutoShape 14">
            <a:extLst>
              <a:ext uri="{FF2B5EF4-FFF2-40B4-BE49-F238E27FC236}">
                <a16:creationId xmlns:a16="http://schemas.microsoft.com/office/drawing/2014/main" id="{363F91AB-99DD-40E5-A24C-B95889B8F645}"/>
              </a:ext>
            </a:extLst>
          </p:cNvPr>
          <p:cNvCxnSpPr>
            <a:cxnSpLocks noChangeShapeType="1"/>
            <a:stCxn id="65548" idx="3"/>
            <a:endCxn id="65549" idx="1"/>
          </p:cNvCxnSpPr>
          <p:nvPr/>
        </p:nvCxnSpPr>
        <p:spPr bwMode="auto">
          <a:xfrm>
            <a:off x="5266655" y="5483227"/>
            <a:ext cx="888591" cy="4762"/>
          </a:xfrm>
          <a:prstGeom prst="straightConnector1">
            <a:avLst/>
          </a:prstGeom>
          <a:ln w="57150">
            <a:headE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51" name="AutoShape 15" descr="Bouquet">
            <a:extLst>
              <a:ext uri="{FF2B5EF4-FFF2-40B4-BE49-F238E27FC236}">
                <a16:creationId xmlns:a16="http://schemas.microsoft.com/office/drawing/2014/main" id="{76454DBF-793D-4E85-A3EA-181C9ABD7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2493" y="3327401"/>
            <a:ext cx="2037133" cy="1025525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虔敬</a:t>
            </a:r>
            <a:endParaRPr lang="en-US" altLang="zh-TW" sz="4800" b="1" dirty="0">
              <a:solidFill>
                <a:schemeClr val="accent5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65552" name="AutoShape 16">
            <a:extLst>
              <a:ext uri="{FF2B5EF4-FFF2-40B4-BE49-F238E27FC236}">
                <a16:creationId xmlns:a16="http://schemas.microsoft.com/office/drawing/2014/main" id="{861524BC-3C5D-45D3-9F53-DF71E4EA98CB}"/>
              </a:ext>
            </a:extLst>
          </p:cNvPr>
          <p:cNvCxnSpPr>
            <a:cxnSpLocks noChangeShapeType="1"/>
            <a:stCxn id="65547" idx="3"/>
            <a:endCxn id="65551" idx="1"/>
          </p:cNvCxnSpPr>
          <p:nvPr/>
        </p:nvCxnSpPr>
        <p:spPr bwMode="auto">
          <a:xfrm>
            <a:off x="7191276" y="3840164"/>
            <a:ext cx="1271217" cy="0"/>
          </a:xfrm>
          <a:prstGeom prst="straightConnector1">
            <a:avLst/>
          </a:prstGeom>
          <a:ln w="57150">
            <a:headE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553" name="AutoShape 17">
            <a:extLst>
              <a:ext uri="{FF2B5EF4-FFF2-40B4-BE49-F238E27FC236}">
                <a16:creationId xmlns:a16="http://schemas.microsoft.com/office/drawing/2014/main" id="{94A52AF3-DE87-41AC-9599-9F5BBD56CA43}"/>
              </a:ext>
            </a:extLst>
          </p:cNvPr>
          <p:cNvCxnSpPr>
            <a:cxnSpLocks noChangeShapeType="1"/>
            <a:stCxn id="65551" idx="2"/>
            <a:endCxn id="65548" idx="0"/>
          </p:cNvCxnSpPr>
          <p:nvPr/>
        </p:nvCxnSpPr>
        <p:spPr bwMode="auto">
          <a:xfrm rot="5400000">
            <a:off x="6181506" y="1670910"/>
            <a:ext cx="617538" cy="5981571"/>
          </a:xfrm>
          <a:prstGeom prst="bentConnector3">
            <a:avLst>
              <a:gd name="adj1" fmla="val 50000"/>
            </a:avLst>
          </a:prstGeom>
          <a:ln w="57150">
            <a:headE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554" name="AutoShape 18">
            <a:extLst>
              <a:ext uri="{FF2B5EF4-FFF2-40B4-BE49-F238E27FC236}">
                <a16:creationId xmlns:a16="http://schemas.microsoft.com/office/drawing/2014/main" id="{650C3E42-29EB-4E50-8BE4-81FCE5B13838}"/>
              </a:ext>
            </a:extLst>
          </p:cNvPr>
          <p:cNvCxnSpPr>
            <a:cxnSpLocks noChangeShapeType="1"/>
            <a:stCxn id="65542" idx="3"/>
            <a:endCxn id="65547" idx="1"/>
          </p:cNvCxnSpPr>
          <p:nvPr/>
        </p:nvCxnSpPr>
        <p:spPr bwMode="auto">
          <a:xfrm flipV="1">
            <a:off x="4135578" y="3840164"/>
            <a:ext cx="1018565" cy="6350"/>
          </a:xfrm>
          <a:prstGeom prst="straightConnector1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2DCD382-864F-4133-97CA-4AAA212A056B}"/>
              </a:ext>
            </a:extLst>
          </p:cNvPr>
          <p:cNvSpPr txBox="1"/>
          <p:nvPr/>
        </p:nvSpPr>
        <p:spPr>
          <a:xfrm>
            <a:off x="3949349" y="20719"/>
            <a:ext cx="50818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彼后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1:5-7</a:t>
            </a:r>
          </a:p>
        </p:txBody>
      </p:sp>
      <p:sp>
        <p:nvSpPr>
          <p:cNvPr id="34" name="Line 4">
            <a:extLst>
              <a:ext uri="{FF2B5EF4-FFF2-40B4-BE49-F238E27FC236}">
                <a16:creationId xmlns:a16="http://schemas.microsoft.com/office/drawing/2014/main" id="{AA011FBA-DC99-47D3-A524-8AD279D35E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22872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785A7-CC8D-481A-9000-F2D63BF1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假师傅的特徵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02DC8-7021-45D4-9651-48976DAA0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1495425"/>
            <a:ext cx="11906250" cy="520065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引进异端，说大话，应许人得自由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(2:1,18,19)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不承认主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(2:1)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行为邪淫，也引诱人行邪淫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(2:2,14,18)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习惯贪婪，在信徒身上取利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(2:3,14,15)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轻慢权柄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(2:10)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毁谤在尊位的和自己所不知的事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(2:10,11)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喜爱白昼宴乐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(2:13)</a:t>
            </a:r>
            <a:endParaRPr lang="en-US" altLang="zh-TW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8CB802FB-8122-4A92-81DA-428EB4FE4FA9}"/>
              </a:ext>
            </a:extLst>
          </p:cNvPr>
          <p:cNvSpPr>
            <a:spLocks noChangeShapeType="1"/>
          </p:cNvSpPr>
          <p:nvPr/>
        </p:nvSpPr>
        <p:spPr bwMode="auto">
          <a:xfrm>
            <a:off x="-9525" y="113492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24292A9-52D6-46E2-AC99-9865637FD1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9525" y="1320006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70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710CC38-134D-4409-9B0A-8247AB96BE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685236"/>
              </p:ext>
            </p:extLst>
          </p:nvPr>
        </p:nvGraphicFramePr>
        <p:xfrm>
          <a:off x="200025" y="114300"/>
          <a:ext cx="11791950" cy="638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5975">
                  <a:extLst>
                    <a:ext uri="{9D8B030D-6E8A-4147-A177-3AD203B41FA5}">
                      <a16:colId xmlns:a16="http://schemas.microsoft.com/office/drawing/2014/main" val="2618236749"/>
                    </a:ext>
                  </a:extLst>
                </a:gridCol>
                <a:gridCol w="5895975">
                  <a:extLst>
                    <a:ext uri="{9D8B030D-6E8A-4147-A177-3AD203B41FA5}">
                      <a16:colId xmlns:a16="http://schemas.microsoft.com/office/drawing/2014/main" val="4258285509"/>
                    </a:ext>
                  </a:extLst>
                </a:gridCol>
              </a:tblGrid>
              <a:tr h="1074662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66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彼前后书的比较</a:t>
                      </a:r>
                      <a:endParaRPr lang="en-US" sz="66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40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67432"/>
                  </a:ext>
                </a:extLst>
              </a:tr>
              <a:tr h="8813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彼前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彼后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827617"/>
                  </a:ext>
                </a:extLst>
              </a:tr>
              <a:tr h="8813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为主受苦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教会内的异端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35344"/>
                  </a:ext>
                </a:extLst>
              </a:tr>
              <a:tr h="8813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在苦难中向主忠贞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在异端中向主忠贞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676141"/>
                  </a:ext>
                </a:extLst>
              </a:tr>
              <a:tr h="8813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教外的仇敌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教内的仇敌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665875"/>
                  </a:ext>
                </a:extLst>
              </a:tr>
              <a:tr h="8813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应付苦难的秘诀：盼望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应付异端的秘诀：知识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682182"/>
                  </a:ext>
                </a:extLst>
              </a:tr>
              <a:tr h="8813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安慰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Microsoft YaHei" panose="020B0503020204020204" pitchFamily="34" charset="-122"/>
                        </a:rPr>
                        <a:t>警告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468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6325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4AE9E4F-BEF2-4D15-B532-0A3EEB5442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6627827"/>
              </p:ext>
            </p:extLst>
          </p:nvPr>
        </p:nvGraphicFramePr>
        <p:xfrm>
          <a:off x="0" y="0"/>
          <a:ext cx="12201526" cy="6824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525">
                  <a:extLst>
                    <a:ext uri="{9D8B030D-6E8A-4147-A177-3AD203B41FA5}">
                      <a16:colId xmlns:a16="http://schemas.microsoft.com/office/drawing/2014/main" val="172571534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531003527"/>
                    </a:ext>
                  </a:extLst>
                </a:gridCol>
                <a:gridCol w="4829722">
                  <a:extLst>
                    <a:ext uri="{9D8B030D-6E8A-4147-A177-3AD203B41FA5}">
                      <a16:colId xmlns:a16="http://schemas.microsoft.com/office/drawing/2014/main" val="1747193573"/>
                    </a:ext>
                  </a:extLst>
                </a:gridCol>
                <a:gridCol w="1791799">
                  <a:extLst>
                    <a:ext uri="{9D8B030D-6E8A-4147-A177-3AD203B41FA5}">
                      <a16:colId xmlns:a16="http://schemas.microsoft.com/office/drawing/2014/main" val="3221714028"/>
                    </a:ext>
                  </a:extLst>
                </a:gridCol>
                <a:gridCol w="1227080">
                  <a:extLst>
                    <a:ext uri="{9D8B030D-6E8A-4147-A177-3AD203B41FA5}">
                      <a16:colId xmlns:a16="http://schemas.microsoft.com/office/drawing/2014/main" val="2315583545"/>
                    </a:ext>
                  </a:extLst>
                </a:gridCol>
              </a:tblGrid>
              <a:tr h="806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引言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启语              问安 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</a:t>
                      </a:r>
                      <a:r>
                        <a:rPr lang="en-US" altLang="zh-CN" sz="36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altLang="zh-CN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序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29294"/>
                  </a:ext>
                </a:extLst>
              </a:tr>
              <a:tr h="806053">
                <a:tc rowSpan="6">
                  <a:txBody>
                    <a:bodyPr/>
                    <a:lstStyle/>
                    <a:p>
                      <a:endParaRPr lang="en-US" altLang="zh-CN" sz="33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CN" sz="33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CN" sz="33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防备    与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长进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认识自己的地位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承受神的恩赐与应许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3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1:3</a:t>
                      </a:r>
                      <a:r>
                        <a:rPr lang="en-US" sz="33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3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在主恩和知识上长进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53677"/>
                  </a:ext>
                </a:extLst>
              </a:tr>
              <a:tr h="8060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认识长进的需要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长进的劝勉与果效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3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1:5</a:t>
                      </a:r>
                      <a:r>
                        <a:rPr lang="en-US" sz="33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3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22242"/>
                  </a:ext>
                </a:extLst>
              </a:tr>
              <a:tr h="8060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认识真道的性质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基督的圣言与先知的预言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3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1:12</a:t>
                      </a:r>
                      <a:r>
                        <a:rPr lang="en-US" sz="33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3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249775"/>
                  </a:ext>
                </a:extLst>
              </a:tr>
              <a:tr h="8060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假师傅的教导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他们的结局与行为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3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</a:t>
                      </a:r>
                      <a:r>
                        <a:rPr lang="en-US" sz="33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3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防备恶人错谬的诱惑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771199"/>
                  </a:ext>
                </a:extLst>
              </a:tr>
              <a:tr h="8060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真使者的教导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主的日子与神的日子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3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</a:t>
                      </a:r>
                      <a:r>
                        <a:rPr lang="en-US" sz="33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3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167698"/>
                  </a:ext>
                </a:extLst>
              </a:tr>
              <a:tr h="8060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彼得的教导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3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自己的引述与引述保罗</a:t>
                      </a:r>
                      <a:endParaRPr lang="en-US" sz="33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3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3:14</a:t>
                      </a:r>
                      <a:r>
                        <a:rPr lang="en-US" sz="3300" b="1" dirty="0"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3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796850"/>
                  </a:ext>
                </a:extLst>
              </a:tr>
              <a:tr h="806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结语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最后劝勉          最后祝颂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3:17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latin typeface="+mj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</a:t>
                      </a: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跋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975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3336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369</TotalTime>
  <Words>1532</Words>
  <Application>Microsoft Office PowerPoint</Application>
  <PresentationFormat>Widescreen</PresentationFormat>
  <Paragraphs>200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SimSun</vt:lpstr>
      <vt:lpstr>Arial</vt:lpstr>
      <vt:lpstr>Calibri</vt:lpstr>
      <vt:lpstr>Calibri Light</vt:lpstr>
      <vt:lpstr>Wingdings</vt:lpstr>
      <vt:lpstr>Office Theme</vt:lpstr>
      <vt:lpstr>新约概论(十四)</vt:lpstr>
      <vt:lpstr>圣经分类合参</vt:lpstr>
      <vt:lpstr>PowerPoint Presentation</vt:lpstr>
      <vt:lpstr>彼得前书</vt:lpstr>
      <vt:lpstr>PowerPoint Presentation</vt:lpstr>
      <vt:lpstr>PowerPoint Presentation</vt:lpstr>
      <vt:lpstr>彼得前书特征</vt:lpstr>
      <vt:lpstr>彼得生平</vt:lpstr>
      <vt:lpstr>「聖潔的勸勉」(1:13－2:10)</vt:lpstr>
      <vt:lpstr>PowerPoint Presentation</vt:lpstr>
      <vt:lpstr>彼得后书</vt:lpstr>
      <vt:lpstr>彼得后书特征</vt:lpstr>
      <vt:lpstr>PowerPoint Presentation</vt:lpstr>
      <vt:lpstr>假师傅的特徵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新约概论(十四)</dc:title>
  <dc:creator>Kao, Race L.</dc:creator>
  <cp:lastModifiedBy>Ning, Shunbin</cp:lastModifiedBy>
  <cp:revision>30</cp:revision>
  <dcterms:created xsi:type="dcterms:W3CDTF">2019-11-07T01:07:35Z</dcterms:created>
  <dcterms:modified xsi:type="dcterms:W3CDTF">2019-11-12T16:54:18Z</dcterms:modified>
</cp:coreProperties>
</file>