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1" r:id="rId2"/>
    <p:sldId id="258" r:id="rId3"/>
    <p:sldId id="259" r:id="rId4"/>
    <p:sldId id="331" r:id="rId5"/>
    <p:sldId id="312" r:id="rId6"/>
    <p:sldId id="313" r:id="rId7"/>
    <p:sldId id="269" r:id="rId8"/>
    <p:sldId id="315" r:id="rId9"/>
    <p:sldId id="316" r:id="rId10"/>
    <p:sldId id="317" r:id="rId11"/>
    <p:sldId id="318" r:id="rId12"/>
    <p:sldId id="323" r:id="rId13"/>
    <p:sldId id="319" r:id="rId14"/>
    <p:sldId id="320" r:id="rId15"/>
    <p:sldId id="321" r:id="rId16"/>
    <p:sldId id="324" r:id="rId17"/>
    <p:sldId id="325" r:id="rId18"/>
    <p:sldId id="256" r:id="rId19"/>
    <p:sldId id="260" r:id="rId20"/>
    <p:sldId id="326" r:id="rId21"/>
    <p:sldId id="327" r:id="rId22"/>
    <p:sldId id="328" r:id="rId23"/>
    <p:sldId id="329" r:id="rId24"/>
    <p:sldId id="271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2" autoAdjust="0"/>
    <p:restoredTop sz="94660"/>
  </p:normalViewPr>
  <p:slideViewPr>
    <p:cSldViewPr snapToGrid="0">
      <p:cViewPr varScale="1">
        <p:scale>
          <a:sx n="82" d="100"/>
          <a:sy n="82" d="100"/>
        </p:scale>
        <p:origin x="552" y="6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43" d="100"/>
        <a:sy n="43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2E805-196A-47FC-92A1-7BAAC02B786E}" type="datetimeFigureOut">
              <a:rPr lang="en-US" smtClean="0"/>
              <a:t>12/03/2019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B947-3990-4D7D-AE94-457FA9E793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792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2E805-196A-47FC-92A1-7BAAC02B786E}" type="datetimeFigureOut">
              <a:rPr lang="en-US" smtClean="0"/>
              <a:t>12/03/2019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B947-3990-4D7D-AE94-457FA9E793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505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2E805-196A-47FC-92A1-7BAAC02B786E}" type="datetimeFigureOut">
              <a:rPr lang="en-US" smtClean="0"/>
              <a:t>12/03/2019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B947-3990-4D7D-AE94-457FA9E793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122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2E805-196A-47FC-92A1-7BAAC02B786E}" type="datetimeFigureOut">
              <a:rPr lang="en-US" smtClean="0"/>
              <a:t>12/03/2019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B947-3990-4D7D-AE94-457FA9E793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712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2E805-196A-47FC-92A1-7BAAC02B786E}" type="datetimeFigureOut">
              <a:rPr lang="en-US" smtClean="0"/>
              <a:t>12/03/2019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B947-3990-4D7D-AE94-457FA9E793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398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2E805-196A-47FC-92A1-7BAAC02B786E}" type="datetimeFigureOut">
              <a:rPr lang="en-US" smtClean="0"/>
              <a:t>12/03/2019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B947-3990-4D7D-AE94-457FA9E793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948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2E805-196A-47FC-92A1-7BAAC02B786E}" type="datetimeFigureOut">
              <a:rPr lang="en-US" smtClean="0"/>
              <a:t>12/03/2019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B947-3990-4D7D-AE94-457FA9E793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898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2E805-196A-47FC-92A1-7BAAC02B786E}" type="datetimeFigureOut">
              <a:rPr lang="en-US" smtClean="0"/>
              <a:t>12/03/2019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B947-3990-4D7D-AE94-457FA9E793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889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2E805-196A-47FC-92A1-7BAAC02B786E}" type="datetimeFigureOut">
              <a:rPr lang="en-US" smtClean="0"/>
              <a:t>12/03/2019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B947-3990-4D7D-AE94-457FA9E793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34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2E805-196A-47FC-92A1-7BAAC02B786E}" type="datetimeFigureOut">
              <a:rPr lang="en-US" smtClean="0"/>
              <a:t>12/03/2019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B947-3990-4D7D-AE94-457FA9E793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623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2E805-196A-47FC-92A1-7BAAC02B786E}" type="datetimeFigureOut">
              <a:rPr lang="en-US" smtClean="0"/>
              <a:t>12/03/2019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B947-3990-4D7D-AE94-457FA9E793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602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02E805-196A-47FC-92A1-7BAAC02B786E}" type="datetimeFigureOut">
              <a:rPr lang="en-US" smtClean="0"/>
              <a:t>12/03/2019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0B947-3990-4D7D-AE94-457FA9E793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9576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29292"/>
            <a:ext cx="9144000" cy="1964476"/>
          </a:xfrm>
        </p:spPr>
        <p:txBody>
          <a:bodyPr>
            <a:normAutofit/>
          </a:bodyPr>
          <a:lstStyle/>
          <a:p>
            <a:r>
              <a:rPr lang="ja-JP" altLang="en-US" sz="8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新约概论</a:t>
            </a:r>
            <a:r>
              <a:rPr lang="en-US" altLang="ja-JP" sz="8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8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十五</a:t>
            </a:r>
            <a:r>
              <a:rPr lang="en-US" altLang="ja-JP" sz="8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sz="88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" y="2925044"/>
            <a:ext cx="11444438" cy="3300266"/>
          </a:xfrm>
        </p:spPr>
        <p:txBody>
          <a:bodyPr>
            <a:noAutofit/>
          </a:bodyPr>
          <a:lstStyle/>
          <a:p>
            <a:r>
              <a:rPr lang="zh-CN" altLang="en-US" sz="7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约翰 一，二，三 书</a:t>
            </a:r>
            <a:endParaRPr lang="en-US" altLang="zh-CN" sz="7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7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犹 大 书</a:t>
            </a:r>
            <a:endParaRPr lang="en-US" sz="7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2B5F514E-54FB-4C75-B208-3011BBC23AF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2407227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DBFFAC47-FA1A-4418-BECF-7658B373582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2676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781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27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圣经分类合参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" y="1874520"/>
            <a:ext cx="11883736" cy="490497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旧约（卅九卷）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摩西的 其他的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智慧书 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大先知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小先知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新约（廿七卷）</a:t>
            </a: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 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书信</a:t>
            </a:r>
            <a:r>
              <a:rPr lang="en-US" altLang="zh-CN" sz="6600" b="1" dirty="0">
                <a:solidFill>
                  <a:srgbClr val="FFFF00"/>
                </a:solidFill>
                <a:ea typeface="宋体" panose="02010600030101010101" pitchFamily="2" charset="-122"/>
              </a:rPr>
              <a:t>)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福音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教会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保罗的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其他的</a:t>
            </a:r>
          </a:p>
          <a:p>
            <a:pPr marL="0" indent="0">
              <a:buNone/>
            </a:pPr>
            <a:r>
              <a:rPr lang="zh-CN" altLang="en-US" sz="4300" b="1" dirty="0">
                <a:latin typeface="SimSun" panose="02010600030101010101" pitchFamily="2" charset="-122"/>
                <a:ea typeface="SimSun" panose="02010600030101010101" pitchFamily="2" charset="-122"/>
              </a:rPr>
              <a:t>											</a:t>
            </a: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							</a:t>
            </a:r>
          </a:p>
        </p:txBody>
      </p:sp>
      <p:sp>
        <p:nvSpPr>
          <p:cNvPr id="4" name="Line 5">
            <a:extLst>
              <a:ext uri="{FF2B5EF4-FFF2-40B4-BE49-F238E27FC236}">
                <a16:creationId xmlns:a16="http://schemas.microsoft.com/office/drawing/2014/main" id="{BFFF6FC3-F407-4BA5-B34D-B69AFF664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3823853"/>
            <a:ext cx="12192000" cy="9237"/>
          </a:xfrm>
          <a:prstGeom prst="line">
            <a:avLst/>
          </a:prstGeom>
          <a:noFill/>
          <a:ln w="5715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Line 4">
            <a:extLst>
              <a:ext uri="{FF2B5EF4-FFF2-40B4-BE49-F238E27FC236}">
                <a16:creationId xmlns:a16="http://schemas.microsoft.com/office/drawing/2014/main" id="{C32BD4D0-E49C-437F-99A9-8FA429166A9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826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Group 2"/>
          <p:cNvGrpSpPr>
            <a:grpSpLocks/>
          </p:cNvGrpSpPr>
          <p:nvPr/>
        </p:nvGrpSpPr>
        <p:grpSpPr bwMode="auto">
          <a:xfrm>
            <a:off x="4343400" y="1727200"/>
            <a:ext cx="762000" cy="4114800"/>
            <a:chOff x="1776" y="1088"/>
            <a:chExt cx="480" cy="2592"/>
          </a:xfrm>
        </p:grpSpPr>
        <p:sp>
          <p:nvSpPr>
            <p:cNvPr id="32771" name="Rectangle 3" descr="Newsprint"/>
            <p:cNvSpPr>
              <a:spLocks noChangeArrowheads="1"/>
            </p:cNvSpPr>
            <p:nvPr/>
          </p:nvSpPr>
          <p:spPr bwMode="auto">
            <a:xfrm>
              <a:off x="1776" y="1088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帖后</a:t>
              </a:r>
            </a:p>
          </p:txBody>
        </p:sp>
        <p:sp>
          <p:nvSpPr>
            <p:cNvPr id="32772" name="Rectangle 4" descr="Newsprint"/>
            <p:cNvSpPr>
              <a:spLocks noChangeArrowheads="1"/>
            </p:cNvSpPr>
            <p:nvPr/>
          </p:nvSpPr>
          <p:spPr bwMode="auto">
            <a:xfrm>
              <a:off x="1776" y="1376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帖前</a:t>
              </a:r>
            </a:p>
          </p:txBody>
        </p:sp>
        <p:sp>
          <p:nvSpPr>
            <p:cNvPr id="32773" name="Rectangle 5" descr="Newsprint"/>
            <p:cNvSpPr>
              <a:spLocks noChangeArrowheads="1"/>
            </p:cNvSpPr>
            <p:nvPr/>
          </p:nvSpPr>
          <p:spPr bwMode="auto">
            <a:xfrm>
              <a:off x="1776" y="1664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西</a:t>
              </a:r>
            </a:p>
          </p:txBody>
        </p:sp>
        <p:sp>
          <p:nvSpPr>
            <p:cNvPr id="32774" name="Rectangle 6" descr="Newsprint"/>
            <p:cNvSpPr>
              <a:spLocks noChangeArrowheads="1"/>
            </p:cNvSpPr>
            <p:nvPr/>
          </p:nvSpPr>
          <p:spPr bwMode="auto">
            <a:xfrm>
              <a:off x="1776" y="1952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腓</a:t>
              </a:r>
            </a:p>
          </p:txBody>
        </p:sp>
        <p:sp>
          <p:nvSpPr>
            <p:cNvPr id="32775" name="Rectangle 7" descr="Newsprint"/>
            <p:cNvSpPr>
              <a:spLocks noChangeArrowheads="1"/>
            </p:cNvSpPr>
            <p:nvPr/>
          </p:nvSpPr>
          <p:spPr bwMode="auto">
            <a:xfrm>
              <a:off x="1776" y="2240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弗</a:t>
              </a:r>
            </a:p>
          </p:txBody>
        </p:sp>
        <p:sp>
          <p:nvSpPr>
            <p:cNvPr id="32776" name="Rectangle 8" descr="Newsprint"/>
            <p:cNvSpPr>
              <a:spLocks noChangeArrowheads="1"/>
            </p:cNvSpPr>
            <p:nvPr/>
          </p:nvSpPr>
          <p:spPr bwMode="auto">
            <a:xfrm>
              <a:off x="1776" y="2528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加</a:t>
              </a:r>
            </a:p>
          </p:txBody>
        </p:sp>
        <p:sp>
          <p:nvSpPr>
            <p:cNvPr id="32777" name="Rectangle 9" descr="Newsprint"/>
            <p:cNvSpPr>
              <a:spLocks noChangeArrowheads="1"/>
            </p:cNvSpPr>
            <p:nvPr/>
          </p:nvSpPr>
          <p:spPr bwMode="auto">
            <a:xfrm>
              <a:off x="1776" y="2816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林后</a:t>
              </a:r>
            </a:p>
          </p:txBody>
        </p:sp>
        <p:sp>
          <p:nvSpPr>
            <p:cNvPr id="32778" name="Rectangle 10" descr="Newsprint"/>
            <p:cNvSpPr>
              <a:spLocks noChangeArrowheads="1"/>
            </p:cNvSpPr>
            <p:nvPr/>
          </p:nvSpPr>
          <p:spPr bwMode="auto">
            <a:xfrm>
              <a:off x="1776" y="3104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林前</a:t>
              </a:r>
            </a:p>
          </p:txBody>
        </p:sp>
        <p:sp>
          <p:nvSpPr>
            <p:cNvPr id="32779" name="Rectangle 11" descr="Newsprint"/>
            <p:cNvSpPr>
              <a:spLocks noChangeArrowheads="1"/>
            </p:cNvSpPr>
            <p:nvPr/>
          </p:nvSpPr>
          <p:spPr bwMode="auto">
            <a:xfrm>
              <a:off x="1776" y="3392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罗</a:t>
              </a:r>
            </a:p>
          </p:txBody>
        </p:sp>
      </p:grpSp>
      <p:grpSp>
        <p:nvGrpSpPr>
          <p:cNvPr id="32780" name="Group 12"/>
          <p:cNvGrpSpPr>
            <a:grpSpLocks/>
          </p:cNvGrpSpPr>
          <p:nvPr/>
        </p:nvGrpSpPr>
        <p:grpSpPr bwMode="auto">
          <a:xfrm>
            <a:off x="7086600" y="1727200"/>
            <a:ext cx="762000" cy="4114800"/>
            <a:chOff x="3504" y="1088"/>
            <a:chExt cx="480" cy="2592"/>
          </a:xfrm>
        </p:grpSpPr>
        <p:sp>
          <p:nvSpPr>
            <p:cNvPr id="32781" name="Rectangle 13" descr="Newsprint"/>
            <p:cNvSpPr>
              <a:spLocks noChangeArrowheads="1"/>
            </p:cNvSpPr>
            <p:nvPr/>
          </p:nvSpPr>
          <p:spPr bwMode="auto">
            <a:xfrm>
              <a:off x="3504" y="1088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启</a:t>
              </a:r>
            </a:p>
          </p:txBody>
        </p:sp>
        <p:sp>
          <p:nvSpPr>
            <p:cNvPr id="32782" name="Rectangle 14" descr="Newsprint"/>
            <p:cNvSpPr>
              <a:spLocks noChangeArrowheads="1"/>
            </p:cNvSpPr>
            <p:nvPr/>
          </p:nvSpPr>
          <p:spPr bwMode="auto">
            <a:xfrm>
              <a:off x="3504" y="1376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犹</a:t>
              </a:r>
            </a:p>
          </p:txBody>
        </p:sp>
        <p:sp>
          <p:nvSpPr>
            <p:cNvPr id="32783" name="Rectangle 15" descr="Newsprint"/>
            <p:cNvSpPr>
              <a:spLocks noChangeArrowheads="1"/>
            </p:cNvSpPr>
            <p:nvPr/>
          </p:nvSpPr>
          <p:spPr bwMode="auto">
            <a:xfrm>
              <a:off x="3504" y="1664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约叁</a:t>
              </a:r>
            </a:p>
          </p:txBody>
        </p:sp>
        <p:sp>
          <p:nvSpPr>
            <p:cNvPr id="32784" name="Rectangle 16" descr="Newsprint"/>
            <p:cNvSpPr>
              <a:spLocks noChangeArrowheads="1"/>
            </p:cNvSpPr>
            <p:nvPr/>
          </p:nvSpPr>
          <p:spPr bwMode="auto">
            <a:xfrm>
              <a:off x="3504" y="1952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约贰</a:t>
              </a:r>
            </a:p>
          </p:txBody>
        </p:sp>
        <p:sp>
          <p:nvSpPr>
            <p:cNvPr id="32785" name="Rectangle 17" descr="Newsprint"/>
            <p:cNvSpPr>
              <a:spLocks noChangeArrowheads="1"/>
            </p:cNvSpPr>
            <p:nvPr/>
          </p:nvSpPr>
          <p:spPr bwMode="auto">
            <a:xfrm>
              <a:off x="3504" y="2240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约壹</a:t>
              </a:r>
            </a:p>
          </p:txBody>
        </p:sp>
        <p:sp>
          <p:nvSpPr>
            <p:cNvPr id="32786" name="Rectangle 18" descr="Newsprint"/>
            <p:cNvSpPr>
              <a:spLocks noChangeArrowheads="1"/>
            </p:cNvSpPr>
            <p:nvPr/>
          </p:nvSpPr>
          <p:spPr bwMode="auto">
            <a:xfrm>
              <a:off x="3504" y="2528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彼后</a:t>
              </a:r>
            </a:p>
          </p:txBody>
        </p:sp>
        <p:sp>
          <p:nvSpPr>
            <p:cNvPr id="32787" name="Rectangle 19" descr="Newsprint"/>
            <p:cNvSpPr>
              <a:spLocks noChangeArrowheads="1"/>
            </p:cNvSpPr>
            <p:nvPr/>
          </p:nvSpPr>
          <p:spPr bwMode="auto">
            <a:xfrm>
              <a:off x="3504" y="2816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彼前</a:t>
              </a:r>
            </a:p>
          </p:txBody>
        </p:sp>
        <p:sp>
          <p:nvSpPr>
            <p:cNvPr id="32788" name="Rectangle 20" descr="Newsprint"/>
            <p:cNvSpPr>
              <a:spLocks noChangeArrowheads="1"/>
            </p:cNvSpPr>
            <p:nvPr/>
          </p:nvSpPr>
          <p:spPr bwMode="auto">
            <a:xfrm>
              <a:off x="3504" y="3104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雅</a:t>
              </a:r>
            </a:p>
          </p:txBody>
        </p:sp>
        <p:sp>
          <p:nvSpPr>
            <p:cNvPr id="32789" name="Rectangle 21" descr="Newsprint"/>
            <p:cNvSpPr>
              <a:spLocks noChangeArrowheads="1"/>
            </p:cNvSpPr>
            <p:nvPr/>
          </p:nvSpPr>
          <p:spPr bwMode="auto">
            <a:xfrm>
              <a:off x="3504" y="3392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来</a:t>
              </a:r>
            </a:p>
          </p:txBody>
        </p:sp>
      </p:grpSp>
      <p:grpSp>
        <p:nvGrpSpPr>
          <p:cNvPr id="32790" name="Group 22"/>
          <p:cNvGrpSpPr>
            <a:grpSpLocks/>
          </p:cNvGrpSpPr>
          <p:nvPr/>
        </p:nvGrpSpPr>
        <p:grpSpPr bwMode="auto">
          <a:xfrm>
            <a:off x="3810000" y="5842000"/>
            <a:ext cx="4572000" cy="533400"/>
            <a:chOff x="1440" y="3680"/>
            <a:chExt cx="2880" cy="336"/>
          </a:xfrm>
        </p:grpSpPr>
        <p:sp>
          <p:nvSpPr>
            <p:cNvPr id="32791" name="Rectangle 23" descr="Newsprint"/>
            <p:cNvSpPr>
              <a:spLocks noChangeArrowheads="1"/>
            </p:cNvSpPr>
            <p:nvPr/>
          </p:nvSpPr>
          <p:spPr bwMode="auto">
            <a:xfrm>
              <a:off x="1440" y="3680"/>
              <a:ext cx="576" cy="336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太</a:t>
              </a:r>
            </a:p>
          </p:txBody>
        </p:sp>
        <p:sp>
          <p:nvSpPr>
            <p:cNvPr id="32792" name="Rectangle 24" descr="Newsprint"/>
            <p:cNvSpPr>
              <a:spLocks noChangeArrowheads="1"/>
            </p:cNvSpPr>
            <p:nvPr/>
          </p:nvSpPr>
          <p:spPr bwMode="auto">
            <a:xfrm>
              <a:off x="2016" y="3680"/>
              <a:ext cx="576" cy="336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可</a:t>
              </a:r>
            </a:p>
          </p:txBody>
        </p:sp>
        <p:sp>
          <p:nvSpPr>
            <p:cNvPr id="32793" name="Rectangle 25" descr="Newsprint"/>
            <p:cNvSpPr>
              <a:spLocks noChangeArrowheads="1"/>
            </p:cNvSpPr>
            <p:nvPr/>
          </p:nvSpPr>
          <p:spPr bwMode="auto">
            <a:xfrm>
              <a:off x="2592" y="3680"/>
              <a:ext cx="576" cy="336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路</a:t>
              </a:r>
            </a:p>
          </p:txBody>
        </p:sp>
        <p:sp>
          <p:nvSpPr>
            <p:cNvPr id="32794" name="Rectangle 26" descr="Newsprint"/>
            <p:cNvSpPr>
              <a:spLocks noChangeArrowheads="1"/>
            </p:cNvSpPr>
            <p:nvPr/>
          </p:nvSpPr>
          <p:spPr bwMode="auto">
            <a:xfrm>
              <a:off x="3168" y="3680"/>
              <a:ext cx="576" cy="336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约</a:t>
              </a:r>
            </a:p>
          </p:txBody>
        </p:sp>
        <p:sp>
          <p:nvSpPr>
            <p:cNvPr id="32795" name="Rectangle 27" descr="Newsprint"/>
            <p:cNvSpPr>
              <a:spLocks noChangeArrowheads="1"/>
            </p:cNvSpPr>
            <p:nvPr/>
          </p:nvSpPr>
          <p:spPr bwMode="auto">
            <a:xfrm>
              <a:off x="3744" y="3680"/>
              <a:ext cx="576" cy="336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徒</a:t>
              </a:r>
            </a:p>
          </p:txBody>
        </p:sp>
      </p:grpSp>
      <p:grpSp>
        <p:nvGrpSpPr>
          <p:cNvPr id="32796" name="Group 28"/>
          <p:cNvGrpSpPr>
            <a:grpSpLocks/>
          </p:cNvGrpSpPr>
          <p:nvPr/>
        </p:nvGrpSpPr>
        <p:grpSpPr bwMode="auto">
          <a:xfrm>
            <a:off x="4341814" y="342900"/>
            <a:ext cx="3506787" cy="1384300"/>
            <a:chOff x="1775" y="216"/>
            <a:chExt cx="2209" cy="872"/>
          </a:xfrm>
        </p:grpSpPr>
        <p:sp>
          <p:nvSpPr>
            <p:cNvPr id="32797" name="Freeform 29" descr="Newsprint"/>
            <p:cNvSpPr>
              <a:spLocks/>
            </p:cNvSpPr>
            <p:nvPr/>
          </p:nvSpPr>
          <p:spPr bwMode="auto">
            <a:xfrm>
              <a:off x="1775" y="380"/>
              <a:ext cx="677" cy="708"/>
            </a:xfrm>
            <a:custGeom>
              <a:avLst/>
              <a:gdLst>
                <a:gd name="T0" fmla="*/ 0 w 677"/>
                <a:gd name="T1" fmla="*/ 708 h 708"/>
                <a:gd name="T2" fmla="*/ 480 w 677"/>
                <a:gd name="T3" fmla="*/ 707 h 708"/>
                <a:gd name="T4" fmla="*/ 486 w 677"/>
                <a:gd name="T5" fmla="*/ 658 h 708"/>
                <a:gd name="T6" fmla="*/ 499 w 677"/>
                <a:gd name="T7" fmla="*/ 612 h 708"/>
                <a:gd name="T8" fmla="*/ 525 w 677"/>
                <a:gd name="T9" fmla="*/ 558 h 708"/>
                <a:gd name="T10" fmla="*/ 564 w 677"/>
                <a:gd name="T11" fmla="*/ 512 h 708"/>
                <a:gd name="T12" fmla="*/ 612 w 677"/>
                <a:gd name="T13" fmla="*/ 469 h 708"/>
                <a:gd name="T14" fmla="*/ 677 w 677"/>
                <a:gd name="T15" fmla="*/ 422 h 708"/>
                <a:gd name="T16" fmla="*/ 469 w 677"/>
                <a:gd name="T17" fmla="*/ 0 h 708"/>
                <a:gd name="T18" fmla="*/ 384 w 677"/>
                <a:gd name="T19" fmla="*/ 55 h 708"/>
                <a:gd name="T20" fmla="*/ 296 w 677"/>
                <a:gd name="T21" fmla="*/ 115 h 708"/>
                <a:gd name="T22" fmla="*/ 161 w 677"/>
                <a:gd name="T23" fmla="*/ 262 h 708"/>
                <a:gd name="T24" fmla="*/ 83 w 677"/>
                <a:gd name="T25" fmla="*/ 389 h 708"/>
                <a:gd name="T26" fmla="*/ 43 w 677"/>
                <a:gd name="T27" fmla="*/ 487 h 708"/>
                <a:gd name="T28" fmla="*/ 24 w 677"/>
                <a:gd name="T29" fmla="*/ 564 h 708"/>
                <a:gd name="T30" fmla="*/ 9 w 677"/>
                <a:gd name="T31" fmla="*/ 623 h 708"/>
                <a:gd name="T32" fmla="*/ 0 w 677"/>
                <a:gd name="T33" fmla="*/ 708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7" h="708">
                  <a:moveTo>
                    <a:pt x="0" y="708"/>
                  </a:moveTo>
                  <a:lnTo>
                    <a:pt x="480" y="707"/>
                  </a:lnTo>
                  <a:lnTo>
                    <a:pt x="486" y="658"/>
                  </a:lnTo>
                  <a:lnTo>
                    <a:pt x="499" y="612"/>
                  </a:lnTo>
                  <a:lnTo>
                    <a:pt x="525" y="558"/>
                  </a:lnTo>
                  <a:lnTo>
                    <a:pt x="564" y="512"/>
                  </a:lnTo>
                  <a:lnTo>
                    <a:pt x="612" y="469"/>
                  </a:lnTo>
                  <a:lnTo>
                    <a:pt x="677" y="422"/>
                  </a:lnTo>
                  <a:lnTo>
                    <a:pt x="469" y="0"/>
                  </a:lnTo>
                  <a:lnTo>
                    <a:pt x="384" y="55"/>
                  </a:lnTo>
                  <a:lnTo>
                    <a:pt x="296" y="115"/>
                  </a:lnTo>
                  <a:lnTo>
                    <a:pt x="161" y="262"/>
                  </a:lnTo>
                  <a:lnTo>
                    <a:pt x="83" y="389"/>
                  </a:lnTo>
                  <a:lnTo>
                    <a:pt x="43" y="487"/>
                  </a:lnTo>
                  <a:lnTo>
                    <a:pt x="24" y="564"/>
                  </a:lnTo>
                  <a:lnTo>
                    <a:pt x="9" y="623"/>
                  </a:lnTo>
                  <a:lnTo>
                    <a:pt x="0" y="708"/>
                  </a:lnTo>
                  <a:close/>
                </a:path>
              </a:pathLst>
            </a:custGeom>
            <a:blipFill dpi="0" rotWithShape="1">
              <a:blip r:embed="rId2"/>
              <a:srcRect/>
              <a:tile tx="0" ty="0" sx="100000" sy="100000" flip="none" algn="tl"/>
            </a:blipFill>
            <a:ln w="12700" cmpd="sng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1">
                <a:solidFill>
                  <a:schemeClr val="bg1"/>
                </a:solidFill>
              </a:endParaRPr>
            </a:p>
          </p:txBody>
        </p:sp>
        <p:sp>
          <p:nvSpPr>
            <p:cNvPr id="32798" name="Text Box 30"/>
            <p:cNvSpPr txBox="1">
              <a:spLocks noChangeArrowheads="1"/>
            </p:cNvSpPr>
            <p:nvPr/>
          </p:nvSpPr>
          <p:spPr bwMode="auto">
            <a:xfrm>
              <a:off x="1809" y="675"/>
              <a:ext cx="571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TW" altLang="en-US" sz="2800" b="1" dirty="0">
                  <a:solidFill>
                    <a:schemeClr val="bg1"/>
                  </a:solidFill>
                  <a:ea typeface="SimHei" panose="02010609060101010101" pitchFamily="49" charset="-122"/>
                </a:rPr>
                <a:t>提前</a:t>
              </a:r>
            </a:p>
          </p:txBody>
        </p:sp>
        <p:sp>
          <p:nvSpPr>
            <p:cNvPr id="32799" name="Freeform 31" descr="Newsprint"/>
            <p:cNvSpPr>
              <a:spLocks/>
            </p:cNvSpPr>
            <p:nvPr/>
          </p:nvSpPr>
          <p:spPr bwMode="auto">
            <a:xfrm>
              <a:off x="2251" y="221"/>
              <a:ext cx="637" cy="584"/>
            </a:xfrm>
            <a:custGeom>
              <a:avLst/>
              <a:gdLst>
                <a:gd name="T0" fmla="*/ 0 w 637"/>
                <a:gd name="T1" fmla="*/ 162 h 584"/>
                <a:gd name="T2" fmla="*/ 209 w 637"/>
                <a:gd name="T3" fmla="*/ 584 h 584"/>
                <a:gd name="T4" fmla="*/ 288 w 637"/>
                <a:gd name="T5" fmla="*/ 546 h 584"/>
                <a:gd name="T6" fmla="*/ 363 w 637"/>
                <a:gd name="T7" fmla="*/ 518 h 584"/>
                <a:gd name="T8" fmla="*/ 491 w 637"/>
                <a:gd name="T9" fmla="*/ 490 h 584"/>
                <a:gd name="T10" fmla="*/ 636 w 637"/>
                <a:gd name="T11" fmla="*/ 478 h 584"/>
                <a:gd name="T12" fmla="*/ 637 w 637"/>
                <a:gd name="T13" fmla="*/ 0 h 584"/>
                <a:gd name="T14" fmla="*/ 491 w 637"/>
                <a:gd name="T15" fmla="*/ 11 h 584"/>
                <a:gd name="T16" fmla="*/ 325 w 637"/>
                <a:gd name="T17" fmla="*/ 38 h 584"/>
                <a:gd name="T18" fmla="*/ 143 w 637"/>
                <a:gd name="T19" fmla="*/ 94 h 584"/>
                <a:gd name="T20" fmla="*/ 0 w 637"/>
                <a:gd name="T21" fmla="*/ 162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7" h="584">
                  <a:moveTo>
                    <a:pt x="0" y="162"/>
                  </a:moveTo>
                  <a:lnTo>
                    <a:pt x="209" y="584"/>
                  </a:lnTo>
                  <a:lnTo>
                    <a:pt x="288" y="546"/>
                  </a:lnTo>
                  <a:lnTo>
                    <a:pt x="363" y="518"/>
                  </a:lnTo>
                  <a:lnTo>
                    <a:pt x="491" y="490"/>
                  </a:lnTo>
                  <a:lnTo>
                    <a:pt x="636" y="478"/>
                  </a:lnTo>
                  <a:lnTo>
                    <a:pt x="637" y="0"/>
                  </a:lnTo>
                  <a:lnTo>
                    <a:pt x="491" y="11"/>
                  </a:lnTo>
                  <a:lnTo>
                    <a:pt x="325" y="38"/>
                  </a:lnTo>
                  <a:lnTo>
                    <a:pt x="143" y="94"/>
                  </a:lnTo>
                  <a:lnTo>
                    <a:pt x="0" y="162"/>
                  </a:lnTo>
                  <a:close/>
                </a:path>
              </a:pathLst>
            </a:custGeom>
            <a:blipFill dpi="0" rotWithShape="1">
              <a:blip r:embed="rId2"/>
              <a:srcRect/>
              <a:tile tx="0" ty="0" sx="100000" sy="100000" flip="none" algn="tl"/>
            </a:blipFill>
            <a:ln w="12700" cmpd="sng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1">
                <a:solidFill>
                  <a:schemeClr val="bg1"/>
                </a:solidFill>
              </a:endParaRPr>
            </a:p>
          </p:txBody>
        </p:sp>
        <p:sp>
          <p:nvSpPr>
            <p:cNvPr id="32800" name="Text Box 32"/>
            <p:cNvSpPr txBox="1">
              <a:spLocks noChangeArrowheads="1"/>
            </p:cNvSpPr>
            <p:nvPr/>
          </p:nvSpPr>
          <p:spPr bwMode="auto">
            <a:xfrm>
              <a:off x="2336" y="381"/>
              <a:ext cx="646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2800" b="1" dirty="0">
                  <a:solidFill>
                    <a:schemeClr val="bg1"/>
                  </a:solidFill>
                  <a:ea typeface="SimHei" panose="02010609060101010101" pitchFamily="49" charset="-122"/>
                </a:rPr>
                <a:t>提后</a:t>
              </a:r>
            </a:p>
          </p:txBody>
        </p:sp>
        <p:sp>
          <p:nvSpPr>
            <p:cNvPr id="32801" name="Freeform 33" descr="Newsprint"/>
            <p:cNvSpPr>
              <a:spLocks/>
            </p:cNvSpPr>
            <p:nvPr/>
          </p:nvSpPr>
          <p:spPr bwMode="auto">
            <a:xfrm>
              <a:off x="2880" y="216"/>
              <a:ext cx="643" cy="585"/>
            </a:xfrm>
            <a:custGeom>
              <a:avLst/>
              <a:gdLst>
                <a:gd name="T0" fmla="*/ 0 w 643"/>
                <a:gd name="T1" fmla="*/ 0 h 585"/>
                <a:gd name="T2" fmla="*/ 1 w 643"/>
                <a:gd name="T3" fmla="*/ 479 h 585"/>
                <a:gd name="T4" fmla="*/ 90 w 643"/>
                <a:gd name="T5" fmla="*/ 485 h 585"/>
                <a:gd name="T6" fmla="*/ 181 w 643"/>
                <a:gd name="T7" fmla="*/ 494 h 585"/>
                <a:gd name="T8" fmla="*/ 305 w 643"/>
                <a:gd name="T9" fmla="*/ 528 h 585"/>
                <a:gd name="T10" fmla="*/ 428 w 643"/>
                <a:gd name="T11" fmla="*/ 585 h 585"/>
                <a:gd name="T12" fmla="*/ 643 w 643"/>
                <a:gd name="T13" fmla="*/ 167 h 585"/>
                <a:gd name="T14" fmla="*/ 571 w 643"/>
                <a:gd name="T15" fmla="*/ 131 h 585"/>
                <a:gd name="T16" fmla="*/ 510 w 643"/>
                <a:gd name="T17" fmla="*/ 101 h 585"/>
                <a:gd name="T18" fmla="*/ 436 w 643"/>
                <a:gd name="T19" fmla="*/ 72 h 585"/>
                <a:gd name="T20" fmla="*/ 353 w 643"/>
                <a:gd name="T21" fmla="*/ 48 h 585"/>
                <a:gd name="T22" fmla="*/ 262 w 643"/>
                <a:gd name="T23" fmla="*/ 24 h 585"/>
                <a:gd name="T24" fmla="*/ 169 w 643"/>
                <a:gd name="T25" fmla="*/ 9 h 585"/>
                <a:gd name="T26" fmla="*/ 0 w 643"/>
                <a:gd name="T27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43" h="585">
                  <a:moveTo>
                    <a:pt x="0" y="0"/>
                  </a:moveTo>
                  <a:lnTo>
                    <a:pt x="1" y="479"/>
                  </a:lnTo>
                  <a:lnTo>
                    <a:pt x="90" y="485"/>
                  </a:lnTo>
                  <a:lnTo>
                    <a:pt x="181" y="494"/>
                  </a:lnTo>
                  <a:lnTo>
                    <a:pt x="305" y="528"/>
                  </a:lnTo>
                  <a:lnTo>
                    <a:pt x="428" y="585"/>
                  </a:lnTo>
                  <a:lnTo>
                    <a:pt x="643" y="167"/>
                  </a:lnTo>
                  <a:lnTo>
                    <a:pt x="571" y="131"/>
                  </a:lnTo>
                  <a:lnTo>
                    <a:pt x="510" y="101"/>
                  </a:lnTo>
                  <a:lnTo>
                    <a:pt x="436" y="72"/>
                  </a:lnTo>
                  <a:lnTo>
                    <a:pt x="353" y="48"/>
                  </a:lnTo>
                  <a:lnTo>
                    <a:pt x="262" y="24"/>
                  </a:lnTo>
                  <a:lnTo>
                    <a:pt x="169" y="9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2"/>
              <a:srcRect/>
              <a:tile tx="0" ty="0" sx="100000" sy="100000" flip="none" algn="tl"/>
            </a:blipFill>
            <a:ln w="12700" cmpd="sng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1">
                <a:solidFill>
                  <a:schemeClr val="bg1"/>
                </a:solidFill>
              </a:endParaRPr>
            </a:p>
          </p:txBody>
        </p:sp>
        <p:sp>
          <p:nvSpPr>
            <p:cNvPr id="32802" name="Text Box 34"/>
            <p:cNvSpPr txBox="1">
              <a:spLocks noChangeArrowheads="1"/>
            </p:cNvSpPr>
            <p:nvPr/>
          </p:nvSpPr>
          <p:spPr bwMode="auto">
            <a:xfrm>
              <a:off x="3020" y="372"/>
              <a:ext cx="34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多</a:t>
              </a:r>
            </a:p>
          </p:txBody>
        </p:sp>
        <p:sp>
          <p:nvSpPr>
            <p:cNvPr id="32803" name="Freeform 35" descr="Newsprint"/>
            <p:cNvSpPr>
              <a:spLocks/>
            </p:cNvSpPr>
            <p:nvPr/>
          </p:nvSpPr>
          <p:spPr bwMode="auto">
            <a:xfrm>
              <a:off x="3309" y="381"/>
              <a:ext cx="675" cy="705"/>
            </a:xfrm>
            <a:custGeom>
              <a:avLst/>
              <a:gdLst>
                <a:gd name="T0" fmla="*/ 213 w 675"/>
                <a:gd name="T1" fmla="*/ 0 h 705"/>
                <a:gd name="T2" fmla="*/ 0 w 675"/>
                <a:gd name="T3" fmla="*/ 424 h 705"/>
                <a:gd name="T4" fmla="*/ 75 w 675"/>
                <a:gd name="T5" fmla="*/ 473 h 705"/>
                <a:gd name="T6" fmla="*/ 117 w 675"/>
                <a:gd name="T7" fmla="*/ 516 h 705"/>
                <a:gd name="T8" fmla="*/ 155 w 675"/>
                <a:gd name="T9" fmla="*/ 563 h 705"/>
                <a:gd name="T10" fmla="*/ 187 w 675"/>
                <a:gd name="T11" fmla="*/ 630 h 705"/>
                <a:gd name="T12" fmla="*/ 196 w 675"/>
                <a:gd name="T13" fmla="*/ 705 h 705"/>
                <a:gd name="T14" fmla="*/ 675 w 675"/>
                <a:gd name="T15" fmla="*/ 705 h 705"/>
                <a:gd name="T16" fmla="*/ 659 w 675"/>
                <a:gd name="T17" fmla="*/ 591 h 705"/>
                <a:gd name="T18" fmla="*/ 644 w 675"/>
                <a:gd name="T19" fmla="*/ 506 h 705"/>
                <a:gd name="T20" fmla="*/ 605 w 675"/>
                <a:gd name="T21" fmla="*/ 414 h 705"/>
                <a:gd name="T22" fmla="*/ 569 w 675"/>
                <a:gd name="T23" fmla="*/ 341 h 705"/>
                <a:gd name="T24" fmla="*/ 520 w 675"/>
                <a:gd name="T25" fmla="*/ 270 h 705"/>
                <a:gd name="T26" fmla="*/ 469 w 675"/>
                <a:gd name="T27" fmla="*/ 205 h 705"/>
                <a:gd name="T28" fmla="*/ 395 w 675"/>
                <a:gd name="T29" fmla="*/ 130 h 705"/>
                <a:gd name="T30" fmla="*/ 337 w 675"/>
                <a:gd name="T31" fmla="*/ 81 h 705"/>
                <a:gd name="T32" fmla="*/ 213 w 675"/>
                <a:gd name="T33" fmla="*/ 0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5" h="705">
                  <a:moveTo>
                    <a:pt x="213" y="0"/>
                  </a:moveTo>
                  <a:lnTo>
                    <a:pt x="0" y="424"/>
                  </a:lnTo>
                  <a:lnTo>
                    <a:pt x="75" y="473"/>
                  </a:lnTo>
                  <a:lnTo>
                    <a:pt x="117" y="516"/>
                  </a:lnTo>
                  <a:lnTo>
                    <a:pt x="155" y="563"/>
                  </a:lnTo>
                  <a:lnTo>
                    <a:pt x="187" y="630"/>
                  </a:lnTo>
                  <a:lnTo>
                    <a:pt x="196" y="705"/>
                  </a:lnTo>
                  <a:lnTo>
                    <a:pt x="675" y="705"/>
                  </a:lnTo>
                  <a:lnTo>
                    <a:pt x="659" y="591"/>
                  </a:lnTo>
                  <a:lnTo>
                    <a:pt x="644" y="506"/>
                  </a:lnTo>
                  <a:lnTo>
                    <a:pt x="605" y="414"/>
                  </a:lnTo>
                  <a:lnTo>
                    <a:pt x="569" y="341"/>
                  </a:lnTo>
                  <a:lnTo>
                    <a:pt x="520" y="270"/>
                  </a:lnTo>
                  <a:lnTo>
                    <a:pt x="469" y="205"/>
                  </a:lnTo>
                  <a:lnTo>
                    <a:pt x="395" y="130"/>
                  </a:lnTo>
                  <a:lnTo>
                    <a:pt x="337" y="81"/>
                  </a:lnTo>
                  <a:lnTo>
                    <a:pt x="213" y="0"/>
                  </a:lnTo>
                  <a:close/>
                </a:path>
              </a:pathLst>
            </a:custGeom>
            <a:blipFill dpi="0" rotWithShape="1">
              <a:blip r:embed="rId2"/>
              <a:srcRect/>
              <a:tile tx="0" ty="0" sx="100000" sy="100000" flip="none" algn="tl"/>
            </a:blipFill>
            <a:ln w="12700" cmpd="sng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1">
                <a:solidFill>
                  <a:schemeClr val="bg1"/>
                </a:solidFill>
              </a:endParaRPr>
            </a:p>
          </p:txBody>
        </p:sp>
        <p:sp>
          <p:nvSpPr>
            <p:cNvPr id="32804" name="Text Box 36"/>
            <p:cNvSpPr txBox="1">
              <a:spLocks noChangeArrowheads="1"/>
            </p:cNvSpPr>
            <p:nvPr/>
          </p:nvSpPr>
          <p:spPr bwMode="auto">
            <a:xfrm>
              <a:off x="3528" y="675"/>
              <a:ext cx="34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门</a:t>
              </a:r>
            </a:p>
          </p:txBody>
        </p:sp>
      </p:grpSp>
      <p:sp>
        <p:nvSpPr>
          <p:cNvPr id="32809" name="Text Box 41"/>
          <p:cNvSpPr txBox="1">
            <a:spLocks noChangeArrowheads="1"/>
          </p:cNvSpPr>
          <p:nvPr/>
        </p:nvSpPr>
        <p:spPr bwMode="auto">
          <a:xfrm>
            <a:off x="8615968" y="5754757"/>
            <a:ext cx="265970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新约历史</a:t>
            </a:r>
          </a:p>
        </p:txBody>
      </p:sp>
      <p:sp>
        <p:nvSpPr>
          <p:cNvPr id="32810" name="AutoShape 42" descr="Bouquet"/>
          <p:cNvSpPr>
            <a:spLocks noChangeArrowheads="1"/>
          </p:cNvSpPr>
          <p:nvPr/>
        </p:nvSpPr>
        <p:spPr bwMode="auto">
          <a:xfrm>
            <a:off x="216816" y="226243"/>
            <a:ext cx="3937673" cy="888182"/>
          </a:xfrm>
          <a:prstGeom prst="ribbon2">
            <a:avLst>
              <a:gd name="adj1" fmla="val 12500"/>
              <a:gd name="adj2" fmla="val 75000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 dirty="0">
                <a:solidFill>
                  <a:srgbClr val="FF0000"/>
                </a:solidFill>
                <a:ea typeface="SimHei" panose="02010609060101010101" pitchFamily="49" charset="-122"/>
              </a:rPr>
              <a:t>新约拱门</a:t>
            </a:r>
            <a:endParaRPr lang="en-US" altLang="en-US" sz="4000" b="1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42042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A313E01-3085-4C56-B9EF-71D936CB1BBA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05149" y="2400854"/>
            <a:ext cx="1709838" cy="62216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FFFF00"/>
              </a:solidFill>
            </a:endParaRP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7EC00C7-FE2E-458E-80F0-D0AD2CA76442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914987" y="2400854"/>
            <a:ext cx="1514342" cy="622165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FFFF00"/>
              </a:solidFill>
            </a:endParaRP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51B1655-E87D-412A-8E28-39BA83750F23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3439721" y="2398545"/>
            <a:ext cx="1514342" cy="62216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FFFF00"/>
              </a:solidFill>
            </a:endParaRP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63AAB19-1CD6-42C7-BFE8-A8E8BE18C98C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4970390" y="2400848"/>
            <a:ext cx="1809896" cy="622165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FFFF00"/>
              </a:solidFill>
            </a:endParaRP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1451BFF-1EB0-4CF3-8073-5231D27D9509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814913" y="2400849"/>
            <a:ext cx="1694002" cy="622165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FFFF00"/>
              </a:solidFill>
            </a:endParaRP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E5A1D73-2A0C-4D5F-A09B-016841511201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8508915" y="2400850"/>
            <a:ext cx="1735138" cy="622165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FFFF00"/>
              </a:solidFill>
            </a:endParaRPr>
          </a:p>
        </p:txBody>
      </p:sp>
      <p:sp>
        <p:nvSpPr>
          <p:cNvPr id="14" name="Rectangle 16">
            <a:extLst>
              <a:ext uri="{FF2B5EF4-FFF2-40B4-BE49-F238E27FC236}">
                <a16:creationId xmlns:a16="http://schemas.microsoft.com/office/drawing/2014/main" id="{D57149A1-32B4-4645-80AB-74CBECC3A54F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0290135" y="2400853"/>
            <a:ext cx="1735138" cy="622165"/>
          </a:xfrm>
          <a:prstGeom prst="rect">
            <a:avLst/>
          </a:prstGeom>
          <a:solidFill>
            <a:srgbClr val="66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FFFF00"/>
              </a:solidFill>
            </a:endParaRPr>
          </a:p>
        </p:txBody>
      </p:sp>
      <p:sp>
        <p:nvSpPr>
          <p:cNvPr id="17" name="Line 23">
            <a:extLst>
              <a:ext uri="{FF2B5EF4-FFF2-40B4-BE49-F238E27FC236}">
                <a16:creationId xmlns:a16="http://schemas.microsoft.com/office/drawing/2014/main" id="{9893DE52-12D0-4BD8-BB08-B870F369374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34671" y="3044866"/>
            <a:ext cx="0" cy="1381754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8" name="Line 39">
            <a:extLst>
              <a:ext uri="{FF2B5EF4-FFF2-40B4-BE49-F238E27FC236}">
                <a16:creationId xmlns:a16="http://schemas.microsoft.com/office/drawing/2014/main" id="{403C6431-5D81-4C7C-9A50-750844C18B8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917475" y="3023012"/>
            <a:ext cx="1" cy="405987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FFFF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1FEB6D2-E582-4883-A317-F5D9592F0D15}"/>
              </a:ext>
            </a:extLst>
          </p:cNvPr>
          <p:cNvSpPr txBox="1"/>
          <p:nvPr/>
        </p:nvSpPr>
        <p:spPr>
          <a:xfrm>
            <a:off x="-48271" y="1855248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30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4D41E9D-9539-4CD1-8299-6852A4DC9927}"/>
              </a:ext>
            </a:extLst>
          </p:cNvPr>
          <p:cNvSpPr txBox="1"/>
          <p:nvPr/>
        </p:nvSpPr>
        <p:spPr>
          <a:xfrm>
            <a:off x="4610696" y="1855247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60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DCC79EC-2D3A-41BE-A57B-BF51EF1E448C}"/>
              </a:ext>
            </a:extLst>
          </p:cNvPr>
          <p:cNvSpPr txBox="1"/>
          <p:nvPr/>
        </p:nvSpPr>
        <p:spPr>
          <a:xfrm>
            <a:off x="8188741" y="1855246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80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8065680-8704-465C-A0BE-3D3D9AEF3DA9}"/>
              </a:ext>
            </a:extLst>
          </p:cNvPr>
          <p:cNvSpPr txBox="1"/>
          <p:nvPr/>
        </p:nvSpPr>
        <p:spPr>
          <a:xfrm>
            <a:off x="6447717" y="1855247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70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84B3276-B16F-4EF6-9B8F-48F9A8983D1C}"/>
              </a:ext>
            </a:extLst>
          </p:cNvPr>
          <p:cNvSpPr txBox="1"/>
          <p:nvPr/>
        </p:nvSpPr>
        <p:spPr>
          <a:xfrm>
            <a:off x="3137789" y="1855247"/>
            <a:ext cx="775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50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83D6EAD-AA2B-4804-B171-51F4819AA01E}"/>
              </a:ext>
            </a:extLst>
          </p:cNvPr>
          <p:cNvSpPr txBox="1"/>
          <p:nvPr/>
        </p:nvSpPr>
        <p:spPr>
          <a:xfrm>
            <a:off x="9940723" y="1804883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90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79EA598-0A2F-4498-A489-DE255351E3C2}"/>
              </a:ext>
            </a:extLst>
          </p:cNvPr>
          <p:cNvSpPr txBox="1"/>
          <p:nvPr/>
        </p:nvSpPr>
        <p:spPr>
          <a:xfrm>
            <a:off x="11376111" y="1855246"/>
            <a:ext cx="8867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100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C382C01-CA20-461D-9F7F-B152D0A3E5D9}"/>
              </a:ext>
            </a:extLst>
          </p:cNvPr>
          <p:cNvSpPr txBox="1"/>
          <p:nvPr/>
        </p:nvSpPr>
        <p:spPr>
          <a:xfrm>
            <a:off x="1572288" y="1855248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</a:rPr>
              <a:t>40</a:t>
            </a:r>
          </a:p>
        </p:txBody>
      </p:sp>
      <p:sp>
        <p:nvSpPr>
          <p:cNvPr id="27" name="Line 19">
            <a:extLst>
              <a:ext uri="{FF2B5EF4-FFF2-40B4-BE49-F238E27FC236}">
                <a16:creationId xmlns:a16="http://schemas.microsoft.com/office/drawing/2014/main" id="{8D5C13B2-BE92-4962-BD5E-D2810ACFE54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05149" y="1694046"/>
            <a:ext cx="0" cy="29838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Text Box 20">
            <a:extLst>
              <a:ext uri="{FF2B5EF4-FFF2-40B4-BE49-F238E27FC236}">
                <a16:creationId xmlns:a16="http://schemas.microsoft.com/office/drawing/2014/main" id="{C00B8DCA-FC48-4CEF-9168-20578A47A8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2173" y="-22411"/>
            <a:ext cx="766645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主钉</a:t>
            </a:r>
          </a:p>
          <a:p>
            <a:pPr algn="ctr"/>
            <a:r>
              <a:rPr lang="zh-TW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十架</a:t>
            </a:r>
          </a:p>
        </p:txBody>
      </p:sp>
      <p:sp>
        <p:nvSpPr>
          <p:cNvPr id="29" name="Text Box 40">
            <a:extLst>
              <a:ext uri="{FF2B5EF4-FFF2-40B4-BE49-F238E27FC236}">
                <a16:creationId xmlns:a16="http://schemas.microsoft.com/office/drawing/2014/main" id="{D490B143-D3A6-481B-AB26-4A6097273F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109" y="62313"/>
            <a:ext cx="704548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保罗</a:t>
            </a:r>
          </a:p>
          <a:p>
            <a:pPr algn="ctr"/>
            <a:r>
              <a:rPr lang="zh-TW" alt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信主</a:t>
            </a:r>
          </a:p>
        </p:txBody>
      </p:sp>
      <p:sp>
        <p:nvSpPr>
          <p:cNvPr id="30" name="Line 19">
            <a:extLst>
              <a:ext uri="{FF2B5EF4-FFF2-40B4-BE49-F238E27FC236}">
                <a16:creationId xmlns:a16="http://schemas.microsoft.com/office/drawing/2014/main" id="{DF31D7E3-97E8-4EA2-8A14-936B475F51C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21915" y="1843237"/>
            <a:ext cx="3215" cy="419546"/>
          </a:xfrm>
          <a:prstGeom prst="line">
            <a:avLst/>
          </a:prstGeom>
          <a:noFill/>
          <a:ln w="38100">
            <a:solidFill>
              <a:schemeClr val="accent2">
                <a:lumMod val="20000"/>
                <a:lumOff val="8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21">
            <a:extLst>
              <a:ext uri="{FF2B5EF4-FFF2-40B4-BE49-F238E27FC236}">
                <a16:creationId xmlns:a16="http://schemas.microsoft.com/office/drawing/2014/main" id="{679D5F64-6658-43CF-991D-4F523F2C2364}"/>
              </a:ext>
            </a:extLst>
          </p:cNvPr>
          <p:cNvSpPr>
            <a:spLocks noChangeShapeType="1"/>
          </p:cNvSpPr>
          <p:nvPr/>
        </p:nvSpPr>
        <p:spPr bwMode="auto">
          <a:xfrm>
            <a:off x="6745288" y="1436870"/>
            <a:ext cx="0" cy="2921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Text Box 22">
            <a:extLst>
              <a:ext uri="{FF2B5EF4-FFF2-40B4-BE49-F238E27FC236}">
                <a16:creationId xmlns:a16="http://schemas.microsoft.com/office/drawing/2014/main" id="{B7E76A3F-E0B7-492C-A5FA-F04EDA90E5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6374" y="-15653"/>
            <a:ext cx="641350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圣殿</a:t>
            </a:r>
          </a:p>
          <a:p>
            <a:pPr algn="ctr"/>
            <a:r>
              <a:rPr lang="zh-TW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被毁</a:t>
            </a:r>
          </a:p>
        </p:txBody>
      </p:sp>
      <p:sp>
        <p:nvSpPr>
          <p:cNvPr id="33" name="Line 23">
            <a:extLst>
              <a:ext uri="{FF2B5EF4-FFF2-40B4-BE49-F238E27FC236}">
                <a16:creationId xmlns:a16="http://schemas.microsoft.com/office/drawing/2014/main" id="{8C3BF918-8ADC-42EF-A265-19BCA69912F3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9189" y="1667940"/>
            <a:ext cx="6511" cy="548544"/>
          </a:xfrm>
          <a:prstGeom prst="line">
            <a:avLst/>
          </a:prstGeom>
          <a:noFill/>
          <a:ln w="38100">
            <a:solidFill>
              <a:schemeClr val="accent2">
                <a:lumMod val="20000"/>
                <a:lumOff val="8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FFFF00"/>
              </a:solidFill>
            </a:endParaRPr>
          </a:p>
        </p:txBody>
      </p:sp>
      <p:sp>
        <p:nvSpPr>
          <p:cNvPr id="34" name="Text Box 24">
            <a:extLst>
              <a:ext uri="{FF2B5EF4-FFF2-40B4-BE49-F238E27FC236}">
                <a16:creationId xmlns:a16="http://schemas.microsoft.com/office/drawing/2014/main" id="{02B5EC3C-F62A-4502-8CE9-1A0773AEF3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0682" y="285888"/>
            <a:ext cx="985669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彼得</a:t>
            </a:r>
          </a:p>
          <a:p>
            <a:pPr algn="ctr"/>
            <a:r>
              <a:rPr lang="zh-CN" alt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保罗</a:t>
            </a:r>
          </a:p>
          <a:p>
            <a:pPr algn="ctr"/>
            <a:r>
              <a:rPr lang="zh-CN" alt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殉道</a:t>
            </a:r>
            <a:endParaRPr lang="zh-TW" altLang="en-US" sz="2800" b="1" dirty="0">
              <a:solidFill>
                <a:schemeClr val="accent2">
                  <a:lumMod val="20000"/>
                  <a:lumOff val="80000"/>
                </a:schemeClr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5" name="Line 19">
            <a:extLst>
              <a:ext uri="{FF2B5EF4-FFF2-40B4-BE49-F238E27FC236}">
                <a16:creationId xmlns:a16="http://schemas.microsoft.com/office/drawing/2014/main" id="{FDA5F2A5-8742-4991-8E2B-55058E0B207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27049" y="1729003"/>
            <a:ext cx="0" cy="29838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Text Box 38">
            <a:extLst>
              <a:ext uri="{FF2B5EF4-FFF2-40B4-BE49-F238E27FC236}">
                <a16:creationId xmlns:a16="http://schemas.microsoft.com/office/drawing/2014/main" id="{33C97960-8121-4CCE-A0BC-7462C12509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4804" y="3428999"/>
            <a:ext cx="59663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雅</a:t>
            </a:r>
          </a:p>
        </p:txBody>
      </p:sp>
      <p:sp>
        <p:nvSpPr>
          <p:cNvPr id="37" name="AutoShape 25">
            <a:extLst>
              <a:ext uri="{FF2B5EF4-FFF2-40B4-BE49-F238E27FC236}">
                <a16:creationId xmlns:a16="http://schemas.microsoft.com/office/drawing/2014/main" id="{73CDC96F-B44E-49C4-8B1E-D9A7C759F723}"/>
              </a:ext>
            </a:extLst>
          </p:cNvPr>
          <p:cNvSpPr>
            <a:spLocks/>
          </p:cNvSpPr>
          <p:nvPr/>
        </p:nvSpPr>
        <p:spPr bwMode="auto">
          <a:xfrm rot="5400000">
            <a:off x="4689913" y="2045450"/>
            <a:ext cx="324799" cy="2653749"/>
          </a:xfrm>
          <a:prstGeom prst="rightBrace">
            <a:avLst>
              <a:gd name="adj1" fmla="val 64010"/>
              <a:gd name="adj2" fmla="val 50000"/>
            </a:avLst>
          </a:prstGeom>
          <a:noFill/>
          <a:ln w="381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" name="Text Box 26">
            <a:extLst>
              <a:ext uri="{FF2B5EF4-FFF2-40B4-BE49-F238E27FC236}">
                <a16:creationId xmlns:a16="http://schemas.microsoft.com/office/drawing/2014/main" id="{8D3F4307-CADA-4C18-8C03-3C08A98883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0911" y="3534723"/>
            <a:ext cx="162736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保罗书信</a:t>
            </a:r>
          </a:p>
        </p:txBody>
      </p:sp>
      <p:sp>
        <p:nvSpPr>
          <p:cNvPr id="40" name="Text Box 36">
            <a:extLst>
              <a:ext uri="{FF2B5EF4-FFF2-40B4-BE49-F238E27FC236}">
                <a16:creationId xmlns:a16="http://schemas.microsoft.com/office/drawing/2014/main" id="{594B2818-AB33-450E-9DAB-59E40CD867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7064" y="4426620"/>
            <a:ext cx="90601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彼前</a:t>
            </a:r>
          </a:p>
        </p:txBody>
      </p:sp>
      <p:sp>
        <p:nvSpPr>
          <p:cNvPr id="42" name="Text Box 34">
            <a:extLst>
              <a:ext uri="{FF2B5EF4-FFF2-40B4-BE49-F238E27FC236}">
                <a16:creationId xmlns:a16="http://schemas.microsoft.com/office/drawing/2014/main" id="{D355BBAA-ABBC-456F-A4BF-4D436A7B84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0713" y="4057943"/>
            <a:ext cx="90601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彼后</a:t>
            </a:r>
          </a:p>
        </p:txBody>
      </p:sp>
      <p:sp>
        <p:nvSpPr>
          <p:cNvPr id="45" name="Line 23">
            <a:extLst>
              <a:ext uri="{FF2B5EF4-FFF2-40B4-BE49-F238E27FC236}">
                <a16:creationId xmlns:a16="http://schemas.microsoft.com/office/drawing/2014/main" id="{47C006FB-017D-40E7-989C-6129EE39C3C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40713" y="3052935"/>
            <a:ext cx="429448" cy="1143326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6" name="Line 23">
            <a:extLst>
              <a:ext uri="{FF2B5EF4-FFF2-40B4-BE49-F238E27FC236}">
                <a16:creationId xmlns:a16="http://schemas.microsoft.com/office/drawing/2014/main" id="{2B53203D-5631-4BF1-8B91-5A04356EE0A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969704" y="3072476"/>
            <a:ext cx="274001" cy="1877364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7" name="AutoShape 31">
            <a:extLst>
              <a:ext uri="{FF2B5EF4-FFF2-40B4-BE49-F238E27FC236}">
                <a16:creationId xmlns:a16="http://schemas.microsoft.com/office/drawing/2014/main" id="{1B63850D-8ABA-45BB-A862-8AD52186B6F2}"/>
              </a:ext>
            </a:extLst>
          </p:cNvPr>
          <p:cNvSpPr>
            <a:spLocks/>
          </p:cNvSpPr>
          <p:nvPr/>
        </p:nvSpPr>
        <p:spPr bwMode="auto">
          <a:xfrm rot="16200000">
            <a:off x="9224576" y="793506"/>
            <a:ext cx="328612" cy="1735138"/>
          </a:xfrm>
          <a:prstGeom prst="rightBrace">
            <a:avLst>
              <a:gd name="adj1" fmla="val 40338"/>
              <a:gd name="adj2" fmla="val 50000"/>
            </a:avLst>
          </a:prstGeom>
          <a:noFill/>
          <a:ln w="381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Text Box 32">
            <a:extLst>
              <a:ext uri="{FF2B5EF4-FFF2-40B4-BE49-F238E27FC236}">
                <a16:creationId xmlns:a16="http://schemas.microsoft.com/office/drawing/2014/main" id="{92FEE644-62B3-4AED-9A8E-543C21B0DF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6211" y="894994"/>
            <a:ext cx="54534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20000"/>
              </a:spcAft>
            </a:pPr>
            <a:r>
              <a:rPr lang="zh-TW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犹</a:t>
            </a:r>
          </a:p>
        </p:txBody>
      </p:sp>
      <p:sp>
        <p:nvSpPr>
          <p:cNvPr id="49" name="AutoShape 29">
            <a:extLst>
              <a:ext uri="{FF2B5EF4-FFF2-40B4-BE49-F238E27FC236}">
                <a16:creationId xmlns:a16="http://schemas.microsoft.com/office/drawing/2014/main" id="{CA8F109D-4432-421B-9326-BE617D49F1E9}"/>
              </a:ext>
            </a:extLst>
          </p:cNvPr>
          <p:cNvSpPr>
            <a:spLocks/>
          </p:cNvSpPr>
          <p:nvPr/>
        </p:nvSpPr>
        <p:spPr bwMode="auto">
          <a:xfrm rot="5400000">
            <a:off x="9662839" y="2068401"/>
            <a:ext cx="324796" cy="2607848"/>
          </a:xfrm>
          <a:prstGeom prst="rightBrace">
            <a:avLst>
              <a:gd name="adj1" fmla="val 64010"/>
              <a:gd name="adj2" fmla="val 50000"/>
            </a:avLst>
          </a:prstGeom>
          <a:noFill/>
          <a:ln w="381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" name="Text Box 30">
            <a:extLst>
              <a:ext uri="{FF2B5EF4-FFF2-40B4-BE49-F238E27FC236}">
                <a16:creationId xmlns:a16="http://schemas.microsoft.com/office/drawing/2014/main" id="{AC959505-311A-4B13-B6E0-2EF34807B8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4847" y="3226005"/>
            <a:ext cx="3070071" cy="1286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20000"/>
              </a:spcAft>
            </a:pPr>
            <a:endParaRPr lang="zh-CN" altLang="en-US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约翰一、二、三书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启示录</a:t>
            </a:r>
            <a:endParaRPr lang="zh-TW" altLang="en-US" sz="28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D00E4F9-3EA8-4D35-BFDA-E9EE5BDDF0C2}"/>
              </a:ext>
            </a:extLst>
          </p:cNvPr>
          <p:cNvSpPr txBox="1"/>
          <p:nvPr/>
        </p:nvSpPr>
        <p:spPr>
          <a:xfrm>
            <a:off x="6040713" y="4938802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来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7BB3CF5-EC16-421E-B775-340012723F2D}"/>
              </a:ext>
            </a:extLst>
          </p:cNvPr>
          <p:cNvSpPr txBox="1"/>
          <p:nvPr/>
        </p:nvSpPr>
        <p:spPr>
          <a:xfrm>
            <a:off x="-12919" y="5814299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使徒保罗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信的</a:t>
            </a: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使徒</a:t>
            </a:r>
            <a:r>
              <a:rPr lang="en-US" altLang="zh-TW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; 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使徒彼得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望的</a:t>
            </a: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使徒</a:t>
            </a:r>
            <a:r>
              <a:rPr lang="en-US" altLang="zh-TW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; 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使徒约翰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爱的</a:t>
            </a: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使徒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561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A2C1E-CF1E-43BF-9268-D9F6176C9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4564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约翰一书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C1E40E-D1AF-4B4C-8F5C-742C9B5F3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70004"/>
            <a:ext cx="10515600" cy="4351338"/>
          </a:xfrm>
        </p:spPr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作者：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约翰。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日期：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80 A.D.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地点：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以弗所。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目的：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指出得救的喜乐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1:4)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在乎确知得救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5:13)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；保持此喜乐在于与神相交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1:7)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；彰显喜乐在乎与人相交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4:7)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主旨：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相交与相爱。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CAC85FAA-8730-4C6E-85CE-FE631CA5C1FE}"/>
              </a:ext>
            </a:extLst>
          </p:cNvPr>
          <p:cNvSpPr>
            <a:spLocks noChangeShapeType="1"/>
          </p:cNvSpPr>
          <p:nvPr/>
        </p:nvSpPr>
        <p:spPr bwMode="auto">
          <a:xfrm>
            <a:off x="-13636" y="1286575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392680A1-B028-4563-8DA4-8732922914B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9849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830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A2C1E-CF1E-43BF-9268-D9F6176C9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4564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约翰一书特征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C1E40E-D1AF-4B4C-8F5C-742C9B5F3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93382"/>
            <a:ext cx="12178364" cy="4968364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FFC000"/>
                </a:solidFill>
              </a:rPr>
              <a:t>(1) </a:t>
            </a:r>
            <a:r>
              <a:rPr lang="zh-CN" altLang="en-US" dirty="0">
                <a:solidFill>
                  <a:srgbClr val="FFFF00"/>
                </a:solidFill>
              </a:rPr>
              <a:t>本书是一卷专论</a:t>
            </a:r>
            <a:r>
              <a:rPr lang="en-US" dirty="0">
                <a:solidFill>
                  <a:srgbClr val="FFFF00"/>
                </a:solidFill>
              </a:rPr>
              <a:t>“</a:t>
            </a:r>
            <a:r>
              <a:rPr lang="zh-CN" altLang="en-US" dirty="0">
                <a:solidFill>
                  <a:srgbClr val="FFFF00"/>
                </a:solidFill>
              </a:rPr>
              <a:t>爱</a:t>
            </a:r>
            <a:r>
              <a:rPr lang="en-US" dirty="0">
                <a:solidFill>
                  <a:srgbClr val="FFFF00"/>
                </a:solidFill>
              </a:rPr>
              <a:t>”</a:t>
            </a:r>
            <a:r>
              <a:rPr lang="zh-CN" altLang="en-US" dirty="0">
                <a:solidFill>
                  <a:srgbClr val="FFFF00"/>
                </a:solidFill>
              </a:rPr>
              <a:t>的书信，涉及</a:t>
            </a:r>
            <a:r>
              <a:rPr lang="en-US" dirty="0">
                <a:solidFill>
                  <a:srgbClr val="FFFF00"/>
                </a:solidFill>
              </a:rPr>
              <a:t>“</a:t>
            </a:r>
            <a:r>
              <a:rPr lang="zh-CN" altLang="en-US" dirty="0">
                <a:solidFill>
                  <a:srgbClr val="FFFF00"/>
                </a:solidFill>
              </a:rPr>
              <a:t>爱的源头</a:t>
            </a:r>
            <a:r>
              <a:rPr lang="en-US" dirty="0">
                <a:solidFill>
                  <a:srgbClr val="FFFF00"/>
                </a:solidFill>
              </a:rPr>
              <a:t>”</a:t>
            </a:r>
            <a:r>
              <a:rPr lang="zh-CN" altLang="en-US" dirty="0">
                <a:solidFill>
                  <a:srgbClr val="FFFF00"/>
                </a:solidFill>
              </a:rPr>
              <a:t>，</a:t>
            </a:r>
            <a:r>
              <a:rPr lang="en-US" dirty="0">
                <a:solidFill>
                  <a:srgbClr val="FFFF00"/>
                </a:solidFill>
              </a:rPr>
              <a:t>“</a:t>
            </a:r>
            <a:r>
              <a:rPr lang="zh-CN" altLang="en-US" dirty="0">
                <a:solidFill>
                  <a:srgbClr val="FFFF00"/>
                </a:solidFill>
              </a:rPr>
              <a:t>爱的显明</a:t>
            </a:r>
            <a:r>
              <a:rPr lang="en-US" dirty="0">
                <a:solidFill>
                  <a:srgbClr val="FFFF00"/>
                </a:solidFill>
              </a:rPr>
              <a:t>”</a:t>
            </a:r>
            <a:r>
              <a:rPr lang="zh-CN" altLang="en-US" dirty="0">
                <a:solidFill>
                  <a:srgbClr val="FFFF00"/>
                </a:solidFill>
              </a:rPr>
              <a:t>，</a:t>
            </a:r>
            <a:r>
              <a:rPr lang="en-US" dirty="0">
                <a:solidFill>
                  <a:srgbClr val="FFFF00"/>
                </a:solidFill>
              </a:rPr>
              <a:t>“</a:t>
            </a:r>
            <a:r>
              <a:rPr lang="zh-CN" altLang="en-US" dirty="0">
                <a:solidFill>
                  <a:srgbClr val="FFFF00"/>
                </a:solidFill>
              </a:rPr>
              <a:t>爱的相待</a:t>
            </a:r>
            <a:r>
              <a:rPr lang="en-US" dirty="0">
                <a:solidFill>
                  <a:srgbClr val="FFFF00"/>
                </a:solidFill>
              </a:rPr>
              <a:t>”</a:t>
            </a:r>
            <a:r>
              <a:rPr lang="zh-CN" altLang="en-US" dirty="0">
                <a:solidFill>
                  <a:srgbClr val="FFFF00"/>
                </a:solidFill>
              </a:rPr>
              <a:t>等。</a:t>
            </a:r>
            <a:endParaRPr lang="en-US" dirty="0">
              <a:solidFill>
                <a:srgbClr val="FFFF00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FFC000"/>
                </a:solidFill>
              </a:rPr>
              <a:t>(2)</a:t>
            </a:r>
            <a:r>
              <a:rPr lang="zh-CN" altLang="en-US" dirty="0">
                <a:solidFill>
                  <a:srgbClr val="FFC000"/>
                </a:solidFill>
              </a:rPr>
              <a:t> </a:t>
            </a:r>
            <a:r>
              <a:rPr lang="zh-CN" altLang="en-US" dirty="0">
                <a:solidFill>
                  <a:srgbClr val="FFFF00"/>
                </a:solidFill>
              </a:rPr>
              <a:t>书内全缺问安、人名、地址、祝福、著者之名等属书信格式之词句。</a:t>
            </a:r>
            <a:endParaRPr lang="en-US" dirty="0">
              <a:solidFill>
                <a:srgbClr val="FFFF00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FFC000"/>
                </a:solidFill>
              </a:rPr>
              <a:t>(3) </a:t>
            </a:r>
            <a:r>
              <a:rPr lang="zh-CN" altLang="en-US" dirty="0">
                <a:solidFill>
                  <a:srgbClr val="FFFF00"/>
                </a:solidFill>
              </a:rPr>
              <a:t>文体最简朴，但神学最深奥，语调是深思式</a:t>
            </a:r>
            <a:r>
              <a:rPr lang="en-US" dirty="0">
                <a:solidFill>
                  <a:srgbClr val="FFFF00"/>
                </a:solidFill>
              </a:rPr>
              <a:t> ( Meditative )</a:t>
            </a:r>
            <a:r>
              <a:rPr lang="zh-CN" altLang="en-US" dirty="0">
                <a:solidFill>
                  <a:srgbClr val="FFFF00"/>
                </a:solidFill>
              </a:rPr>
              <a:t>、宣告式</a:t>
            </a:r>
            <a:r>
              <a:rPr lang="en-US" dirty="0">
                <a:solidFill>
                  <a:srgbClr val="FFFF00"/>
                </a:solidFill>
              </a:rPr>
              <a:t>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FFFF00"/>
                </a:solidFill>
              </a:rPr>
              <a:t>	( </a:t>
            </a:r>
            <a:r>
              <a:rPr lang="en-US" dirty="0" err="1">
                <a:solidFill>
                  <a:srgbClr val="FFFF00"/>
                </a:solidFill>
              </a:rPr>
              <a:t>Pronouncive</a:t>
            </a:r>
            <a:r>
              <a:rPr lang="en-US" dirty="0">
                <a:solidFill>
                  <a:srgbClr val="FFFF00"/>
                </a:solidFill>
              </a:rPr>
              <a:t> )</a:t>
            </a:r>
            <a:r>
              <a:rPr lang="zh-CN" altLang="en-US" dirty="0">
                <a:solidFill>
                  <a:srgbClr val="FFFF00"/>
                </a:solidFill>
              </a:rPr>
              <a:t>及权威式</a:t>
            </a:r>
            <a:r>
              <a:rPr lang="en-US" dirty="0">
                <a:solidFill>
                  <a:srgbClr val="FFFF00"/>
                </a:solidFill>
              </a:rPr>
              <a:t> ( Authoritative )</a:t>
            </a:r>
            <a:r>
              <a:rPr lang="zh-CN" altLang="en-US" dirty="0">
                <a:solidFill>
                  <a:srgbClr val="FFFF00"/>
                </a:solidFill>
              </a:rPr>
              <a:t>。</a:t>
            </a:r>
            <a:endParaRPr lang="en-US" dirty="0">
              <a:solidFill>
                <a:srgbClr val="FFFF00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FFC000"/>
                </a:solidFill>
              </a:rPr>
              <a:t>(4)</a:t>
            </a:r>
            <a:r>
              <a:rPr lang="zh-CN" altLang="en-US" dirty="0">
                <a:solidFill>
                  <a:srgbClr val="FFC000"/>
                </a:solidFill>
              </a:rPr>
              <a:t> </a:t>
            </a:r>
            <a:r>
              <a:rPr lang="zh-CN" altLang="en-US" dirty="0">
                <a:solidFill>
                  <a:srgbClr val="FFFF00"/>
                </a:solidFill>
              </a:rPr>
              <a:t>除了</a:t>
            </a:r>
            <a:r>
              <a:rPr lang="en-US" dirty="0">
                <a:solidFill>
                  <a:srgbClr val="FFFF00"/>
                </a:solidFill>
              </a:rPr>
              <a:t> 3:12 </a:t>
            </a:r>
            <a:r>
              <a:rPr lang="zh-CN" altLang="en-US" dirty="0">
                <a:solidFill>
                  <a:srgbClr val="FFFF00"/>
                </a:solidFill>
              </a:rPr>
              <a:t>的暗示外，本书全无引用旧约。</a:t>
            </a:r>
            <a:endParaRPr lang="en-US" dirty="0">
              <a:solidFill>
                <a:srgbClr val="FFFF00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FFC000"/>
                </a:solidFill>
              </a:rPr>
              <a:t>(5)</a:t>
            </a:r>
            <a:r>
              <a:rPr lang="zh-CN" altLang="en-US" dirty="0">
                <a:solidFill>
                  <a:srgbClr val="FFC000"/>
                </a:solidFill>
              </a:rPr>
              <a:t> </a:t>
            </a:r>
            <a:r>
              <a:rPr lang="zh-CN" altLang="en-US" dirty="0">
                <a:solidFill>
                  <a:srgbClr val="FFFF00"/>
                </a:solidFill>
              </a:rPr>
              <a:t>作者善用</a:t>
            </a:r>
            <a:r>
              <a:rPr lang="en-US" dirty="0">
                <a:solidFill>
                  <a:srgbClr val="FFFF00"/>
                </a:solidFill>
              </a:rPr>
              <a:t>“</a:t>
            </a:r>
            <a:r>
              <a:rPr lang="zh-CN" altLang="en-US" dirty="0">
                <a:solidFill>
                  <a:srgbClr val="FFFF00"/>
                </a:solidFill>
              </a:rPr>
              <a:t>相对式</a:t>
            </a:r>
            <a:r>
              <a:rPr lang="en-US" dirty="0">
                <a:solidFill>
                  <a:srgbClr val="FFFF00"/>
                </a:solidFill>
              </a:rPr>
              <a:t>”</a:t>
            </a:r>
            <a:r>
              <a:rPr lang="zh-CN" altLang="en-US" dirty="0">
                <a:solidFill>
                  <a:srgbClr val="FFFF00"/>
                </a:solidFill>
              </a:rPr>
              <a:t>的词句表达真理（如光暗、生死、真伪、神与恶等）。</a:t>
            </a:r>
            <a:endParaRPr lang="en-US" dirty="0">
              <a:solidFill>
                <a:srgbClr val="FFFF00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FFC000"/>
                </a:solidFill>
              </a:rPr>
              <a:t>(6) </a:t>
            </a:r>
            <a:r>
              <a:rPr lang="zh-CN" altLang="en-US" dirty="0">
                <a:solidFill>
                  <a:srgbClr val="FFFF00"/>
                </a:solidFill>
              </a:rPr>
              <a:t>形式仿效旧约</a:t>
            </a:r>
            <a:r>
              <a:rPr lang="en-US" dirty="0">
                <a:solidFill>
                  <a:srgbClr val="FFFF00"/>
                </a:solidFill>
              </a:rPr>
              <a:t>“</a:t>
            </a:r>
            <a:r>
              <a:rPr lang="zh-CN" altLang="en-US" dirty="0">
                <a:solidFill>
                  <a:srgbClr val="FFFF00"/>
                </a:solidFill>
              </a:rPr>
              <a:t>智慧书</a:t>
            </a:r>
            <a:r>
              <a:rPr lang="en-US" dirty="0">
                <a:solidFill>
                  <a:srgbClr val="FFFF00"/>
                </a:solidFill>
              </a:rPr>
              <a:t>”</a:t>
            </a:r>
            <a:r>
              <a:rPr lang="zh-CN" altLang="en-US" dirty="0">
                <a:solidFill>
                  <a:srgbClr val="FFFF00"/>
                </a:solidFill>
              </a:rPr>
              <a:t>的体裁，喜用推理式的逻辑</a:t>
            </a:r>
            <a:r>
              <a:rPr lang="en-US" dirty="0">
                <a:solidFill>
                  <a:srgbClr val="FFFF00"/>
                </a:solidFill>
              </a:rPr>
              <a:t> ( Syllogistic Logic )</a:t>
            </a:r>
            <a:r>
              <a:rPr lang="zh-CN" altLang="en-US" dirty="0">
                <a:solidFill>
                  <a:srgbClr val="FFFF00"/>
                </a:solidFill>
              </a:rPr>
              <a:t>作结论。</a:t>
            </a:r>
            <a:endParaRPr lang="en-US" dirty="0">
              <a:solidFill>
                <a:srgbClr val="FFFF00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FFC000"/>
                </a:solidFill>
              </a:rPr>
              <a:t>(7)</a:t>
            </a:r>
            <a:r>
              <a:rPr lang="zh-CN" altLang="en-US" dirty="0">
                <a:solidFill>
                  <a:srgbClr val="FFC000"/>
                </a:solidFill>
              </a:rPr>
              <a:t> </a:t>
            </a:r>
            <a:r>
              <a:rPr lang="zh-CN" altLang="en-US" dirty="0">
                <a:solidFill>
                  <a:srgbClr val="FFFF00"/>
                </a:solidFill>
              </a:rPr>
              <a:t>内容为书信中最难分析的一卷。</a:t>
            </a:r>
            <a:endParaRPr lang="en-US" dirty="0">
              <a:solidFill>
                <a:srgbClr val="FFFF00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FFC000"/>
                </a:solidFill>
              </a:rPr>
              <a:t>(8)</a:t>
            </a:r>
            <a:r>
              <a:rPr lang="zh-CN" altLang="en-US" dirty="0">
                <a:solidFill>
                  <a:srgbClr val="FFC000"/>
                </a:solidFill>
              </a:rPr>
              <a:t> </a:t>
            </a:r>
            <a:r>
              <a:rPr lang="zh-CN" altLang="en-US" dirty="0">
                <a:solidFill>
                  <a:srgbClr val="FFFF00"/>
                </a:solidFill>
              </a:rPr>
              <a:t>钥字包括有</a:t>
            </a:r>
            <a:r>
              <a:rPr lang="en-US" dirty="0">
                <a:solidFill>
                  <a:srgbClr val="FFFF00"/>
                </a:solidFill>
              </a:rPr>
              <a:t>“</a:t>
            </a:r>
            <a:r>
              <a:rPr lang="zh-CN" altLang="en-US" dirty="0">
                <a:solidFill>
                  <a:srgbClr val="FFFF00"/>
                </a:solidFill>
              </a:rPr>
              <a:t>爱</a:t>
            </a:r>
            <a:r>
              <a:rPr lang="en-US" dirty="0">
                <a:solidFill>
                  <a:srgbClr val="FFFF00"/>
                </a:solidFill>
              </a:rPr>
              <a:t>”</a:t>
            </a:r>
            <a:r>
              <a:rPr lang="zh-CN" altLang="en-US" dirty="0">
                <a:solidFill>
                  <a:srgbClr val="FFFF00"/>
                </a:solidFill>
              </a:rPr>
              <a:t>、</a:t>
            </a:r>
            <a:r>
              <a:rPr lang="en-US" dirty="0">
                <a:solidFill>
                  <a:srgbClr val="FFFF00"/>
                </a:solidFill>
              </a:rPr>
              <a:t>“</a:t>
            </a:r>
            <a:r>
              <a:rPr lang="zh-CN" altLang="en-US" dirty="0">
                <a:solidFill>
                  <a:srgbClr val="FFFF00"/>
                </a:solidFill>
              </a:rPr>
              <a:t>光明</a:t>
            </a:r>
            <a:r>
              <a:rPr lang="en-US" dirty="0">
                <a:solidFill>
                  <a:srgbClr val="FFFF00"/>
                </a:solidFill>
              </a:rPr>
              <a:t>”</a:t>
            </a:r>
            <a:r>
              <a:rPr lang="zh-CN" altLang="en-US" dirty="0">
                <a:solidFill>
                  <a:srgbClr val="FFFF00"/>
                </a:solidFill>
              </a:rPr>
              <a:t>、</a:t>
            </a:r>
            <a:r>
              <a:rPr lang="en-US" dirty="0">
                <a:solidFill>
                  <a:srgbClr val="FFFF00"/>
                </a:solidFill>
              </a:rPr>
              <a:t>“</a:t>
            </a:r>
            <a:r>
              <a:rPr lang="zh-CN" altLang="en-US" dirty="0">
                <a:solidFill>
                  <a:srgbClr val="FFFF00"/>
                </a:solidFill>
              </a:rPr>
              <a:t>信</a:t>
            </a:r>
            <a:r>
              <a:rPr lang="en-US" dirty="0">
                <a:solidFill>
                  <a:srgbClr val="FFFF00"/>
                </a:solidFill>
              </a:rPr>
              <a:t>”</a:t>
            </a:r>
            <a:r>
              <a:rPr lang="zh-CN" altLang="en-US" dirty="0">
                <a:solidFill>
                  <a:srgbClr val="FFFF00"/>
                </a:solidFill>
              </a:rPr>
              <a:t>、</a:t>
            </a:r>
            <a:r>
              <a:rPr lang="en-US" dirty="0">
                <a:solidFill>
                  <a:srgbClr val="FFFF00"/>
                </a:solidFill>
              </a:rPr>
              <a:t>“</a:t>
            </a:r>
            <a:r>
              <a:rPr lang="zh-CN" altLang="en-US" dirty="0">
                <a:solidFill>
                  <a:srgbClr val="FFFF00"/>
                </a:solidFill>
              </a:rPr>
              <a:t>义</a:t>
            </a:r>
            <a:r>
              <a:rPr lang="en-US" dirty="0">
                <a:solidFill>
                  <a:srgbClr val="FFFF00"/>
                </a:solidFill>
              </a:rPr>
              <a:t>”</a:t>
            </a:r>
            <a:r>
              <a:rPr lang="zh-CN" altLang="en-US" dirty="0">
                <a:solidFill>
                  <a:srgbClr val="FFFF00"/>
                </a:solidFill>
              </a:rPr>
              <a:t>、</a:t>
            </a:r>
            <a:r>
              <a:rPr lang="en-US" dirty="0">
                <a:solidFill>
                  <a:srgbClr val="FFFF00"/>
                </a:solidFill>
              </a:rPr>
              <a:t>“</a:t>
            </a:r>
            <a:r>
              <a:rPr lang="zh-CN" altLang="en-US" dirty="0">
                <a:solidFill>
                  <a:srgbClr val="FFFF00"/>
                </a:solidFill>
              </a:rPr>
              <a:t>生</a:t>
            </a:r>
            <a:r>
              <a:rPr lang="en-US" dirty="0">
                <a:solidFill>
                  <a:srgbClr val="FFFF00"/>
                </a:solidFill>
              </a:rPr>
              <a:t>”</a:t>
            </a:r>
            <a:r>
              <a:rPr lang="zh-CN" altLang="en-US" dirty="0">
                <a:solidFill>
                  <a:srgbClr val="FFFF00"/>
                </a:solidFill>
              </a:rPr>
              <a:t>、</a:t>
            </a:r>
            <a:r>
              <a:rPr lang="en-US" dirty="0">
                <a:solidFill>
                  <a:srgbClr val="FFFF00"/>
                </a:solidFill>
              </a:rPr>
              <a:t>“</a:t>
            </a:r>
            <a:r>
              <a:rPr lang="zh-CN" altLang="en-US" dirty="0">
                <a:solidFill>
                  <a:srgbClr val="FFFF00"/>
                </a:solidFill>
              </a:rPr>
              <a:t>小子</a:t>
            </a:r>
            <a:r>
              <a:rPr lang="en-US" dirty="0">
                <a:solidFill>
                  <a:srgbClr val="FFFF00"/>
                </a:solidFill>
              </a:rPr>
              <a:t>”</a:t>
            </a:r>
            <a:r>
              <a:rPr lang="zh-CN" altLang="en-US" dirty="0">
                <a:solidFill>
                  <a:srgbClr val="FFFF00"/>
                </a:solidFill>
              </a:rPr>
              <a:t>、</a:t>
            </a:r>
            <a:r>
              <a:rPr lang="en-US" dirty="0">
                <a:solidFill>
                  <a:srgbClr val="FFFF00"/>
                </a:solidFill>
              </a:rPr>
              <a:t>“</a:t>
            </a:r>
            <a:r>
              <a:rPr lang="zh-CN" altLang="en-US" dirty="0">
                <a:solidFill>
                  <a:srgbClr val="FFFF00"/>
                </a:solidFill>
              </a:rPr>
              <a:t>亲爱的</a:t>
            </a:r>
            <a:r>
              <a:rPr lang="en-US" dirty="0">
                <a:solidFill>
                  <a:srgbClr val="FFFF00"/>
                </a:solidFill>
              </a:rPr>
              <a:t>”</a:t>
            </a:r>
            <a:r>
              <a:rPr lang="zh-CN" altLang="en-US" dirty="0">
                <a:solidFill>
                  <a:srgbClr val="FFFF00"/>
                </a:solidFill>
              </a:rPr>
              <a:t>、</a:t>
            </a:r>
            <a:endParaRPr lang="en-US" altLang="zh-CN" dirty="0">
              <a:solidFill>
                <a:srgbClr val="FFFF00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FFFF00"/>
                </a:solidFill>
              </a:rPr>
              <a:t>	“</a:t>
            </a:r>
            <a:r>
              <a:rPr lang="zh-CN" altLang="en-US" dirty="0">
                <a:solidFill>
                  <a:srgbClr val="FFFF00"/>
                </a:solidFill>
              </a:rPr>
              <a:t>写信给我们</a:t>
            </a:r>
            <a:r>
              <a:rPr lang="en-US" dirty="0">
                <a:solidFill>
                  <a:srgbClr val="FFFF00"/>
                </a:solidFill>
              </a:rPr>
              <a:t>”</a:t>
            </a:r>
            <a:r>
              <a:rPr lang="zh-CN" altLang="en-US" dirty="0">
                <a:solidFill>
                  <a:srgbClr val="FFFF00"/>
                </a:solidFill>
              </a:rPr>
              <a:t>、</a:t>
            </a:r>
            <a:r>
              <a:rPr lang="en-US" dirty="0">
                <a:solidFill>
                  <a:srgbClr val="FFFF00"/>
                </a:solidFill>
              </a:rPr>
              <a:t>“</a:t>
            </a:r>
            <a:r>
              <a:rPr lang="zh-CN" altLang="en-US" dirty="0">
                <a:solidFill>
                  <a:srgbClr val="FFFF00"/>
                </a:solidFill>
              </a:rPr>
              <a:t>若</a:t>
            </a:r>
            <a:r>
              <a:rPr lang="en-US" dirty="0">
                <a:solidFill>
                  <a:srgbClr val="FFFF00"/>
                </a:solidFill>
              </a:rPr>
              <a:t>”</a:t>
            </a:r>
            <a:r>
              <a:rPr lang="zh-CN" altLang="en-US" dirty="0">
                <a:solidFill>
                  <a:srgbClr val="FFFF00"/>
                </a:solidFill>
              </a:rPr>
              <a:t>、</a:t>
            </a:r>
            <a:r>
              <a:rPr lang="en-US" dirty="0">
                <a:solidFill>
                  <a:srgbClr val="FFFF00"/>
                </a:solidFill>
              </a:rPr>
              <a:t>“</a:t>
            </a:r>
            <a:r>
              <a:rPr lang="zh-CN" altLang="en-US" dirty="0">
                <a:solidFill>
                  <a:srgbClr val="FFFF00"/>
                </a:solidFill>
              </a:rPr>
              <a:t>凡</a:t>
            </a:r>
            <a:r>
              <a:rPr lang="en-US" dirty="0">
                <a:solidFill>
                  <a:srgbClr val="FFFF00"/>
                </a:solidFill>
              </a:rPr>
              <a:t>”</a:t>
            </a:r>
            <a:r>
              <a:rPr lang="zh-CN" altLang="en-US" dirty="0">
                <a:solidFill>
                  <a:srgbClr val="FFFF00"/>
                </a:solidFill>
              </a:rPr>
              <a:t>、</a:t>
            </a:r>
            <a:r>
              <a:rPr lang="en-US" dirty="0">
                <a:solidFill>
                  <a:srgbClr val="FFFF00"/>
                </a:solidFill>
              </a:rPr>
              <a:t>“</a:t>
            </a:r>
            <a:r>
              <a:rPr lang="zh-CN" altLang="en-US" dirty="0">
                <a:solidFill>
                  <a:srgbClr val="FFFF00"/>
                </a:solidFill>
              </a:rPr>
              <a:t>从起初</a:t>
            </a:r>
            <a:r>
              <a:rPr lang="en-US" dirty="0">
                <a:solidFill>
                  <a:srgbClr val="FFFF00"/>
                </a:solidFill>
              </a:rPr>
              <a:t>”</a:t>
            </a:r>
            <a:r>
              <a:rPr lang="zh-CN" altLang="en-US" dirty="0">
                <a:solidFill>
                  <a:srgbClr val="FFFF00"/>
                </a:solidFill>
              </a:rPr>
              <a:t>等。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CAC85FAA-8730-4C6E-85CE-FE631CA5C1FE}"/>
              </a:ext>
            </a:extLst>
          </p:cNvPr>
          <p:cNvSpPr>
            <a:spLocks noChangeShapeType="1"/>
          </p:cNvSpPr>
          <p:nvPr/>
        </p:nvSpPr>
        <p:spPr bwMode="auto">
          <a:xfrm>
            <a:off x="-13636" y="1286575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392680A1-B028-4563-8DA4-8732922914B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9849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583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Rectangle 6" descr="Stationery">
            <a:extLst>
              <a:ext uri="{FF2B5EF4-FFF2-40B4-BE49-F238E27FC236}">
                <a16:creationId xmlns:a16="http://schemas.microsoft.com/office/drawing/2014/main" id="{D032C3EA-2218-49C9-AE13-06F6E7BE17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43" y="0"/>
            <a:ext cx="12105372" cy="683394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6D7A1B72-641C-40A6-8690-A5EE0ACC5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43" y="842110"/>
            <a:ext cx="12105372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论到从</a:t>
            </a:r>
            <a:r>
              <a:rPr lang="zh-CN" altLang="en-US" sz="32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起初</a:t>
            </a:r>
            <a:r>
              <a:rPr lang="zh-CN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原有的生命之道，就是我们所听见、所看见、亲眼看过、亲手摸过的。</a:t>
            </a:r>
            <a:r>
              <a:rPr lang="en-US" altLang="zh-CN" sz="32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(1:1)</a:t>
            </a:r>
          </a:p>
          <a:p>
            <a:r>
              <a:rPr lang="zh-CN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亲爱的弟兄啊，我写给你们的，不是一条新命令，乃是你们从</a:t>
            </a:r>
            <a:r>
              <a:rPr lang="zh-CN" altLang="en-US" sz="32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起初</a:t>
            </a:r>
            <a:r>
              <a:rPr lang="zh-CN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所受的旧命令；这旧命令就是你们所听见的道。</a:t>
            </a:r>
            <a:r>
              <a:rPr lang="en-US" altLang="zh-CN" sz="32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(2:7)</a:t>
            </a:r>
          </a:p>
          <a:p>
            <a:r>
              <a:rPr lang="zh-CN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父老啊，我写信给你们，因为你们认识那从</a:t>
            </a:r>
            <a:r>
              <a:rPr lang="zh-CN" altLang="en-US" sz="32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起初</a:t>
            </a:r>
            <a:r>
              <a:rPr lang="zh-CN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原有的。</a:t>
            </a:r>
            <a:r>
              <a:rPr lang="en-US" altLang="zh-CN" sz="32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(2:13)</a:t>
            </a:r>
          </a:p>
          <a:p>
            <a:r>
              <a:rPr lang="zh-CN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父老啊，我曾写信给你们，因为，你们认识那从</a:t>
            </a:r>
            <a:r>
              <a:rPr lang="zh-CN" altLang="en-US" sz="32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起初</a:t>
            </a:r>
            <a:r>
              <a:rPr lang="zh-CN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原有的。</a:t>
            </a:r>
            <a:r>
              <a:rPr lang="en-US" altLang="zh-CN" sz="32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(2:14)</a:t>
            </a:r>
          </a:p>
          <a:p>
            <a:r>
              <a:rPr lang="zh-CN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论到你们，务要将那从</a:t>
            </a:r>
            <a:r>
              <a:rPr lang="zh-CN" altLang="en-US" sz="32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起初</a:t>
            </a:r>
            <a:r>
              <a:rPr lang="zh-CN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所听见的，常存在心里。若将从</a:t>
            </a:r>
            <a:r>
              <a:rPr lang="zh-CN" altLang="en-US" sz="32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起初</a:t>
            </a:r>
            <a:r>
              <a:rPr lang="zh-CN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所听见的存在心里，你们就必住在子里面，也必住在父里面。</a:t>
            </a:r>
            <a:r>
              <a:rPr lang="en-US" altLang="zh-CN" sz="32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(2:24)</a:t>
            </a:r>
          </a:p>
          <a:p>
            <a:r>
              <a:rPr lang="zh-CN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犯罪的是属魔鬼，因为魔鬼从</a:t>
            </a:r>
            <a:r>
              <a:rPr lang="zh-CN" altLang="en-US" sz="32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起初</a:t>
            </a:r>
            <a:r>
              <a:rPr lang="zh-CN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就犯罪。神的儿子显现出来，为要除灭魔鬼的作为。</a:t>
            </a:r>
            <a:r>
              <a:rPr lang="en-US" altLang="zh-CN" sz="32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(3:8)</a:t>
            </a:r>
          </a:p>
          <a:p>
            <a:r>
              <a:rPr lang="zh-CN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我们应当彼此相爱。这就是你们从</a:t>
            </a:r>
            <a:r>
              <a:rPr lang="zh-CN" altLang="en-US" sz="32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起初</a:t>
            </a:r>
            <a:r>
              <a:rPr lang="zh-CN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所听见的命令。</a:t>
            </a:r>
            <a:r>
              <a:rPr lang="en-US" altLang="zh-CN" sz="32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(3:11)</a:t>
            </a:r>
            <a:endParaRPr lang="en-US" altLang="zh-TW" sz="3200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5365" name="Text Box 5">
            <a:extLst>
              <a:ext uri="{FF2B5EF4-FFF2-40B4-BE49-F238E27FC236}">
                <a16:creationId xmlns:a16="http://schemas.microsoft.com/office/drawing/2014/main" id="{6B7E6052-D55F-4B4A-A4A4-1B0ABEDFF6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016" y="0"/>
            <a:ext cx="1136743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起初：约翰福音和约翰一书各出现八次，超过新约其他各卷书</a:t>
            </a:r>
            <a:r>
              <a:rPr lang="zh-CN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32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9DA85-4EF9-4FB0-962E-41477D1FA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6"/>
            <a:ext cx="10515600" cy="1050148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约翰一书大纲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381D68-774A-4151-BDDD-3ECB09B7C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4678" y="981777"/>
            <a:ext cx="10257322" cy="562115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一、神是光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(1:5</a:t>
            </a:r>
            <a:r>
              <a:rPr lang="en-US" altLang="zh-CN" sz="40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2:29)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A.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与光明之神相交的条件＝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1:5</a:t>
            </a:r>
            <a:r>
              <a:rPr lang="en-US" sz="40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2:2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B.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与光明之神相交的凭据＝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2:3</a:t>
            </a:r>
            <a:r>
              <a:rPr lang="en-US" sz="40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29</a:t>
            </a:r>
            <a:endParaRPr lang="en-US" altLang="zh-CN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二、神是爱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</a:t>
            </a:r>
            <a:r>
              <a:rPr lang="en-US" sz="40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4:21)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A.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与慈爱之神相交的条件＝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</a:t>
            </a:r>
            <a:r>
              <a:rPr lang="en-US" sz="40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B.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与慈爱之神相交的凭据＝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3:11</a:t>
            </a:r>
            <a:r>
              <a:rPr lang="en-US" sz="40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4:21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三、神是生命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5:1</a:t>
            </a:r>
            <a:r>
              <a:rPr lang="en-US" sz="40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21)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A.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与永生之神相交的条件＝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5:1</a:t>
            </a:r>
            <a:r>
              <a:rPr lang="en-US" sz="40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B.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与永生之神相交的凭据＝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5:4</a:t>
            </a:r>
            <a:r>
              <a:rPr lang="en-US" sz="40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21</a:t>
            </a:r>
            <a:endParaRPr lang="en-US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D36D833E-84EE-47BD-A04F-8763B0C07A7A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71386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3478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A2C1E-CF1E-43BF-9268-D9F6176C9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4564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约翰二书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C1E40E-D1AF-4B4C-8F5C-742C9B5F3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70004"/>
            <a:ext cx="10515600" cy="4351338"/>
          </a:xfrm>
        </p:spPr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作者：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约翰。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日期：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80 A.D.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地点：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以弗所。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目的：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劝戒勿因实行彼此相爱而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招狼入室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</a:p>
          <a:p>
            <a:pPr marL="0" indent="0">
              <a:buNone/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(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即迎纳传异端者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，使真理蒙损，教会受害。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主旨：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彼此相爱的劝戒。 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CAC85FAA-8730-4C6E-85CE-FE631CA5C1FE}"/>
              </a:ext>
            </a:extLst>
          </p:cNvPr>
          <p:cNvSpPr>
            <a:spLocks noChangeShapeType="1"/>
          </p:cNvSpPr>
          <p:nvPr/>
        </p:nvSpPr>
        <p:spPr bwMode="auto">
          <a:xfrm>
            <a:off x="-13636" y="1286575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392680A1-B028-4563-8DA4-8732922914B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9849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981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A2C1E-CF1E-43BF-9268-D9F6176C9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4564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约翰二书特征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C1E40E-D1AF-4B4C-8F5C-742C9B5F3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127182"/>
            <a:ext cx="12178364" cy="4634563"/>
          </a:xfrm>
        </p:spPr>
        <p:txBody>
          <a:bodyPr>
            <a:normAutofit/>
          </a:bodyPr>
          <a:lstStyle/>
          <a:p>
            <a:pPr marL="742950" indent="-742950">
              <a:buAutoNum type="arabicParenBoth"/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新约书卷中，第二卷最短之书卷（较约翰三书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多了一行）。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(2)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暗示使徒约翰如何处事待人的一页。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(3)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新约中唯一写给女性的。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(4)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钥字包括有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真理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爱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命令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等。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CAC85FAA-8730-4C6E-85CE-FE631CA5C1FE}"/>
              </a:ext>
            </a:extLst>
          </p:cNvPr>
          <p:cNvSpPr>
            <a:spLocks noChangeShapeType="1"/>
          </p:cNvSpPr>
          <p:nvPr/>
        </p:nvSpPr>
        <p:spPr bwMode="auto">
          <a:xfrm>
            <a:off x="-13636" y="1286575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392680A1-B028-4563-8DA4-8732922914B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9849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5329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3A2A416-2A19-468D-B124-423D4EDE19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4436664"/>
              </p:ext>
            </p:extLst>
          </p:nvPr>
        </p:nvGraphicFramePr>
        <p:xfrm>
          <a:off x="144379" y="211757"/>
          <a:ext cx="11723569" cy="63815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487">
                  <a:extLst>
                    <a:ext uri="{9D8B030D-6E8A-4147-A177-3AD203B41FA5}">
                      <a16:colId xmlns:a16="http://schemas.microsoft.com/office/drawing/2014/main" val="564153693"/>
                    </a:ext>
                  </a:extLst>
                </a:gridCol>
                <a:gridCol w="3923216">
                  <a:extLst>
                    <a:ext uri="{9D8B030D-6E8A-4147-A177-3AD203B41FA5}">
                      <a16:colId xmlns:a16="http://schemas.microsoft.com/office/drawing/2014/main" val="2022821793"/>
                    </a:ext>
                  </a:extLst>
                </a:gridCol>
                <a:gridCol w="2874866">
                  <a:extLst>
                    <a:ext uri="{9D8B030D-6E8A-4147-A177-3AD203B41FA5}">
                      <a16:colId xmlns:a16="http://schemas.microsoft.com/office/drawing/2014/main" val="1968672213"/>
                    </a:ext>
                  </a:extLst>
                </a:gridCol>
              </a:tblGrid>
              <a:tr h="911650">
                <a:tc rowSpan="3">
                  <a:txBody>
                    <a:bodyPr/>
                    <a:lstStyle/>
                    <a:p>
                      <a:pPr algn="ctr"/>
                      <a:endParaRPr lang="en-US" altLang="zh-CN" sz="44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algn="ctr"/>
                      <a:r>
                        <a:rPr lang="zh-CN" alt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引言：爱的问安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4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爱的表示</a:t>
                      </a:r>
                      <a:endParaRPr lang="en-US" sz="4400" b="1" kern="12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r>
                        <a:rPr lang="en-US" sz="4400" b="1" dirty="0">
                          <a:solidFill>
                            <a:schemeClr val="bg1"/>
                          </a:solidFill>
                          <a:latin typeface="+mj-lt"/>
                          <a:ea typeface="SimSun" panose="02010600030101010101" pitchFamily="2" charset="-122"/>
                        </a:rPr>
                        <a:t>~</a:t>
                      </a:r>
                      <a:r>
                        <a:rPr lang="en-US" sz="44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6042406"/>
                  </a:ext>
                </a:extLst>
              </a:tr>
              <a:tr h="911650">
                <a:tc vMerge="1">
                  <a:txBody>
                    <a:bodyPr/>
                    <a:lstStyle/>
                    <a:p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爱的祝福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674547"/>
                  </a:ext>
                </a:extLst>
              </a:tr>
              <a:tr h="911650">
                <a:tc vMerge="1">
                  <a:txBody>
                    <a:bodyPr/>
                    <a:lstStyle/>
                    <a:p>
                      <a:endParaRPr lang="en-US" sz="44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爱的欢悦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259333"/>
                  </a:ext>
                </a:extLst>
              </a:tr>
              <a:tr h="911650">
                <a:tc rowSpan="2">
                  <a:txBody>
                    <a:bodyPr/>
                    <a:lstStyle/>
                    <a:p>
                      <a:pPr algn="ctr"/>
                      <a:endParaRPr lang="en-US" altLang="zh-CN" sz="44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algn="ctr"/>
                      <a:r>
                        <a:rPr lang="zh-CN" alt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正文：爱的吩咐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爱的劝勉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</a:t>
                      </a:r>
                      <a:r>
                        <a:rPr lang="en-US" sz="4400" b="1" dirty="0">
                          <a:latin typeface="+mj-lt"/>
                          <a:ea typeface="SimSun" panose="02010600030101010101" pitchFamily="2" charset="-122"/>
                        </a:rPr>
                        <a:t>~</a:t>
                      </a:r>
                      <a:r>
                        <a:rPr lang="en-US" sz="4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9908079"/>
                  </a:ext>
                </a:extLst>
              </a:tr>
              <a:tr h="911650">
                <a:tc vMerge="1">
                  <a:txBody>
                    <a:bodyPr/>
                    <a:lstStyle/>
                    <a:p>
                      <a:endParaRPr lang="en-US" sz="44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爱的提醒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</a:t>
                      </a:r>
                      <a:r>
                        <a:rPr lang="en-US" sz="4400" b="1" dirty="0">
                          <a:latin typeface="+mj-lt"/>
                          <a:ea typeface="SimSun" panose="02010600030101010101" pitchFamily="2" charset="-122"/>
                        </a:rPr>
                        <a:t>~</a:t>
                      </a:r>
                      <a:r>
                        <a:rPr lang="en-US" sz="4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7007722"/>
                  </a:ext>
                </a:extLst>
              </a:tr>
              <a:tr h="911650">
                <a:tc rowSpan="2">
                  <a:txBody>
                    <a:bodyPr/>
                    <a:lstStyle/>
                    <a:p>
                      <a:pPr algn="ctr"/>
                      <a:endParaRPr lang="en-US" altLang="zh-CN" sz="44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algn="ctr"/>
                      <a:r>
                        <a:rPr lang="zh-CN" alt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结语：爱的关怀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爱的造访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12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9014153"/>
                  </a:ext>
                </a:extLst>
              </a:tr>
              <a:tr h="911650">
                <a:tc vMerge="1">
                  <a:txBody>
                    <a:bodyPr/>
                    <a:lstStyle/>
                    <a:p>
                      <a:endParaRPr lang="en-US" sz="44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爱的问安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13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22004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00804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ADAD8-480A-4253-A39A-BC1627C0F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约翰一书与二书的比较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3769646-738F-4F43-984A-91CB51CA41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6257793"/>
              </p:ext>
            </p:extLst>
          </p:nvPr>
        </p:nvGraphicFramePr>
        <p:xfrm>
          <a:off x="1605815" y="1575368"/>
          <a:ext cx="8980370" cy="47195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90185">
                  <a:extLst>
                    <a:ext uri="{9D8B030D-6E8A-4147-A177-3AD203B41FA5}">
                      <a16:colId xmlns:a16="http://schemas.microsoft.com/office/drawing/2014/main" val="3601381470"/>
                    </a:ext>
                  </a:extLst>
                </a:gridCol>
                <a:gridCol w="4490185">
                  <a:extLst>
                    <a:ext uri="{9D8B030D-6E8A-4147-A177-3AD203B41FA5}">
                      <a16:colId xmlns:a16="http://schemas.microsoft.com/office/drawing/2014/main" val="3804021805"/>
                    </a:ext>
                  </a:extLst>
                </a:gridCol>
              </a:tblGrid>
              <a:tr h="9439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altLang="en-US" sz="4800" b="1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约翰一书</a:t>
                      </a:r>
                      <a:endParaRPr lang="en-US" sz="48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altLang="en-US" sz="4800" b="1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约翰二书</a:t>
                      </a:r>
                      <a:endParaRPr lang="en-US" sz="48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2166414"/>
                  </a:ext>
                </a:extLst>
              </a:tr>
              <a:tr h="9439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800" b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理论</a:t>
                      </a:r>
                      <a:endParaRPr lang="en-US" sz="4800" b="1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8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实例</a:t>
                      </a:r>
                      <a:endParaRPr lang="en-US" sz="4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3129871"/>
                  </a:ext>
                </a:extLst>
              </a:tr>
              <a:tr h="9439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800" b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引言</a:t>
                      </a:r>
                      <a:endParaRPr lang="en-US" sz="4800" b="1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8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辅佐</a:t>
                      </a:r>
                      <a:endParaRPr lang="en-US" sz="4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035492"/>
                  </a:ext>
                </a:extLst>
              </a:tr>
              <a:tr h="9439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800" b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给教会的</a:t>
                      </a:r>
                      <a:endParaRPr lang="en-US" sz="4800" b="1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8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给私人的</a:t>
                      </a:r>
                      <a:endParaRPr lang="en-US" sz="4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8940322"/>
                  </a:ext>
                </a:extLst>
              </a:tr>
              <a:tr h="9439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8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防备异端</a:t>
                      </a:r>
                      <a:endParaRPr lang="en-US" sz="4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8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防备异端</a:t>
                      </a:r>
                      <a:endParaRPr lang="en-US" sz="4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26224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01109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A2C1E-CF1E-43BF-9268-D9F6176C9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4564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约翰三书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C1E40E-D1AF-4B4C-8F5C-742C9B5F3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70004"/>
            <a:ext cx="10515600" cy="4351338"/>
          </a:xfrm>
        </p:spPr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作者：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约翰。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日期：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80 A.D.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地点：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以弗所。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目的：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为自己差派出外的工人而写的书信，旨在鼓励该犹在接待过路传道人的事奉上继续见证主爱。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主旨：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接待的服事。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CAC85FAA-8730-4C6E-85CE-FE631CA5C1FE}"/>
              </a:ext>
            </a:extLst>
          </p:cNvPr>
          <p:cNvSpPr>
            <a:spLocks noChangeShapeType="1"/>
          </p:cNvSpPr>
          <p:nvPr/>
        </p:nvSpPr>
        <p:spPr bwMode="auto">
          <a:xfrm>
            <a:off x="-13636" y="1286575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392680A1-B028-4563-8DA4-8732922914B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9849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085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A2C1E-CF1E-43BF-9268-D9F6176C9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4564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约翰三书特征</a:t>
            </a:r>
            <a:endParaRPr lang="en-US" sz="72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C1E40E-D1AF-4B4C-8F5C-742C9B5F3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127182"/>
            <a:ext cx="12178364" cy="4634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</a:t>
            </a: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新约书卷以本书为最短。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</a:t>
            </a: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透露当时福音工人的动态。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(3</a:t>
            </a: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钥字包括有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爱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真理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接待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见证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等。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CAC85FAA-8730-4C6E-85CE-FE631CA5C1FE}"/>
              </a:ext>
            </a:extLst>
          </p:cNvPr>
          <p:cNvSpPr>
            <a:spLocks noChangeShapeType="1"/>
          </p:cNvSpPr>
          <p:nvPr/>
        </p:nvSpPr>
        <p:spPr bwMode="auto">
          <a:xfrm>
            <a:off x="-13636" y="1428875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392680A1-B028-4563-8DA4-8732922914B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675498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EF0B9F-5A48-4EC2-9E88-6B7836830B28}"/>
              </a:ext>
            </a:extLst>
          </p:cNvPr>
          <p:cNvSpPr txBox="1"/>
          <p:nvPr/>
        </p:nvSpPr>
        <p:spPr>
          <a:xfrm>
            <a:off x="84841" y="4788816"/>
            <a:ext cx="1209352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1.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本書乃全本聖經中，最短的一卷。</a:t>
            </a:r>
            <a:endParaRPr lang="en-US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※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雖然在中文聖經的字數比</a:t>
            </a:r>
            <a:r>
              <a:rPr 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約貳</a:t>
            </a:r>
            <a:r>
              <a:rPr 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多（</a:t>
            </a:r>
            <a:r>
              <a:rPr 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428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：</a:t>
            </a:r>
            <a:r>
              <a:rPr 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404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但在希臘文聖經是比</a:t>
            </a:r>
            <a:r>
              <a:rPr 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約貳</a:t>
            </a:r>
            <a:r>
              <a:rPr 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少（</a:t>
            </a:r>
            <a:r>
              <a:rPr 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1124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：</a:t>
            </a:r>
            <a:r>
              <a:rPr 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1143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），差</a:t>
            </a:r>
            <a:r>
              <a:rPr 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19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字。</a:t>
            </a:r>
            <a:endParaRPr lang="en-US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4991821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9476E5B-0608-425D-8D9B-06F38DC59F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5131518"/>
              </p:ext>
            </p:extLst>
          </p:nvPr>
        </p:nvGraphicFramePr>
        <p:xfrm>
          <a:off x="86628" y="211756"/>
          <a:ext cx="12031578" cy="6410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3060">
                  <a:extLst>
                    <a:ext uri="{9D8B030D-6E8A-4147-A177-3AD203B41FA5}">
                      <a16:colId xmlns:a16="http://schemas.microsoft.com/office/drawing/2014/main" val="1723093180"/>
                    </a:ext>
                  </a:extLst>
                </a:gridCol>
                <a:gridCol w="6299372">
                  <a:extLst>
                    <a:ext uri="{9D8B030D-6E8A-4147-A177-3AD203B41FA5}">
                      <a16:colId xmlns:a16="http://schemas.microsoft.com/office/drawing/2014/main" val="144752314"/>
                    </a:ext>
                  </a:extLst>
                </a:gridCol>
                <a:gridCol w="3189146">
                  <a:extLst>
                    <a:ext uri="{9D8B030D-6E8A-4147-A177-3AD203B41FA5}">
                      <a16:colId xmlns:a16="http://schemas.microsoft.com/office/drawing/2014/main" val="3176101014"/>
                    </a:ext>
                  </a:extLst>
                </a:gridCol>
              </a:tblGrid>
              <a:tr h="915775">
                <a:tc rowSpan="2">
                  <a:txBody>
                    <a:bodyPr/>
                    <a:lstStyle/>
                    <a:p>
                      <a:endParaRPr lang="en-US" altLang="zh-CN" sz="4400" b="1" kern="12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zh-CN" altLang="en-US" sz="44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引言</a:t>
                      </a:r>
                      <a:endParaRPr lang="en-US" sz="44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4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诚向该犹的请安</a:t>
                      </a:r>
                      <a:endParaRPr lang="en-US" sz="44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r>
                        <a:rPr lang="en-US" sz="4400" b="1" dirty="0">
                          <a:solidFill>
                            <a:schemeClr val="bg1"/>
                          </a:solidFill>
                          <a:latin typeface="+mj-lt"/>
                          <a:ea typeface="SimSun" panose="02010600030101010101" pitchFamily="2" charset="-122"/>
                        </a:rPr>
                        <a:t>~</a:t>
                      </a:r>
                      <a:r>
                        <a:rPr lang="en-US" sz="44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7968289"/>
                  </a:ext>
                </a:extLst>
              </a:tr>
              <a:tr h="915775">
                <a:tc vMerge="1">
                  <a:txBody>
                    <a:bodyPr/>
                    <a:lstStyle/>
                    <a:p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有关该犹的报导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r>
                        <a:rPr lang="en-US" sz="4400" b="1" dirty="0">
                          <a:latin typeface="+mj-lt"/>
                          <a:ea typeface="SimSun" panose="02010600030101010101" pitchFamily="2" charset="-122"/>
                        </a:rPr>
                        <a:t>~</a:t>
                      </a:r>
                      <a:r>
                        <a:rPr lang="en-US" sz="4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8624208"/>
                  </a:ext>
                </a:extLst>
              </a:tr>
              <a:tr h="915775">
                <a:tc>
                  <a:txBody>
                    <a:bodyPr/>
                    <a:lstStyle/>
                    <a:p>
                      <a:endParaRPr lang="en-US" sz="44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对该犹的称赞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</a:t>
                      </a:r>
                      <a:r>
                        <a:rPr lang="en-US" sz="4400" b="1" dirty="0">
                          <a:latin typeface="+mj-lt"/>
                          <a:ea typeface="SimSun" panose="02010600030101010101" pitchFamily="2" charset="-122"/>
                        </a:rPr>
                        <a:t>~</a:t>
                      </a:r>
                      <a:r>
                        <a:rPr lang="en-US" sz="4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6499799"/>
                  </a:ext>
                </a:extLst>
              </a:tr>
              <a:tr h="915775">
                <a:tc>
                  <a:txBody>
                    <a:bodyPr/>
                    <a:lstStyle/>
                    <a:p>
                      <a:r>
                        <a:rPr lang="zh-CN" alt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正文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对丢特腓的定罪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</a:t>
                      </a:r>
                      <a:r>
                        <a:rPr lang="en-US" sz="4400" b="1" dirty="0">
                          <a:latin typeface="+mj-lt"/>
                          <a:ea typeface="SimSun" panose="02010600030101010101" pitchFamily="2" charset="-122"/>
                        </a:rPr>
                        <a:t>~</a:t>
                      </a:r>
                      <a:r>
                        <a:rPr lang="en-US" sz="4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8860319"/>
                  </a:ext>
                </a:extLst>
              </a:tr>
              <a:tr h="915775">
                <a:tc>
                  <a:txBody>
                    <a:bodyPr/>
                    <a:lstStyle/>
                    <a:p>
                      <a:endParaRPr lang="en-US" sz="44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对底米丢的荐举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12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0423705"/>
                  </a:ext>
                </a:extLst>
              </a:tr>
              <a:tr h="915775">
                <a:tc rowSpan="2">
                  <a:txBody>
                    <a:bodyPr/>
                    <a:lstStyle/>
                    <a:p>
                      <a:endParaRPr lang="en-US" altLang="zh-CN" sz="44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zh-CN" alt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结语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计划造访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13</a:t>
                      </a:r>
                      <a:r>
                        <a:rPr lang="en-US" sz="4400" b="1" dirty="0">
                          <a:latin typeface="+mj-lt"/>
                          <a:ea typeface="SimSun" panose="02010600030101010101" pitchFamily="2" charset="-122"/>
                        </a:rPr>
                        <a:t>~</a:t>
                      </a:r>
                      <a:r>
                        <a:rPr lang="en-US" sz="4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14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8473907"/>
                  </a:ext>
                </a:extLst>
              </a:tr>
              <a:tr h="915775">
                <a:tc vMerge="1">
                  <a:txBody>
                    <a:bodyPr/>
                    <a:lstStyle/>
                    <a:p>
                      <a:endParaRPr lang="en-US" sz="44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结语问安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15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84378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84447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ADAD8-480A-4253-A39A-BC1627C0F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约翰二书与三书的比较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1CFB543-6AC2-4B7A-A1B2-67965F7D64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8865222"/>
              </p:ext>
            </p:extLst>
          </p:nvPr>
        </p:nvGraphicFramePr>
        <p:xfrm>
          <a:off x="731520" y="1343818"/>
          <a:ext cx="10712918" cy="52494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56459">
                  <a:extLst>
                    <a:ext uri="{9D8B030D-6E8A-4147-A177-3AD203B41FA5}">
                      <a16:colId xmlns:a16="http://schemas.microsoft.com/office/drawing/2014/main" val="1607067258"/>
                    </a:ext>
                  </a:extLst>
                </a:gridCol>
                <a:gridCol w="5356459">
                  <a:extLst>
                    <a:ext uri="{9D8B030D-6E8A-4147-A177-3AD203B41FA5}">
                      <a16:colId xmlns:a16="http://schemas.microsoft.com/office/drawing/2014/main" val="2141862157"/>
                    </a:ext>
                  </a:extLst>
                </a:gridCol>
              </a:tblGrid>
              <a:tr h="8749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altLang="en-US" sz="4800" b="1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约翰二书</a:t>
                      </a:r>
                      <a:endParaRPr lang="en-US" sz="48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altLang="en-US" sz="4800" b="1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约翰三书</a:t>
                      </a:r>
                      <a:endParaRPr lang="en-US" sz="48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7894202"/>
                  </a:ext>
                </a:extLst>
              </a:tr>
              <a:tr h="87491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8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劝人不接待伪师傅</a:t>
                      </a:r>
                      <a:endParaRPr lang="en-US" sz="4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800" b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劝人接待真工人</a:t>
                      </a:r>
                      <a:endParaRPr lang="en-US" sz="4800" b="1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815678"/>
                  </a:ext>
                </a:extLst>
              </a:tr>
              <a:tr h="87491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8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提醒蒙拣选的太太</a:t>
                      </a:r>
                      <a:endParaRPr lang="en-US" sz="4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800" b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鼓励该犹</a:t>
                      </a:r>
                      <a:endParaRPr lang="en-US" sz="4800" b="1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8388438"/>
                  </a:ext>
                </a:extLst>
              </a:tr>
              <a:tr h="87491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8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提防误传谬理的人</a:t>
                      </a:r>
                      <a:endParaRPr lang="en-US" sz="4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800" b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提防阻挡真理的人</a:t>
                      </a:r>
                      <a:endParaRPr lang="en-US" sz="4800" b="1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1753662"/>
                  </a:ext>
                </a:extLst>
              </a:tr>
              <a:tr h="87491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8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以爱规劝</a:t>
                      </a:r>
                      <a:endParaRPr lang="en-US" sz="4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800" b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以爱接待</a:t>
                      </a:r>
                      <a:endParaRPr lang="en-US" sz="4800" b="1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0494457"/>
                  </a:ext>
                </a:extLst>
              </a:tr>
              <a:tr h="87491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8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小心施爱</a:t>
                      </a:r>
                      <a:endParaRPr lang="en-US" sz="4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8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继续施爱</a:t>
                      </a:r>
                      <a:endParaRPr lang="en-US" sz="4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85613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22649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17BC3-D1A1-4F2A-BD2D-211785227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犹大书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5E997-0B8F-4276-83B8-033116BA49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255" y="1963554"/>
            <a:ext cx="11925701" cy="4677877"/>
          </a:xfrm>
        </p:spPr>
        <p:txBody>
          <a:bodyPr/>
          <a:lstStyle/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作者：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犹大。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日期：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67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68 A.D.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地点：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耶路撒冷。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目的：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消极性的警告信徒假师傅的谬理，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 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积极性的鼓励信徒竭力为真理争辩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主旨：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力辩真道。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1866209F-CC45-458E-B8CA-26150BC8D25E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30478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CFC6D5B9-1E56-414E-B33E-10A810E5912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88870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3661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>
            <a:extLst>
              <a:ext uri="{FF2B5EF4-FFF2-40B4-BE49-F238E27FC236}">
                <a16:creationId xmlns:a16="http://schemas.microsoft.com/office/drawing/2014/main" id="{0CFEB9F1-EE50-4CCF-B007-E14B385F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73178"/>
            <a:ext cx="11986660" cy="455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>
              <a:lnSpc>
                <a:spcPct val="110000"/>
              </a:lnSpc>
            </a:pPr>
            <a:r>
              <a:rPr lang="en-US" altLang="zh-CN" sz="3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1. </a:t>
            </a:r>
            <a:r>
              <a:rPr lang="zh-CN" altLang="en-US" sz="3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卖主的加略人犹大</a:t>
            </a:r>
            <a:r>
              <a:rPr lang="en-US" altLang="zh-CN" sz="3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太</a:t>
            </a:r>
            <a:r>
              <a:rPr lang="en-US" altLang="zh-CN" sz="3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10:4)</a:t>
            </a:r>
          </a:p>
          <a:p>
            <a:pPr marL="0" indent="0">
              <a:lnSpc>
                <a:spcPct val="110000"/>
              </a:lnSpc>
            </a:pPr>
            <a:r>
              <a:rPr lang="en-US" altLang="zh-CN" sz="3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2. </a:t>
            </a:r>
            <a:r>
              <a:rPr lang="zh-CN" altLang="en-US" sz="3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主耶稣的肉身弟弟犹大</a:t>
            </a:r>
            <a:r>
              <a:rPr lang="en-US" altLang="zh-CN" sz="3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太</a:t>
            </a:r>
            <a:r>
              <a:rPr lang="en-US" altLang="zh-CN" sz="3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13:55)</a:t>
            </a:r>
          </a:p>
          <a:p>
            <a:pPr marL="0" indent="0">
              <a:lnSpc>
                <a:spcPct val="110000"/>
              </a:lnSpc>
            </a:pPr>
            <a:r>
              <a:rPr lang="en-US" altLang="zh-CN" sz="3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3. </a:t>
            </a:r>
            <a:r>
              <a:rPr lang="zh-CN" altLang="en-US" sz="3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雅各的儿子</a:t>
            </a:r>
            <a:r>
              <a:rPr lang="en-US" altLang="zh-CN" sz="3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或作：兄弟</a:t>
            </a:r>
            <a:r>
              <a:rPr lang="en-US" altLang="zh-CN" sz="3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犹大：十二使徒之一，</a:t>
            </a:r>
            <a:endParaRPr lang="en-US" altLang="zh-CN" sz="3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</a:pPr>
            <a:r>
              <a:rPr lang="en-US" altLang="zh-CN" sz="3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</a:t>
            </a:r>
            <a:r>
              <a:rPr lang="zh-CN" altLang="en-US" sz="3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又名达太</a:t>
            </a:r>
            <a:r>
              <a:rPr lang="en-US" altLang="zh-CN" sz="3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路</a:t>
            </a:r>
            <a:r>
              <a:rPr lang="en-US" altLang="zh-CN" sz="3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6:16)</a:t>
            </a:r>
          </a:p>
          <a:p>
            <a:pPr marL="0" indent="0">
              <a:lnSpc>
                <a:spcPct val="110000"/>
              </a:lnSpc>
            </a:pPr>
            <a:r>
              <a:rPr lang="en-US" altLang="zh-CN" sz="3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4. </a:t>
            </a:r>
            <a:r>
              <a:rPr lang="zh-TW" altLang="en-US" sz="3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作亂的首領</a:t>
            </a:r>
            <a:r>
              <a:rPr lang="zh-TW" altLang="en-US" sz="3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（徒</a:t>
            </a:r>
            <a:r>
              <a:rPr lang="en-US" sz="3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5:37</a:t>
            </a:r>
            <a:r>
              <a:rPr lang="zh-TW" altLang="en-US" sz="3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altLang="zh-CN" sz="38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</a:pPr>
            <a:r>
              <a:rPr lang="en-US" altLang="zh-CN" sz="3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5. </a:t>
            </a:r>
            <a:r>
              <a:rPr lang="zh-CN" altLang="en-US" sz="3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大马色人犹大：扫罗得救后，先住在他家中</a:t>
            </a:r>
            <a:r>
              <a:rPr lang="en-US" altLang="zh-CN" sz="3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</a:t>
            </a:r>
            <a:r>
              <a:rPr lang="en-US" altLang="zh-CN" sz="3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9:11)</a:t>
            </a:r>
          </a:p>
          <a:p>
            <a:pPr marL="0" indent="0">
              <a:lnSpc>
                <a:spcPct val="110000"/>
              </a:lnSpc>
            </a:pPr>
            <a:r>
              <a:rPr lang="en-US" altLang="zh-CN" sz="3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6. </a:t>
            </a:r>
            <a:r>
              <a:rPr lang="zh-CN" altLang="en-US" sz="3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称呼巴撒巴的犹大：耶路撒冷教会的先知</a:t>
            </a:r>
            <a:r>
              <a:rPr lang="en-US" altLang="zh-CN" sz="3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</a:t>
            </a:r>
            <a:r>
              <a:rPr lang="en-US" altLang="zh-CN" sz="3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15:22)</a:t>
            </a:r>
            <a:endParaRPr lang="en-US" altLang="en-US" sz="38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053" name="AutoShape 5" descr="Medium wood">
            <a:extLst>
              <a:ext uri="{FF2B5EF4-FFF2-40B4-BE49-F238E27FC236}">
                <a16:creationId xmlns:a16="http://schemas.microsoft.com/office/drawing/2014/main" id="{A10B9862-467E-452A-A3F2-CE06D4D6BC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0194" y="100966"/>
            <a:ext cx="8691612" cy="1031878"/>
          </a:xfrm>
          <a:prstGeom prst="roundRect">
            <a:avLst>
              <a:gd name="adj" fmla="val 16667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zh-CN" altLang="en-US" sz="6600" dirty="0">
                <a:solidFill>
                  <a:srgbClr val="92D05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新约里的几个犹大</a:t>
            </a:r>
            <a:endParaRPr lang="zh-TW" altLang="en-US" sz="6600" dirty="0">
              <a:solidFill>
                <a:srgbClr val="92D05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C0650525-9401-43AA-953A-F431C0331FBB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696856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E0789B2B-8E8E-49F6-9CFE-A22BD3A14DD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425240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C8AE8CA6-0618-42BE-9003-887BF23889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134" y="1967061"/>
            <a:ext cx="11502188" cy="2923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/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1.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犹大可能和他的哥哥雅各一样，起初并不信主。</a:t>
            </a:r>
          </a:p>
          <a:p>
            <a:pPr marL="0" indent="0"/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2.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当主复活以后，可能曾向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祂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的肉身弟弟们显现，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这才使他们相信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祂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，以致于他们会在五旬节前，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在耶路撒冷楼房中恒切祷告。</a:t>
            </a:r>
          </a:p>
          <a:p>
            <a:pPr>
              <a:buFontTx/>
              <a:buAutoNum type="arabicPeriod"/>
            </a:pPr>
            <a:endParaRPr lang="zh-TW" altLang="en-US" sz="2400" dirty="0">
              <a:solidFill>
                <a:schemeClr val="bg2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147" name="AutoShape 3" descr="Medium wood">
            <a:extLst>
              <a:ext uri="{FF2B5EF4-FFF2-40B4-BE49-F238E27FC236}">
                <a16:creationId xmlns:a16="http://schemas.microsoft.com/office/drawing/2014/main" id="{D3127A7C-7B27-4D9E-9BD8-D0C37B5121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392" y="0"/>
            <a:ext cx="10761044" cy="1271590"/>
          </a:xfrm>
          <a:prstGeom prst="roundRect">
            <a:avLst>
              <a:gd name="adj" fmla="val 16667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 algn="ctr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zh-CN" altLang="en-US" sz="6600" b="1" dirty="0">
                <a:solidFill>
                  <a:srgbClr val="92D05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主耶稣的肉身弟弟犹大</a:t>
            </a:r>
            <a:endParaRPr lang="zh-TW" altLang="en-US" sz="6600" b="1" dirty="0">
              <a:solidFill>
                <a:srgbClr val="92D05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6148" name="AutoShape 4" descr="Stationery">
            <a:extLst>
              <a:ext uri="{FF2B5EF4-FFF2-40B4-BE49-F238E27FC236}">
                <a16:creationId xmlns:a16="http://schemas.microsoft.com/office/drawing/2014/main" id="{87E91B00-5155-44DB-93B1-3A0A7FC7E0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649" y="4984950"/>
            <a:ext cx="12002702" cy="1600202"/>
          </a:xfrm>
          <a:prstGeom prst="foldedCorner">
            <a:avLst>
              <a:gd name="adj" fmla="val 6824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7EBF469F-BEFA-4CB8-A7F1-0340C5C224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630" y="4984950"/>
            <a:ext cx="11733196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zh-TW" sz="44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这些人同着几个妇人和耶稣的母亲马利亚，并</a:t>
            </a:r>
            <a:r>
              <a:rPr lang="zh-CN" altLang="zh-TW" sz="4400" b="1" dirty="0">
                <a:solidFill>
                  <a:srgbClr val="0070C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耶稣的弟兄</a:t>
            </a:r>
            <a:r>
              <a:rPr lang="zh-CN" altLang="zh-TW" sz="44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，都同心合意地恒切祷告。(徒1:14)</a:t>
            </a:r>
            <a:endParaRPr lang="zh-TW" altLang="zh-TW" sz="44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F339D-F76C-4C7F-9361-E3F25D511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82184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犹大书特征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EEE08D-150E-4557-A61F-F925D98996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28" y="1690688"/>
            <a:ext cx="11973828" cy="50469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(1)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在文题修辞上与雅各书雷同。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(2)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喜爱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三行诗格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体裁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(Triplets)</a:t>
            </a:r>
          </a:p>
          <a:p>
            <a:pPr marL="0" indent="0"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(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25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节中有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节含有此格式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(3)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透露假先知的谬论颇详。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(4)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含有新约中著名的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赞美颂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 (24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25)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(5)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新约唯一书卷引用旧约旁经 经文。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(6)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钥字包括有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保守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不敬虔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真道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等。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94B57469-3D09-4EA5-A326-E52E605D117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444491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824860F0-2058-4197-BFA9-6726B41125BC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42" y="1161404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3068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B1656-F547-49C4-9359-82E1D1CD0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181" y="1052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与彼得后书的相若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3805E27-6F69-4354-B245-8C817F020A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5338786"/>
              </p:ext>
            </p:extLst>
          </p:nvPr>
        </p:nvGraphicFramePr>
        <p:xfrm>
          <a:off x="543827" y="1430806"/>
          <a:ext cx="11242308" cy="53225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28135">
                  <a:extLst>
                    <a:ext uri="{9D8B030D-6E8A-4147-A177-3AD203B41FA5}">
                      <a16:colId xmlns:a16="http://schemas.microsoft.com/office/drawing/2014/main" val="661534353"/>
                    </a:ext>
                  </a:extLst>
                </a:gridCol>
                <a:gridCol w="3070459">
                  <a:extLst>
                    <a:ext uri="{9D8B030D-6E8A-4147-A177-3AD203B41FA5}">
                      <a16:colId xmlns:a16="http://schemas.microsoft.com/office/drawing/2014/main" val="328821326"/>
                    </a:ext>
                  </a:extLst>
                </a:gridCol>
                <a:gridCol w="3243714">
                  <a:extLst>
                    <a:ext uri="{9D8B030D-6E8A-4147-A177-3AD203B41FA5}">
                      <a16:colId xmlns:a16="http://schemas.microsoft.com/office/drawing/2014/main" val="4042254083"/>
                    </a:ext>
                  </a:extLst>
                </a:gridCol>
              </a:tblGrid>
              <a:tr h="7878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altLang="en-US" sz="5400" b="1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经文</a:t>
                      </a:r>
                      <a:endParaRPr lang="en-US" sz="54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5400" b="1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犹 大</a:t>
                      </a:r>
                      <a:endParaRPr lang="en-US" sz="54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5400" b="1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彼 后</a:t>
                      </a:r>
                      <a:endParaRPr lang="en-US" sz="54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853328"/>
                  </a:ext>
                </a:extLst>
              </a:tr>
              <a:tr h="749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altLang="en-US" sz="4000" b="1" i="0" u="none" strike="noStrike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所多玛、蛾摩拉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2:6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4472722"/>
                  </a:ext>
                </a:extLst>
              </a:tr>
              <a:tr h="6586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altLang="en-US" sz="4000" b="1" i="0" u="none" strike="noStrike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毁谤在尊位的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2:10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1607510"/>
                  </a:ext>
                </a:extLst>
              </a:tr>
              <a:tr h="6586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altLang="en-US" sz="4000" b="1" i="0" u="none" strike="noStrike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毁谤的话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2:11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4991930"/>
                  </a:ext>
                </a:extLst>
              </a:tr>
              <a:tr h="6586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altLang="en-US" sz="4000" b="1" i="0" u="none" strike="noStrike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败坏了自己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2:12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5342599"/>
                  </a:ext>
                </a:extLst>
              </a:tr>
              <a:tr h="8862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altLang="en-US" sz="4000" b="1" i="0" u="none" strike="noStrike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说夸大的话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16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2:18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7074059"/>
                  </a:ext>
                </a:extLst>
              </a:tr>
              <a:tr h="8304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altLang="en-US" sz="4000" b="1" i="0" u="none" strike="noStrike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末世必有好讥诮的人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17-18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3:2-3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88746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70354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847E8-154D-448B-BECA-6CC6CF326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彼后与犹大各有独立的重点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8F1E4BC-0952-486B-9E2F-36025A4E8A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6942241"/>
              </p:ext>
            </p:extLst>
          </p:nvPr>
        </p:nvGraphicFramePr>
        <p:xfrm>
          <a:off x="133149" y="1443789"/>
          <a:ext cx="11925702" cy="51058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62851">
                  <a:extLst>
                    <a:ext uri="{9D8B030D-6E8A-4147-A177-3AD203B41FA5}">
                      <a16:colId xmlns:a16="http://schemas.microsoft.com/office/drawing/2014/main" val="2892240857"/>
                    </a:ext>
                  </a:extLst>
                </a:gridCol>
                <a:gridCol w="5962851">
                  <a:extLst>
                    <a:ext uri="{9D8B030D-6E8A-4147-A177-3AD203B41FA5}">
                      <a16:colId xmlns:a16="http://schemas.microsoft.com/office/drawing/2014/main" val="1399284053"/>
                    </a:ext>
                  </a:extLst>
                </a:gridCol>
              </a:tblGrid>
              <a:tr h="7205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800" b="1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彼后书</a:t>
                      </a:r>
                      <a:endParaRPr lang="en-US" sz="48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800" b="1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犹大书</a:t>
                      </a:r>
                      <a:endParaRPr lang="en-US" sz="48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4883817"/>
                  </a:ext>
                </a:extLst>
              </a:tr>
              <a:tr h="72052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000" b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（对假师傅传论）宣告性</a:t>
                      </a:r>
                      <a:endParaRPr lang="en-US" sz="4000" b="1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阐明性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2367716"/>
                  </a:ext>
                </a:extLst>
              </a:tr>
              <a:tr h="72052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000" b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教会情形暗淡，危机四伏</a:t>
                      </a:r>
                      <a:endParaRPr lang="en-US" sz="4000" b="1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情形黑暗，危机产生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9429139"/>
                  </a:ext>
                </a:extLst>
              </a:tr>
              <a:tr h="72052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000" b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警告危机</a:t>
                      </a:r>
                      <a:endParaRPr lang="en-US" sz="4000" b="1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教导应付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8025431"/>
                  </a:ext>
                </a:extLst>
              </a:tr>
              <a:tr h="72052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000" b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预言</a:t>
                      </a:r>
                      <a:endParaRPr lang="en-US" sz="4000" b="1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现实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0305523"/>
                  </a:ext>
                </a:extLst>
              </a:tr>
              <a:tr h="72052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000" b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无引用前人</a:t>
                      </a:r>
                      <a:endParaRPr lang="en-US" sz="4000" b="1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多引用前人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9720358"/>
                  </a:ext>
                </a:extLst>
              </a:tr>
              <a:tr h="72052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000" b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将来式词</a:t>
                      </a:r>
                      <a:endParaRPr lang="en-US" sz="4000" b="1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过去式词（全无将来式）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35401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75941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0AE5021-4720-4E42-8755-1067F9B5CAF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3885155"/>
              </p:ext>
            </p:extLst>
          </p:nvPr>
        </p:nvGraphicFramePr>
        <p:xfrm>
          <a:off x="346510" y="0"/>
          <a:ext cx="11328933" cy="6857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2568">
                  <a:extLst>
                    <a:ext uri="{9D8B030D-6E8A-4147-A177-3AD203B41FA5}">
                      <a16:colId xmlns:a16="http://schemas.microsoft.com/office/drawing/2014/main" val="1120222265"/>
                    </a:ext>
                  </a:extLst>
                </a:gridCol>
                <a:gridCol w="6131293">
                  <a:extLst>
                    <a:ext uri="{9D8B030D-6E8A-4147-A177-3AD203B41FA5}">
                      <a16:colId xmlns:a16="http://schemas.microsoft.com/office/drawing/2014/main" val="1605403047"/>
                    </a:ext>
                  </a:extLst>
                </a:gridCol>
                <a:gridCol w="2695072">
                  <a:extLst>
                    <a:ext uri="{9D8B030D-6E8A-4147-A177-3AD203B41FA5}">
                      <a16:colId xmlns:a16="http://schemas.microsoft.com/office/drawing/2014/main" val="1022811186"/>
                    </a:ext>
                  </a:extLst>
                </a:gridCol>
              </a:tblGrid>
              <a:tr h="979714">
                <a:tc rowSpan="3">
                  <a:txBody>
                    <a:bodyPr/>
                    <a:lstStyle/>
                    <a:p>
                      <a:pPr algn="ctr"/>
                      <a:endParaRPr lang="en-US" altLang="zh-CN" sz="4400" b="1" kern="12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algn="ctr"/>
                      <a:endParaRPr lang="en-US" altLang="zh-CN" sz="4400" b="1" kern="12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algn="ctr"/>
                      <a:r>
                        <a:rPr lang="zh-CN" altLang="en-US" sz="44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引言</a:t>
                      </a:r>
                      <a:endParaRPr lang="en-US" sz="44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4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作者自介</a:t>
                      </a:r>
                      <a:endParaRPr lang="en-US" sz="44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376010"/>
                  </a:ext>
                </a:extLst>
              </a:tr>
              <a:tr h="979714">
                <a:tc vMerge="1">
                  <a:txBody>
                    <a:bodyPr/>
                    <a:lstStyle/>
                    <a:p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启语问安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9061921"/>
                  </a:ext>
                </a:extLst>
              </a:tr>
              <a:tr h="979714">
                <a:tc vMerge="1">
                  <a:txBody>
                    <a:bodyPr/>
                    <a:lstStyle/>
                    <a:p>
                      <a:pPr algn="ctr"/>
                      <a:endParaRPr lang="en-US" sz="44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主题介绍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0061011"/>
                  </a:ext>
                </a:extLst>
              </a:tr>
              <a:tr h="979714">
                <a:tc rowSpan="2">
                  <a:txBody>
                    <a:bodyPr/>
                    <a:lstStyle/>
                    <a:p>
                      <a:pPr algn="ctr"/>
                      <a:endParaRPr lang="en-US" altLang="zh-CN" sz="44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algn="ctr"/>
                      <a:r>
                        <a:rPr lang="zh-CN" alt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正文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有关假师傅的警训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</a:t>
                      </a:r>
                      <a:r>
                        <a:rPr lang="en-US" sz="4400" b="1" dirty="0">
                          <a:latin typeface="+mj-lt"/>
                          <a:ea typeface="SimSun" panose="02010600030101010101" pitchFamily="2" charset="-122"/>
                        </a:rPr>
                        <a:t>~</a:t>
                      </a:r>
                      <a:r>
                        <a:rPr lang="en-US" sz="4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16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685519"/>
                  </a:ext>
                </a:extLst>
              </a:tr>
              <a:tr h="979714">
                <a:tc vMerge="1">
                  <a:txBody>
                    <a:bodyPr/>
                    <a:lstStyle/>
                    <a:p>
                      <a:endParaRPr lang="en-US" sz="40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有关真信徒的教训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17</a:t>
                      </a:r>
                      <a:r>
                        <a:rPr lang="en-US" sz="4400" b="1" dirty="0">
                          <a:latin typeface="+mj-lt"/>
                          <a:ea typeface="SimSun" panose="02010600030101010101" pitchFamily="2" charset="-122"/>
                        </a:rPr>
                        <a:t>~</a:t>
                      </a:r>
                      <a:r>
                        <a:rPr lang="en-US" sz="4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23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753273"/>
                  </a:ext>
                </a:extLst>
              </a:tr>
              <a:tr h="979714">
                <a:tc rowSpan="2">
                  <a:txBody>
                    <a:bodyPr/>
                    <a:lstStyle/>
                    <a:p>
                      <a:pPr algn="ctr"/>
                      <a:endParaRPr lang="en-US" altLang="zh-CN" sz="44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algn="ctr"/>
                      <a:r>
                        <a:rPr lang="zh-CN" alt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结语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神的保守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24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461932"/>
                  </a:ext>
                </a:extLst>
              </a:tr>
              <a:tr h="979714">
                <a:tc vMerge="1">
                  <a:txBody>
                    <a:bodyPr/>
                    <a:lstStyle/>
                    <a:p>
                      <a:endParaRPr lang="en-US" sz="40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神的荣颂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25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28916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9013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>
            <a:extLst>
              <a:ext uri="{FF2B5EF4-FFF2-40B4-BE49-F238E27FC236}">
                <a16:creationId xmlns:a16="http://schemas.microsoft.com/office/drawing/2014/main" id="{63C85F52-17D3-47D2-9FEE-B0A1021DE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3056" y="1603316"/>
            <a:ext cx="1199307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altLang="en-US" sz="2400" dirty="0">
                <a:solidFill>
                  <a:schemeClr val="accent2"/>
                </a:solidFill>
                <a:ea typeface="SimHei" panose="02010609060101010101" pitchFamily="49" charset="-122"/>
              </a:rPr>
              <a:t> </a:t>
            </a:r>
            <a:r>
              <a:rPr lang="en-US" altLang="en-US" sz="4000" dirty="0">
                <a:solidFill>
                  <a:schemeClr val="accent2"/>
                </a:solidFill>
                <a:ea typeface="SimHei" panose="02010609060101010101" pitchFamily="49" charset="-122"/>
              </a:rPr>
              <a:t>my </a:t>
            </a:r>
            <a:r>
              <a:rPr lang="en-US" altLang="en-US" sz="4000" dirty="0">
                <a:solidFill>
                  <a:srgbClr val="FF0000"/>
                </a:solidFill>
                <a:ea typeface="SimHei" panose="02010609060101010101" pitchFamily="49" charset="-122"/>
              </a:rPr>
              <a:t>dear children</a:t>
            </a:r>
            <a:r>
              <a:rPr lang="en-US" altLang="en-US" sz="4000" dirty="0">
                <a:solidFill>
                  <a:schemeClr val="accent2"/>
                </a:solidFill>
                <a:ea typeface="SimHei" panose="02010609060101010101" pitchFamily="49" charset="-122"/>
              </a:rPr>
              <a:t>: You </a:t>
            </a:r>
            <a:r>
              <a:rPr lang="en-US" altLang="en-US" sz="4000" dirty="0">
                <a:solidFill>
                  <a:srgbClr val="FF0000"/>
                </a:solidFill>
                <a:ea typeface="SimHei" panose="02010609060101010101" pitchFamily="49" charset="-122"/>
              </a:rPr>
              <a:t>veterans:</a:t>
            </a:r>
            <a:r>
              <a:rPr lang="en-US" altLang="en-US" sz="4000" dirty="0">
                <a:solidFill>
                  <a:schemeClr val="accent2"/>
                </a:solidFill>
                <a:ea typeface="SimHei" panose="02010609060101010101" pitchFamily="49" charset="-122"/>
              </a:rPr>
              <a:t> you</a:t>
            </a:r>
            <a:r>
              <a:rPr lang="en-US" altLang="en-US" sz="4000" dirty="0">
                <a:solidFill>
                  <a:srgbClr val="FF0000"/>
                </a:solidFill>
                <a:ea typeface="SimHei" panose="02010609060101010101" pitchFamily="49" charset="-122"/>
              </a:rPr>
              <a:t> newcomers </a:t>
            </a:r>
            <a:endParaRPr lang="en-US" altLang="en-US" sz="2400" dirty="0">
              <a:solidFill>
                <a:schemeClr val="bg2"/>
              </a:solidFill>
              <a:ea typeface="SimHei" panose="02010609060101010101" pitchFamily="49" charset="-122"/>
            </a:endParaRPr>
          </a:p>
        </p:txBody>
      </p:sp>
      <p:sp>
        <p:nvSpPr>
          <p:cNvPr id="20485" name="Rectangle 5">
            <a:extLst>
              <a:ext uri="{FF2B5EF4-FFF2-40B4-BE49-F238E27FC236}">
                <a16:creationId xmlns:a16="http://schemas.microsoft.com/office/drawing/2014/main" id="{D13C6D79-8DA1-40B5-9606-995CAE5F62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9263"/>
            <a:ext cx="1211820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小子们</a:t>
            </a:r>
            <a:r>
              <a:rPr lang="zh-CN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哪，我写信给你们，因为你们的罪藉着主名得了赦免。</a:t>
            </a:r>
          </a:p>
          <a:p>
            <a:r>
              <a:rPr lang="zh-CN" altLang="en-US" sz="32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父老</a:t>
            </a:r>
            <a:r>
              <a:rPr lang="zh-CN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啊，我写信给你们，因为你们认识那从起初原有的。</a:t>
            </a:r>
          </a:p>
          <a:p>
            <a:r>
              <a:rPr lang="zh-CN" altLang="en-US" sz="32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少年人</a:t>
            </a:r>
            <a:r>
              <a:rPr lang="zh-CN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哪，我写信给你们，因为你们胜了那恶者。</a:t>
            </a:r>
            <a:r>
              <a:rPr lang="en-US" altLang="zh-CN" sz="32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…(</a:t>
            </a:r>
            <a:r>
              <a:rPr lang="zh-CN" altLang="en-US" sz="32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约一</a:t>
            </a:r>
            <a:r>
              <a:rPr lang="en-US" altLang="zh-CN" sz="32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2:12-13)</a:t>
            </a:r>
            <a:endParaRPr lang="en-US" altLang="zh-TW" sz="3200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" name="Rectangle 4" descr="Stationery">
            <a:extLst>
              <a:ext uri="{FF2B5EF4-FFF2-40B4-BE49-F238E27FC236}">
                <a16:creationId xmlns:a16="http://schemas.microsoft.com/office/drawing/2014/main" id="{8B26C795-3153-403B-82FF-ABC80BEF05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0022" y="3265654"/>
            <a:ext cx="2207126" cy="10536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Aft>
                <a:spcPct val="30000"/>
              </a:spcAft>
            </a:pPr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小子</a:t>
            </a:r>
          </a:p>
        </p:txBody>
      </p:sp>
      <p:sp>
        <p:nvSpPr>
          <p:cNvPr id="5" name="Rectangle 5" descr="Recycled paper">
            <a:extLst>
              <a:ext uri="{FF2B5EF4-FFF2-40B4-BE49-F238E27FC236}">
                <a16:creationId xmlns:a16="http://schemas.microsoft.com/office/drawing/2014/main" id="{51D7D330-F2F5-4988-BA78-9CB85BB198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2589" y="3265654"/>
            <a:ext cx="2427789" cy="10536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Aft>
                <a:spcPct val="30000"/>
              </a:spcAft>
            </a:pPr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所有信徒</a:t>
            </a:r>
          </a:p>
        </p:txBody>
      </p:sp>
      <p:sp>
        <p:nvSpPr>
          <p:cNvPr id="6" name="Rectangle 6" descr="Parchment">
            <a:extLst>
              <a:ext uri="{FF2B5EF4-FFF2-40B4-BE49-F238E27FC236}">
                <a16:creationId xmlns:a16="http://schemas.microsoft.com/office/drawing/2014/main" id="{57601AA1-84B8-4148-8323-09415007A9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92645" y="3265654"/>
            <a:ext cx="4835775" cy="10536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marL="512763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69963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427163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84363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341563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9876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5596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71316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7036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AutoNum type="arabicPeriod"/>
            </a:pPr>
            <a:r>
              <a:rPr lang="zh-CN" altLang="en-US" sz="3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罪得赦免</a:t>
            </a:r>
          </a:p>
          <a:p>
            <a:pPr>
              <a:buFontTx/>
              <a:buAutoNum type="arabicPeriod"/>
            </a:pPr>
            <a:r>
              <a:rPr lang="zh-CN" altLang="en-US" sz="3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认识父</a:t>
            </a:r>
            <a:endParaRPr lang="zh-TW" altLang="en-US" sz="36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7" name="Rectangle 7" descr="Stationery">
            <a:extLst>
              <a:ext uri="{FF2B5EF4-FFF2-40B4-BE49-F238E27FC236}">
                <a16:creationId xmlns:a16="http://schemas.microsoft.com/office/drawing/2014/main" id="{65AA1178-01BD-4D95-AD26-03F2A292CF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0022" y="4319275"/>
            <a:ext cx="2207126" cy="105362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Aft>
                <a:spcPct val="30000"/>
              </a:spcAft>
            </a:pPr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父老</a:t>
            </a:r>
          </a:p>
        </p:txBody>
      </p:sp>
      <p:sp>
        <p:nvSpPr>
          <p:cNvPr id="8" name="Rectangle 8" descr="Recycled paper">
            <a:extLst>
              <a:ext uri="{FF2B5EF4-FFF2-40B4-BE49-F238E27FC236}">
                <a16:creationId xmlns:a16="http://schemas.microsoft.com/office/drawing/2014/main" id="{5BA2F138-3064-4F97-9F25-DD8A0049DA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1003" y="4319275"/>
            <a:ext cx="2427788" cy="105362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Aft>
                <a:spcPct val="30000"/>
              </a:spcAft>
            </a:pPr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资深信徒</a:t>
            </a:r>
          </a:p>
        </p:txBody>
      </p:sp>
      <p:sp>
        <p:nvSpPr>
          <p:cNvPr id="9" name="Rectangle 9" descr="Parchment">
            <a:extLst>
              <a:ext uri="{FF2B5EF4-FFF2-40B4-BE49-F238E27FC236}">
                <a16:creationId xmlns:a16="http://schemas.microsoft.com/office/drawing/2014/main" id="{F0C5F19F-3886-4473-87A2-ED5CF5A310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92645" y="4319275"/>
            <a:ext cx="4835775" cy="105362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marL="512763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69963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427163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84363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341563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9876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5596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71316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7036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AutoNum type="arabicPeriod"/>
            </a:pPr>
            <a:r>
              <a:rPr lang="zh-CN" altLang="en-US" sz="3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认识基督</a:t>
            </a:r>
          </a:p>
          <a:p>
            <a:pPr>
              <a:buFontTx/>
              <a:buAutoNum type="arabicPeriod"/>
            </a:pPr>
            <a:r>
              <a:rPr lang="zh-CN" altLang="en-US" sz="3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认识起初所传的道</a:t>
            </a:r>
            <a:endParaRPr lang="zh-TW" altLang="en-US" sz="36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0" name="Rectangle 10" descr="Stationery">
            <a:extLst>
              <a:ext uri="{FF2B5EF4-FFF2-40B4-BE49-F238E27FC236}">
                <a16:creationId xmlns:a16="http://schemas.microsoft.com/office/drawing/2014/main" id="{5E1EE22B-5D16-44E9-A410-651B4733B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0022" y="5372896"/>
            <a:ext cx="2207126" cy="10536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Aft>
                <a:spcPct val="30000"/>
              </a:spcAft>
            </a:pPr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少年人</a:t>
            </a:r>
          </a:p>
        </p:txBody>
      </p:sp>
      <p:sp>
        <p:nvSpPr>
          <p:cNvPr id="11" name="Rectangle 11" descr="Recycled paper">
            <a:extLst>
              <a:ext uri="{FF2B5EF4-FFF2-40B4-BE49-F238E27FC236}">
                <a16:creationId xmlns:a16="http://schemas.microsoft.com/office/drawing/2014/main" id="{89340793-BCF5-4C60-8078-6D67C609AE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2589" y="5372896"/>
            <a:ext cx="2427789" cy="10536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Aft>
                <a:spcPct val="30000"/>
              </a:spcAft>
            </a:pPr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资浅信徒</a:t>
            </a:r>
          </a:p>
        </p:txBody>
      </p:sp>
      <p:sp>
        <p:nvSpPr>
          <p:cNvPr id="12" name="Rectangle 12" descr="Parchment">
            <a:extLst>
              <a:ext uri="{FF2B5EF4-FFF2-40B4-BE49-F238E27FC236}">
                <a16:creationId xmlns:a16="http://schemas.microsoft.com/office/drawing/2014/main" id="{24001F22-0CFC-441D-9B2B-F6CF5EA722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92645" y="5372896"/>
            <a:ext cx="4835775" cy="10536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marL="512763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69963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427163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84363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341563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9876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5596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71316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7036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ct val="30000"/>
              </a:spcAft>
            </a:pPr>
            <a:r>
              <a:rPr lang="zh-CN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胜过那恶者</a:t>
            </a:r>
            <a:endParaRPr lang="zh-TW" altLang="en-US" sz="36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3" name="Rectangle 13" descr="Brown marble">
            <a:extLst>
              <a:ext uri="{FF2B5EF4-FFF2-40B4-BE49-F238E27FC236}">
                <a16:creationId xmlns:a16="http://schemas.microsoft.com/office/drawing/2014/main" id="{B4A60283-1604-4BE2-A287-D84385DF1F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626" y="2427038"/>
            <a:ext cx="2207126" cy="707886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30000"/>
              </a:spcAft>
            </a:pPr>
            <a:r>
              <a:rPr lang="zh-TW" altLang="en-US" sz="4400" b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称呼</a:t>
            </a:r>
          </a:p>
        </p:txBody>
      </p:sp>
      <p:sp>
        <p:nvSpPr>
          <p:cNvPr id="14" name="Rectangle 14" descr="Brown marble">
            <a:extLst>
              <a:ext uri="{FF2B5EF4-FFF2-40B4-BE49-F238E27FC236}">
                <a16:creationId xmlns:a16="http://schemas.microsoft.com/office/drawing/2014/main" id="{19862033-8B3F-49E8-9AEA-F5D9D8D6B6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3193" y="2427038"/>
            <a:ext cx="2427789" cy="707886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30000"/>
              </a:spcAft>
            </a:pPr>
            <a:r>
              <a:rPr lang="zh-TW" altLang="en-US" sz="4400" b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对象</a:t>
            </a:r>
          </a:p>
        </p:txBody>
      </p:sp>
      <p:sp>
        <p:nvSpPr>
          <p:cNvPr id="15" name="Rectangle 15" descr="Brown marble">
            <a:extLst>
              <a:ext uri="{FF2B5EF4-FFF2-40B4-BE49-F238E27FC236}">
                <a16:creationId xmlns:a16="http://schemas.microsoft.com/office/drawing/2014/main" id="{C7B2367B-2EA8-4B74-90CC-97CD071A3F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3249" y="2427038"/>
            <a:ext cx="4835775" cy="707886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Aft>
                <a:spcPct val="30000"/>
              </a:spcAft>
            </a:pPr>
            <a:r>
              <a:rPr lang="zh-TW" altLang="en-US" sz="4400" b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特徵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359</TotalTime>
  <Words>2471</Words>
  <Application>Microsoft Office PowerPoint</Application>
  <PresentationFormat>Widescreen</PresentationFormat>
  <Paragraphs>295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SimSun</vt:lpstr>
      <vt:lpstr>SimHei</vt:lpstr>
      <vt:lpstr>Arial</vt:lpstr>
      <vt:lpstr>Calibri</vt:lpstr>
      <vt:lpstr>Calibri Light</vt:lpstr>
      <vt:lpstr>Office Theme</vt:lpstr>
      <vt:lpstr>新约概论(十五)</vt:lpstr>
      <vt:lpstr>圣经分类合参</vt:lpstr>
      <vt:lpstr>PowerPoint Presentation</vt:lpstr>
      <vt:lpstr>PowerPoint Presentation</vt:lpstr>
      <vt:lpstr>约翰一书</vt:lpstr>
      <vt:lpstr>约翰一书特征</vt:lpstr>
      <vt:lpstr>PowerPoint Presentation</vt:lpstr>
      <vt:lpstr>约翰一书大纲</vt:lpstr>
      <vt:lpstr>约翰二书</vt:lpstr>
      <vt:lpstr>约翰二书特征</vt:lpstr>
      <vt:lpstr>PowerPoint Presentation</vt:lpstr>
      <vt:lpstr>约翰一书与二书的比较</vt:lpstr>
      <vt:lpstr>约翰三书</vt:lpstr>
      <vt:lpstr>约翰三书特征</vt:lpstr>
      <vt:lpstr>PowerPoint Presentation</vt:lpstr>
      <vt:lpstr>约翰二书与三书的比较</vt:lpstr>
      <vt:lpstr>犹大书</vt:lpstr>
      <vt:lpstr>PowerPoint Presentation</vt:lpstr>
      <vt:lpstr>PowerPoint Presentation</vt:lpstr>
      <vt:lpstr>犹大书特征</vt:lpstr>
      <vt:lpstr>与彼得后书的相若</vt:lpstr>
      <vt:lpstr>彼后与犹大各有独立的重点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新约概论(十五)</dc:title>
  <dc:creator>Kao, Race L.</dc:creator>
  <cp:lastModifiedBy>Ning, Shunbin</cp:lastModifiedBy>
  <cp:revision>40</cp:revision>
  <dcterms:created xsi:type="dcterms:W3CDTF">2019-11-28T02:13:40Z</dcterms:created>
  <dcterms:modified xsi:type="dcterms:W3CDTF">2019-12-03T14:31:40Z</dcterms:modified>
</cp:coreProperties>
</file>