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37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6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0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1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74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0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1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1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CFAC6-784E-4149-B8C1-591AE1C2F821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B541F-130F-42DD-B01F-367EC148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956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772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7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046C-5E10-42D8-A4FB-28A30B2B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20094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智慧书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诗歌书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682FAC-B0D6-4A0E-8F16-25940BDFC9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7" y="1143000"/>
          <a:ext cx="12192006" cy="5715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1">
                  <a:extLst>
                    <a:ext uri="{9D8B030D-6E8A-4147-A177-3AD203B41FA5}">
                      <a16:colId xmlns:a16="http://schemas.microsoft.com/office/drawing/2014/main" val="18369295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855118406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2247155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85854874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15264127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430218974"/>
                    </a:ext>
                  </a:extLst>
                </a:gridCol>
              </a:tblGrid>
              <a:tr h="727957"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伯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詩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篇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箴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言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傳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道書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雅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60774"/>
                  </a:ext>
                </a:extLst>
              </a:tr>
              <a:tr h="1455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作者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以利戶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大衛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46096"/>
                  </a:ext>
                </a:extLst>
              </a:tr>
              <a:tr h="1611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日期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1500B.C.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1000B.C.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大部分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940B.C.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930B.C.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970B.C.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05343"/>
                  </a:ext>
                </a:extLst>
              </a:tr>
              <a:tr h="1191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地點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烏斯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猶大曠野與耶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12365"/>
                  </a:ext>
                </a:extLst>
              </a:tr>
              <a:tr h="727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鑰意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苦難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靈交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虛空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愛情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55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29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3664"/>
            <a:ext cx="12192000" cy="48920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希伯來原典：</a:t>
            </a:r>
            <a:r>
              <a:rPr lang="en-US" sz="40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Mashal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類似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對比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對照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鑑戒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希臘文譯本：</a:t>
            </a:r>
            <a:r>
              <a:rPr lang="en-US" sz="40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Paroimia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路旁發表言論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拉丁文譯本：</a:t>
            </a:r>
            <a:r>
              <a:rPr lang="en-US" sz="40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Proverbium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對公眾發言 → 格言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英文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“Proverb”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即來自拉丁文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格言的四大要素：良訓、簡潔、普及、刺激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中文的譯名 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─ 「箴言」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文心雕龍「箴者，所以攻疾防患，喻箴石也。」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82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"/>
            <a:ext cx="10515600" cy="127101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2406"/>
            <a:ext cx="12192000" cy="5185594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所羅門（大部分）（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1:1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），其他包括亞古珥（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章），利慕伊勒王（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章），希西家的文士（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）及不詳姓名（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章中稱「智慧人」。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940B.C.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（所羅門中興時期）。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耶路撒冷皇宮。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指出一切智慧的源頭在乎認識耶和華；離開他，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一切思想與生活均愚妄。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敬畏神是智慧的開端。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敬神與愛人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5774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7546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90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「箴言」之義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" y="1700784"/>
            <a:ext cx="12127992" cy="5157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用箴言訓誨人是古時的一種教學法，即是在日常生活小節上「比喻」真理（智慧）之奧妙，故古時史官於帝王前亦晨夕誦讀箴言，使他謹慎戒懼，治國有規。「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」的字根作「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比喻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」之意。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箴言是實際生活應有的規矩，但這規矩包括心靈、道德、理智各方面在生活上的指導，即是說智慧人的生活方式以敬畏神為開始、歷程及依歸。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0287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11455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5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序言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(1:1-7)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  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(1:1-6)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    B.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(1:7)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II.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本論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(1:8-29)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(1: -9:)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    B.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善惡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(10: -24:)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    C.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綜合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(25: -29:)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III.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附篇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:(30-31) 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亞古珥的言語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對神的信賴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(30:1-10)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(2)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對人的分辨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(30:11-33)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    B.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利慕伊勒的言語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慈母訓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(31:1-9)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  (2)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賢妻頌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(31:10-31)</a:t>
            </a:r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95954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087790"/>
              </p:ext>
            </p:extLst>
          </p:nvPr>
        </p:nvGraphicFramePr>
        <p:xfrm>
          <a:off x="0" y="-3"/>
          <a:ext cx="12192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8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3776">
                <a:tc>
                  <a:txBody>
                    <a:bodyPr/>
                    <a:lstStyle/>
                    <a:p>
                      <a:pPr algn="ctr"/>
                      <a:r>
                        <a:rPr lang="en-US" sz="54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序言</a:t>
                      </a:r>
                      <a:endParaRPr lang="en-US" sz="5400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所羅門箴言</a:t>
                      </a:r>
                      <a:r>
                        <a:rPr lang="zh-CN" altLang="en-US" sz="4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集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主旨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1上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804">
                <a:tc rowSpan="5">
                  <a:txBody>
                    <a:bodyPr/>
                    <a:lstStyle/>
                    <a:p>
                      <a:pPr algn="ctr"/>
                      <a:endParaRPr lang="en-US" sz="60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endParaRPr lang="en-US" sz="60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60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箴言</a:t>
                      </a:r>
                      <a:endParaRPr lang="en-US" sz="6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給所羅門的箴言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给以色列王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1下－9 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9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所羅門的箴言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给世人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10－19上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5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給所羅門的箴言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给以色列王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19－24 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5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所羅門的箴言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给世人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25－26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77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給所羅門的箴言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给以色列王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27－29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6804">
                <a:tc rowSpan="3">
                  <a:txBody>
                    <a:bodyPr/>
                    <a:lstStyle/>
                    <a:p>
                      <a:pPr algn="ctr"/>
                      <a:endParaRPr lang="en-US" sz="32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algn="ctr"/>
                      <a:r>
                        <a:rPr lang="en-US" sz="60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附言</a:t>
                      </a:r>
                      <a:endParaRPr lang="en-US" sz="6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亞古珥之言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神的奇妙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30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0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利慕伊勒之言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王的公义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31上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6804">
                <a:tc vMerge="1">
                  <a:txBody>
                    <a:bodyPr/>
                    <a:lstStyle/>
                    <a:p>
                      <a:endParaRPr lang="en-US" sz="48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贤妇美德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31下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 flipV="1">
            <a:off x="15240" y="932688"/>
            <a:ext cx="12161520" cy="91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4715256"/>
            <a:ext cx="12161520" cy="91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902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10972800" cy="1591056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箴言第一集</a:t>
            </a:r>
            <a:r>
              <a:rPr lang="en-US" altLang="zh-CN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1:8-9:18)</a:t>
            </a:r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乃十五篇訓誨，全集總論聖潔生活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098044"/>
              </p:ext>
            </p:extLst>
          </p:nvPr>
        </p:nvGraphicFramePr>
        <p:xfrm>
          <a:off x="73152" y="1655065"/>
          <a:ext cx="12118848" cy="5202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4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9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 誨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440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要 義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1.第一訓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1:8－19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勸不可濫交惡人，免被引誘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2.第二訓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1:20－33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得智慧必存活，拒智慧必敗壞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3.第三訓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2:1－22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求智慧的途徑與益處</a:t>
                      </a:r>
                      <a:endParaRPr lang="en-US" sz="4000" b="1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74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4.第四訓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3:1－10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謹守、仰望、敬畏、事奉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乃蒙福之秘訣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5.第五訓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3:11－20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智慧的福分超越萬事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073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10972800" cy="1591056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箴言第一集</a:t>
            </a:r>
            <a:r>
              <a:rPr lang="en-US" altLang="zh-CN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1:8-9:18)</a:t>
            </a:r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乃十五篇訓誨，全集總論聖潔生活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572180"/>
              </p:ext>
            </p:extLst>
          </p:nvPr>
        </p:nvGraphicFramePr>
        <p:xfrm>
          <a:off x="73152" y="1664203"/>
          <a:ext cx="12118848" cy="51115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4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70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 誨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440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要 義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6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6.第六訓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3:21－35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智慧的果效與賞賜</a:t>
                      </a: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愛人與行為</a:t>
                      </a: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6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7.第七訓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4:1－9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聽訓誨之重要與規勸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8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8.第八訓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4:10－19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持定訓誨，不可走惡人之路</a:t>
                      </a: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消極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94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9.第九訓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4:20－27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持定訓誨，走義人之路</a:t>
                      </a: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積極</a:t>
                      </a: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8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10第十訓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5：1－23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遠避淫婦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5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10972800" cy="1591056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箴言第一集</a:t>
            </a:r>
            <a:r>
              <a:rPr lang="en-US" altLang="zh-CN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1:8-9:18)</a:t>
            </a:r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乃十五篇訓誨，全集總論聖潔生活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578558"/>
              </p:ext>
            </p:extLst>
          </p:nvPr>
        </p:nvGraphicFramePr>
        <p:xfrm>
          <a:off x="73152" y="1591057"/>
          <a:ext cx="12118848" cy="5202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0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22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訓 誨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440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要 義</a:t>
                      </a:r>
                      <a:endParaRPr lang="en-US" sz="44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9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11.第十一訓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6:1－19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防止過失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不作保,不懶惰,不妄為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9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12.第十二訓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6:20－35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持定訓誨，遠避淫婦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淫婦之禍害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4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13.第十三訓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7:1－27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持定訓誨，遠避淫婦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淫婦之伎倆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58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14.第十四訓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8:1－39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智慧的呼喚與接受之祝福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4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15.第十五訓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9:1－18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智愚之對比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141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16152"/>
          </a:xfrm>
        </p:spPr>
        <p:txBody>
          <a:bodyPr>
            <a:normAutofit fontScale="90000"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箴言第二</a:t>
            </a:r>
            <a:r>
              <a:rPr lang="en-US" altLang="zh-CN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5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集</a:t>
            </a:r>
            <a:r>
              <a:rPr lang="en-US" altLang="zh-CN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22:16)</a:t>
            </a:r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各種箴規之言</a:t>
            </a:r>
            <a:endParaRPr lang="en-US" sz="5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4" y="1216153"/>
            <a:ext cx="11771376" cy="5550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第二集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3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所羅門對人之箴言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(10:1－19:19)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 有神無神生活之不同（10:1－15:33）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 有神無神為人之不同（16:1－19:19）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1.對神的信靠＝16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2.對個人的知足＝17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3.對社會的生活＝18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4.對自身的品行＝19上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第三集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人對所羅門之箴言（19:20－24）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A. 最懇切之規勸（19:20-27）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B. 如何處事為人（19:28－22:16）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7957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32520" y="5796622"/>
            <a:ext cx="7633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3X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8353044" y="5673512"/>
            <a:ext cx="630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37750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11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箴言內之五門中心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642295"/>
              </p:ext>
            </p:extLst>
          </p:nvPr>
        </p:nvGraphicFramePr>
        <p:xfrm>
          <a:off x="225552" y="2048256"/>
          <a:ext cx="11740895" cy="4379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8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8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8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81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8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799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敬畏神</a:t>
                      </a:r>
                      <a:endParaRPr lang="en-US" sz="54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對神</a:t>
                      </a:r>
                      <a:endParaRPr lang="en-US" sz="5400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修 己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對己</a:t>
                      </a:r>
                      <a:endParaRPr lang="en-US" sz="5400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愛 人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對人</a:t>
                      </a:r>
                      <a:endParaRPr lang="en-US" sz="5400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齊 家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對家</a:t>
                      </a:r>
                      <a:endParaRPr lang="en-US" sz="5400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治 國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5400" dirty="0" err="1">
                          <a:solidFill>
                            <a:srgbClr val="C0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對國</a:t>
                      </a:r>
                      <a:endParaRPr lang="en-US" sz="5400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68029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65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箴言的结构形式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700784"/>
            <a:ext cx="11917680" cy="5157216"/>
          </a:xfrm>
        </p:spPr>
        <p:txBody>
          <a:bodyPr/>
          <a:lstStyle/>
          <a:p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对比</a:t>
            </a:r>
            <a:r>
              <a:rPr lang="en-US" altLang="ja-JP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智慧之子使父亲欢乐，</a:t>
            </a: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  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愚昧之子叫母亲担忧，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1)</a:t>
            </a:r>
          </a:p>
          <a:p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相应</a:t>
            </a:r>
            <a:r>
              <a:rPr lang="en-US" altLang="ja-JP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你所作的要交托耶和华，</a:t>
            </a: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  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你所谋的，就必成立。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十六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3)</a:t>
            </a:r>
          </a:p>
          <a:p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比较</a:t>
            </a:r>
            <a:r>
              <a:rPr lang="en-US" altLang="ja-JP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设筵满屋，大家相争，</a:t>
            </a:r>
          </a:p>
          <a:p>
            <a:pPr marL="0" indent="0">
              <a:buNone/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  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不如有块饼干，大家相安。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十七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1)</a:t>
            </a:r>
            <a:endParaRPr lang="zh-CN" alt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zh-CN" altLang="en-US" dirty="0"/>
          </a:p>
          <a:p>
            <a:endParaRPr lang="zh-CN" altLang="en-US" dirty="0"/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0287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7546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2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C6F4-232C-41FB-89BA-C3F5AB83A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人心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AF6FC-48FB-495C-B18F-F00A8B2F9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4480"/>
            <a:ext cx="12192000" cy="530352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鼎为炼银，炉为炼金；惟有耶和华熬炼人心。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人一切所行的，在自己眼中看为清洁；惟有耶和华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衡量人心。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人所行的，在自己眼中都看为正；惟有耶和华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衡量人心。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　人心怀藏谋略，好像深水，惟明哲人才能汲引出来。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20:27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人的灵是耶和华的灯，鉴察人的心腹。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25:28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人不制伏自己的心，好像毁坏的城邑没有墙垣。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27:19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水中照脸，彼此相符；人与人，心也相对。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阴间和灭亡尚在耶和华眼前，何况世人的心呢？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70C85B6-E0B8-43C4-88B7-3A50E88D7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446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680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敬畏耶和華的益處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880" y="2204720"/>
            <a:ext cx="11440160" cy="4653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得到智慧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(1:7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9:10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2:5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15:33)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得到生命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(10:27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14:27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19:23)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得到能力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(3:7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16:6)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得到平安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(14:26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15:16)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得到尊榮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(22:4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28:14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31:30)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1889651-FDBC-42E5-B4CB-6A181117B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5284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3779FDE-1809-4571-8067-EF2C10B208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89202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50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9C2B7-2ACC-41B0-907C-CF9C9A8A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961C-9E66-4676-8D18-6D0043E1E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26213"/>
            <a:ext cx="12273280" cy="47135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是知识的开端；愚妄人藐视智慧和训诲。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是智慧的开端；认识至圣者便是聪明。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使人日子加多；但恶人的年岁必被减少。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行动正直的，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；行事乖僻的，却藐视他。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14:26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的，大有倚靠；他的儿女也有避难所。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就是生命的泉源，可以使人离开死亡的网罗。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19:23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的，得着生命；他必恒久知足，不遭祸患。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22:4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心存谦卑，就得富有、尊荣、生命为赏赐。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8E73D2C-8D90-4A49-9000-AE6FCC30C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087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584B843-10AA-46DB-ACFC-661F600874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" y="168882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1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</TotalTime>
  <Words>912</Words>
  <Application>Microsoft Office PowerPoint</Application>
  <PresentationFormat>Widescreen</PresentationFormat>
  <Paragraphs>218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宋体</vt:lpstr>
      <vt:lpstr>宋体</vt:lpstr>
      <vt:lpstr>Arial</vt:lpstr>
      <vt:lpstr>Calibri</vt:lpstr>
      <vt:lpstr>Calibri Light</vt:lpstr>
      <vt:lpstr>Times New Roman</vt:lpstr>
      <vt:lpstr>Office Theme</vt:lpstr>
      <vt:lpstr>圣经概論 20</vt:lpstr>
      <vt:lpstr>圣经分类合参</vt:lpstr>
      <vt:lpstr>智慧书(诗歌书)</vt:lpstr>
      <vt:lpstr>箴言</vt:lpstr>
      <vt:lpstr>箴言</vt:lpstr>
      <vt:lpstr>「箴言」之義</vt:lpstr>
      <vt:lpstr>PowerPoint Presentation</vt:lpstr>
      <vt:lpstr>PowerPoint Presentation</vt:lpstr>
      <vt:lpstr>箴言第一集(1:8-9:18)乃十五篇訓誨，全集總論聖潔生活</vt:lpstr>
      <vt:lpstr>箴言第一集(1:8-9:18)乃十五篇訓誨，全集總論聖潔生活</vt:lpstr>
      <vt:lpstr>箴言第一集(1:8-9:18)乃十五篇訓誨，全集總論聖潔生活</vt:lpstr>
      <vt:lpstr> 箴言第二,三集(10－22:16)各種箴規之言</vt:lpstr>
      <vt:lpstr>箴言內之五門中心</vt:lpstr>
      <vt:lpstr>箴言的结构形式</vt:lpstr>
      <vt:lpstr>人心</vt:lpstr>
      <vt:lpstr>敬畏耶和華的益處</vt:lpstr>
      <vt:lpstr>敬畏耶和华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19</dc:title>
  <dc:creator>Kao, Race L.</dc:creator>
  <cp:lastModifiedBy>Ning Shunbin</cp:lastModifiedBy>
  <cp:revision>27</cp:revision>
  <dcterms:created xsi:type="dcterms:W3CDTF">2018-07-09T12:00:04Z</dcterms:created>
  <dcterms:modified xsi:type="dcterms:W3CDTF">2018-07-10T17:42:02Z</dcterms:modified>
</cp:coreProperties>
</file>