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1"/>
  </p:handout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85" r:id="rId9"/>
    <p:sldId id="264" r:id="rId10"/>
    <p:sldId id="265" r:id="rId11"/>
    <p:sldId id="266" r:id="rId12"/>
    <p:sldId id="269" r:id="rId13"/>
    <p:sldId id="267" r:id="rId14"/>
    <p:sldId id="268" r:id="rId15"/>
    <p:sldId id="270" r:id="rId16"/>
    <p:sldId id="271" r:id="rId17"/>
    <p:sldId id="256" r:id="rId18"/>
    <p:sldId id="272" r:id="rId19"/>
    <p:sldId id="273" r:id="rId20"/>
    <p:sldId id="274" r:id="rId21"/>
    <p:sldId id="275" r:id="rId22"/>
    <p:sldId id="283" r:id="rId23"/>
    <p:sldId id="284" r:id="rId24"/>
    <p:sldId id="276" r:id="rId25"/>
    <p:sldId id="277" r:id="rId26"/>
    <p:sldId id="278" r:id="rId27"/>
    <p:sldId id="279" r:id="rId28"/>
    <p:sldId id="281" r:id="rId29"/>
    <p:sldId id="282" r:id="rId3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3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126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DBC08AA-652E-4286-A36C-D84CB84C575A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CA51592-466F-49E7-B1B7-647E5CCF8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10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0756-251B-402D-A308-CC534745D471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4132-A815-434D-8FC9-CF26FB510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98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0756-251B-402D-A308-CC534745D471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4132-A815-434D-8FC9-CF26FB510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55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0756-251B-402D-A308-CC534745D471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4132-A815-434D-8FC9-CF26FB510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38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0756-251B-402D-A308-CC534745D471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4132-A815-434D-8FC9-CF26FB510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46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0756-251B-402D-A308-CC534745D471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4132-A815-434D-8FC9-CF26FB510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25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0756-251B-402D-A308-CC534745D471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4132-A815-434D-8FC9-CF26FB510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9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0756-251B-402D-A308-CC534745D471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4132-A815-434D-8FC9-CF26FB510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25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0756-251B-402D-A308-CC534745D471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4132-A815-434D-8FC9-CF26FB510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8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0756-251B-402D-A308-CC534745D471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4132-A815-434D-8FC9-CF26FB510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9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0756-251B-402D-A308-CC534745D471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4132-A815-434D-8FC9-CF26FB510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6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0756-251B-402D-A308-CC534745D471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4132-A815-434D-8FC9-CF26FB510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00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D0756-251B-402D-A308-CC534745D471}" type="datetimeFigureOut">
              <a:rPr lang="en-US" smtClean="0"/>
              <a:t>07/17/2018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C4132-A815-434D-8FC9-CF26FB510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5688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67721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7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1046C-5E10-42D8-A4FB-28A30B2B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200945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智慧书</a:t>
            </a:r>
            <a:r>
              <a:rPr lang="en-US" altLang="zh-CN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诗歌书</a:t>
            </a:r>
            <a:r>
              <a:rPr lang="en-US" altLang="ja-JP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682FAC-B0D6-4A0E-8F16-25940BDFC9B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7" y="1143000"/>
          <a:ext cx="12192006" cy="5715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1">
                  <a:extLst>
                    <a:ext uri="{9D8B030D-6E8A-4147-A177-3AD203B41FA5}">
                      <a16:colId xmlns:a16="http://schemas.microsoft.com/office/drawing/2014/main" val="1836929583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2855118406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722471553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785854874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1526412783"/>
                    </a:ext>
                  </a:extLst>
                </a:gridCol>
                <a:gridCol w="2032001">
                  <a:extLst>
                    <a:ext uri="{9D8B030D-6E8A-4147-A177-3AD203B41FA5}">
                      <a16:colId xmlns:a16="http://schemas.microsoft.com/office/drawing/2014/main" val="2430218974"/>
                    </a:ext>
                  </a:extLst>
                </a:gridCol>
              </a:tblGrid>
              <a:tr h="727957">
                <a:tc>
                  <a:txBody>
                    <a:bodyPr/>
                    <a:lstStyle/>
                    <a:p>
                      <a:pPr algn="l"/>
                      <a:endParaRPr lang="en-US" sz="3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伯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記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詩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篇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箴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言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傳</a:t>
                      </a: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道書</a:t>
                      </a:r>
                      <a:endParaRPr lang="en-US" sz="44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雅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歌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060774"/>
                  </a:ext>
                </a:extLst>
              </a:tr>
              <a:tr h="14559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作者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以利戶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大衛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為主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為主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所羅門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46096"/>
                  </a:ext>
                </a:extLst>
              </a:tr>
              <a:tr h="16119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日期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1500B.C.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1000B.C.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大部分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940B.C.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930B.C.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970B.C.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505343"/>
                  </a:ext>
                </a:extLst>
              </a:tr>
              <a:tr h="11912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地點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烏斯</a:t>
                      </a:r>
                      <a:endParaRPr lang="en-US" sz="40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猶大曠野與耶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耶</a:t>
                      </a:r>
                      <a:r>
                        <a:rPr lang="ja-JP" altLang="en-US" sz="3600" b="1" i="0" u="none" strike="noStrike" kern="1200" baseline="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城</a:t>
                      </a:r>
                      <a:r>
                        <a:rPr lang="en-US" sz="36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皇宮</a:t>
                      </a:r>
                      <a:endParaRPr lang="en-US" sz="36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812365"/>
                  </a:ext>
                </a:extLst>
              </a:tr>
              <a:tr h="727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鑰意</a:t>
                      </a:r>
                      <a:endParaRPr lang="en-US" sz="44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苦難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靈交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智慧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虛空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愛情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555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1291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9D11A-6587-4930-B48A-359BF29F0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42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傳道書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61B18-4FE1-471D-8D6F-6B8FA338D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8804"/>
            <a:ext cx="12192000" cy="4954767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所羅門（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1:1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930B.C.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（所羅門年老時期）。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地點：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耶路撒冷皇宮。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目的：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指出凡日光之下的勞碌盡皆虛空，</a:t>
            </a:r>
            <a:endParaRPr lang="en-US" altLang="zh-CN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 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只有信靠  神才是人生的滿足。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主旨：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人生之虛空。</a:t>
            </a:r>
            <a:endParaRPr lang="en-US" sz="48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A0EB268-2F8F-4F64-8ED6-86F5E29E9C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233A2845-FBC6-4B12-9CDE-A01A63940AC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4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A5890-141B-4A8B-BD32-B97DB8592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10515600" cy="1228725"/>
          </a:xfrm>
        </p:spPr>
        <p:txBody>
          <a:bodyPr/>
          <a:lstStyle/>
          <a:p>
            <a:pPr algn="ctr"/>
            <a:r>
              <a:rPr lang="en-US" b="1" dirty="0"/>
              <a:t> 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摘要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03EF7-CBDE-4A90-9A37-85BDD1A6F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5" y="1593804"/>
            <a:ext cx="12087225" cy="52641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作者所羅門為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大卫和拔示巴的儿子</a:t>
            </a:r>
            <a:r>
              <a:rPr lang="en-US" altLang="ja-JP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接续大卫作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以色列和犹大的</a:t>
            </a:r>
            <a:r>
              <a:rPr lang="ja-JP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王</a:t>
            </a:r>
            <a:r>
              <a:rPr lang="en-US" altLang="ja-JP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早年以敬畏神之智慧遠近皆知，口碑載道。 所罗门有妃七百、嫔三百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诱惑他的心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離開真神。晚年痛定思痛，悔悟前非，以「傳道者」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qoheleth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，意「召集人」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的身份，寫下「傳道書」，旨在勸戒下代青年趁早信靠神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，免蹉跎歲月，陷於虛空的無神論。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故本書是所羅門肺腑之言，把自己個人主觀之經歷，配合客觀之觀察，辯證他的見解，勸導世人接受，免重蹈覆轍。傳道書是他個人閱歷之見證、心腹之忠諫，以他過去失敗之經歷，苦口婆心，警告世人洞察日光之下虛空的生活是因人離開了日光之上的真神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33A2845-FBC6-4B12-9CDE-A01A63940AC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2221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A0EB268-2F8F-4F64-8ED6-86F5E29E9C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68402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40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79F2726-4317-4905-9312-34058A7508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846289"/>
              </p:ext>
            </p:extLst>
          </p:nvPr>
        </p:nvGraphicFramePr>
        <p:xfrm>
          <a:off x="9525" y="0"/>
          <a:ext cx="12192000" cy="69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2502">
                  <a:extLst>
                    <a:ext uri="{9D8B030D-6E8A-4147-A177-3AD203B41FA5}">
                      <a16:colId xmlns:a16="http://schemas.microsoft.com/office/drawing/2014/main" val="1305341742"/>
                    </a:ext>
                  </a:extLst>
                </a:gridCol>
                <a:gridCol w="2505075">
                  <a:extLst>
                    <a:ext uri="{9D8B030D-6E8A-4147-A177-3AD203B41FA5}">
                      <a16:colId xmlns:a16="http://schemas.microsoft.com/office/drawing/2014/main" val="2873213673"/>
                    </a:ext>
                  </a:extLst>
                </a:gridCol>
                <a:gridCol w="5172075">
                  <a:extLst>
                    <a:ext uri="{9D8B030D-6E8A-4147-A177-3AD203B41FA5}">
                      <a16:colId xmlns:a16="http://schemas.microsoft.com/office/drawing/2014/main" val="2765012371"/>
                    </a:ext>
                  </a:extLst>
                </a:gridCol>
                <a:gridCol w="2662348">
                  <a:extLst>
                    <a:ext uri="{9D8B030D-6E8A-4147-A177-3AD203B41FA5}">
                      <a16:colId xmlns:a16="http://schemas.microsoft.com/office/drawing/2014/main" val="3873038583"/>
                    </a:ext>
                  </a:extLst>
                </a:gridCol>
              </a:tblGrid>
              <a:tr h="565150">
                <a:tc>
                  <a:txBody>
                    <a:bodyPr/>
                    <a:lstStyle/>
                    <a:p>
                      <a:pPr algn="ctr"/>
                      <a:r>
                        <a:rPr lang="en-US" sz="36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引證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要旨</a:t>
                      </a:r>
                      <a:endParaRPr lang="en-US" sz="36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</a:t>
                      </a:r>
                      <a:r>
                        <a:rPr lang="en-US" sz="32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主題</a:t>
                      </a:r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 </a:t>
                      </a:r>
                      <a:r>
                        <a:rPr lang="en-US" sz="3200" b="1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主旨</a:t>
                      </a:r>
                      <a:endParaRPr lang="en-US" sz="2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1上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246355"/>
                  </a:ext>
                </a:extLst>
              </a:tr>
              <a:tr h="1163955">
                <a:tc>
                  <a:txBody>
                    <a:bodyPr/>
                    <a:lstStyle/>
                    <a:p>
                      <a:pPr algn="ctr"/>
                      <a:r>
                        <a:rPr lang="en-US" sz="3600" b="1" kern="1200" dirty="0" err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辯證</a:t>
                      </a:r>
                      <a:endParaRPr lang="en-US" sz="3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en-US" sz="3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kern="1200" dirty="0" err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個人經歷</a:t>
                      </a:r>
                      <a:r>
                        <a:rPr lang="en-US" sz="36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en-US" sz="36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3600" b="1" kern="1200" dirty="0" err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主觀</a:t>
                      </a:r>
                      <a:r>
                        <a:rPr lang="en-US" sz="36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3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追求學術知識</a:t>
                      </a:r>
                      <a:r>
                        <a:rPr lang="en-US" sz="32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32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200" b="1" kern="1200" dirty="0" err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屬世娛樂</a:t>
                      </a:r>
                      <a:r>
                        <a:rPr lang="en-US" sz="32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3200" b="1" kern="1200" dirty="0" err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勞碌工作</a:t>
                      </a:r>
                      <a:r>
                        <a:rPr lang="en-US" sz="32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 </a:t>
                      </a:r>
                      <a:r>
                        <a:rPr lang="en-US" sz="3200" b="1" kern="1200" dirty="0" err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討神喜悅</a:t>
                      </a:r>
                      <a:r>
                        <a:rPr lang="en-US" sz="3200" b="1" dirty="0" err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之虛空</a:t>
                      </a:r>
                      <a:endParaRPr lang="en-US" sz="32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1下－2</a:t>
                      </a:r>
                      <a:endParaRPr lang="en-US" sz="28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699444"/>
                  </a:ext>
                </a:extLst>
              </a:tr>
              <a:tr h="505661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釋明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個人觀察</a:t>
                      </a:r>
                      <a:endParaRPr lang="en-US" sz="3600" b="1" kern="120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sz="3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客觀</a:t>
                      </a:r>
                      <a:r>
                        <a:rPr lang="en-US" sz="36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</a:t>
                      </a:r>
                      <a:r>
                        <a:rPr lang="en-US" sz="28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生命之限制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68120"/>
                  </a:ext>
                </a:extLst>
              </a:tr>
              <a:tr h="505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</a:t>
                      </a:r>
                      <a:r>
                        <a:rPr lang="en-US" sz="28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不平之社會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1958795"/>
                  </a:ext>
                </a:extLst>
              </a:tr>
              <a:tr h="505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28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財富之禍害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20533"/>
                  </a:ext>
                </a:extLst>
              </a:tr>
              <a:tr h="505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</a:t>
                      </a:r>
                      <a:r>
                        <a:rPr lang="en-US" sz="28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壽命之短促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484158"/>
                  </a:ext>
                </a:extLst>
              </a:tr>
              <a:tr h="505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</a:t>
                      </a:r>
                      <a:r>
                        <a:rPr lang="en-US" sz="28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智慧之缺憾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7-8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482394"/>
                  </a:ext>
                </a:extLst>
              </a:tr>
              <a:tr h="505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</a:t>
                      </a:r>
                      <a:r>
                        <a:rPr lang="en-US" sz="28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同等之結局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331421"/>
                  </a:ext>
                </a:extLst>
              </a:tr>
              <a:tr h="505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baseline="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8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掌權之愚昧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488358"/>
                  </a:ext>
                </a:extLst>
              </a:tr>
              <a:tr h="505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</a:t>
                      </a:r>
                      <a:r>
                        <a:rPr lang="en-US" sz="28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未來之不確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11上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948347"/>
                  </a:ext>
                </a:extLst>
              </a:tr>
              <a:tr h="505661">
                <a:tc rowSpan="2">
                  <a:txBody>
                    <a:bodyPr/>
                    <a:lstStyle/>
                    <a:p>
                      <a:pPr algn="ctr"/>
                      <a:r>
                        <a:rPr lang="en-US" sz="36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結論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勸勉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</a:t>
                      </a:r>
                      <a:r>
                        <a:rPr lang="en-US" sz="28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勸青年人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11下-12上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018390"/>
                  </a:ext>
                </a:extLst>
              </a:tr>
              <a:tr h="50566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</a:t>
                      </a:r>
                      <a:r>
                        <a:rPr lang="en-US" sz="28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勸所有人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12下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223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998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DE6D2-ACE7-4612-B1C8-CFD412A74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引論（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章上）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05CA9-3528-4860-BB6D-89CA10345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9250"/>
            <a:ext cx="12192000" cy="523874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本書開啟引述作者之身份與其書之主旨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1:1-11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，開宗名義宣告世人在日光之下萬事皆空，萬事皆無永存之價值；這是世人唯物的人生觀，可分五點：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勞碌何益（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1:3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）－人生漫無目標；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人生短促（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1:4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）－人生毫無歸宿；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世事無常（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1:5-7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）－人生變幻無定；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厭倦萬事（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1:8-10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）－人生毫無意義；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終被遺忘（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1:11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）－人生沒有價值。</a:t>
            </a:r>
            <a:endParaRPr lang="en-US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人生若如上述，難怪真是虛空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;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是一個唯物空虛的人生觀。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33A2845-FBC6-4B12-9CDE-A01A63940AC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5941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A0EB268-2F8F-4F64-8ED6-86F5E29E9C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6840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050" y="14287"/>
            <a:ext cx="9124950" cy="684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700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E27AB-29D1-4CD1-B5F4-EE1853BD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個人經歷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(</a:t>
            </a:r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主觀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398CA-42BD-46E7-B2C7-37907D870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85924"/>
            <a:ext cx="12192000" cy="5172075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追求學術知識的虛空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1:12-18)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因雖有知識仍不能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解決社會問題；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追求屬世娛樂之虛空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2:1-11)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因聲色之樂不能填補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內心虛空；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追求勞碌工作之虛空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2:18-23)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因為勞碌之果被大如</a:t>
            </a:r>
            <a:endParaRPr lang="en-US" altLang="zh-CN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死亡或小如失眼奪去；甚至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追求神喜悅也虛空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2:24-26)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因為神喜悅誰便祝福誰。</a:t>
            </a:r>
            <a:endParaRPr lang="en-US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飽經世故之所羅門覺得人生毫無意義，因此他恨惡生命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2:17)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，寧死不活，何等可憐。</a:t>
            </a:r>
            <a:endParaRPr lang="en-US" sz="3600" b="1" dirty="0">
              <a:solidFill>
                <a:schemeClr val="accent5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33A2845-FBC6-4B12-9CDE-A01A63940AC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2221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A0EB268-2F8F-4F64-8ED6-86F5E29E9C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68402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0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29D48-30A2-4807-B161-AD0A21CCD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06808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個人觀察（客觀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9AD2B-4D65-4074-B2A1-3DD6C49DE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171574"/>
            <a:ext cx="12192000" cy="5686425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生命之限制</a:t>
            </a:r>
            <a:r>
              <a:rPr lang="en-US" altLang="zh-CN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3:1-22)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－萬事有其定時，包括生死，而死奪去一切勞苦；</a:t>
            </a:r>
            <a:endParaRPr lang="en-US" sz="5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不公平之社會</a:t>
            </a:r>
            <a:r>
              <a:rPr lang="en-US" altLang="zh-CN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4:1-16)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－世上多人受欺，生不如死</a:t>
            </a: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4:2-3)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，更可憐的是</a:t>
            </a:r>
            <a:endParaRPr lang="en-US" altLang="zh-CN" sz="5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人多自騙自欺都因無人幫助；</a:t>
            </a:r>
            <a:endParaRPr lang="en-US" sz="5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財富之禍害</a:t>
            </a:r>
            <a:r>
              <a:rPr lang="en-US" altLang="zh-CN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5:1-20)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－財富不能保證一定得福，而天上的神鑒察一切；</a:t>
            </a:r>
            <a:endParaRPr lang="en-US" sz="5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CN" alt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壽命之短促</a:t>
            </a:r>
            <a:r>
              <a:rPr lang="en-US" altLang="zh-CN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6:1-12</a:t>
            </a:r>
            <a:r>
              <a:rPr 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－勞碌辛苦得來的多給別人享受去；</a:t>
            </a:r>
            <a:endParaRPr lang="en-US" sz="5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</a:t>
            </a:r>
            <a:r>
              <a:rPr lang="zh-CN" alt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智慧的缺憾</a:t>
            </a:r>
            <a:r>
              <a:rPr lang="en-US" altLang="zh-CN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7:1-8:17)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－智慧雖比愚拙強，然而也不能改善社會之</a:t>
            </a:r>
            <a:endParaRPr lang="en-US" altLang="zh-CN" sz="5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不公平</a:t>
            </a: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，也不能使壽命加長</a:t>
            </a: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</a:t>
            </a: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，更也不能逃避禍患</a:t>
            </a: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9:11-18)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endParaRPr lang="en-US" sz="5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</a:t>
            </a:r>
            <a:r>
              <a:rPr lang="zh-CN" alt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義與不義之結局</a:t>
            </a:r>
            <a:r>
              <a:rPr lang="en-US" altLang="zh-CN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9:1-10)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－義與不義之結局毫無分別</a:t>
            </a: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9:2)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，所以</a:t>
            </a:r>
            <a:endParaRPr lang="en-US" altLang="zh-CN" sz="5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惡人之活比義人之死更好</a:t>
            </a: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9:4)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</a:t>
            </a:r>
            <a:endParaRPr lang="en-US" sz="5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7.</a:t>
            </a:r>
            <a:r>
              <a:rPr lang="zh-CN" alt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掌權者之愚昧</a:t>
            </a:r>
            <a:r>
              <a:rPr lang="en-US" altLang="zh-CN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10:1-20)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－執政的人因缺乏智慧，甚至一小點愚昧如死</a:t>
            </a:r>
            <a:endParaRPr lang="en-US" altLang="zh-CN" sz="5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蒼蠅似的使他如香膏的尊榮發臭</a:t>
            </a: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，故國內之禍患常因執政者之</a:t>
            </a:r>
            <a:endParaRPr lang="en-US" altLang="zh-CN" sz="5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愚昧而起；</a:t>
            </a:r>
            <a:endParaRPr lang="en-US" sz="5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8.</a:t>
            </a:r>
            <a:r>
              <a:rPr lang="zh-CN" alt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將來之不確定</a:t>
            </a:r>
            <a:r>
              <a:rPr lang="en-US" altLang="zh-CN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59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11:1-8)</a:t>
            </a: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－人常積穀防饑，然而前途茫茫，無人能預料</a:t>
            </a:r>
            <a:r>
              <a:rPr lang="en-US" altLang="zh-CN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5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67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所以一切都是虚空。</a:t>
            </a:r>
            <a:endParaRPr lang="en-US" sz="6700" b="1" dirty="0">
              <a:solidFill>
                <a:schemeClr val="accent5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33A2845-FBC6-4B12-9CDE-A01A63940AC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8429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A0EB268-2F8F-4F64-8ED6-86F5E29E9C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149326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967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C4B09-1BC8-4FCE-8028-45E59549B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59322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結論（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章下－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章）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2533F-FF44-4421-85CA-C8663ADC9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71625"/>
            <a:ext cx="12192000" cy="528637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傳道者在錯綜複雜與矛盾的人生經驗，又從唯物主義、享樂主義、虛無主義、宿命論及各種不安定和不公平的人生中引出其主題：「萬事（日光之下）皆空」，但在最後他指出人生雖虛空，卻有一位在日光之上的真神可以填補人生之虛空。他勸告後代之青年人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11:9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12:8)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在衰敗的日子未到之前先尋求創造他們之真神。他不但勸告青年人，也勸告所有的人敬畏神，謹守他的誡命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12:9</a:t>
            </a:r>
            <a:r>
              <a:rPr lang="zh-CN" alt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14)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作者最終言明信仰的根本是敬畏神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12:3a)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，律法是守神的誡命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12:3b)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，終結是聽神的審判</a:t>
            </a:r>
            <a:r>
              <a:rPr lang="en-US" altLang="zh-CN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32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12:14)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人有了這個警惕就當敬畏神，逃避他的審判，免致在審判台前讓神揭露自己的隱惡、敗壞而滅亡，所以最後一句實是結語中的當頭棒喝，叫人從醉生夢死的生活中醒悟過來，結束虛空的人生，進入豐盛美滿中。但願所有的人是真正的</a:t>
            </a:r>
            <a:r>
              <a:rPr 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</a:t>
            </a:r>
            <a:r>
              <a:rPr lang="zh-CN" altLang="en-US" sz="32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徒，把虛空的人生變作勝利和有意義的人生。</a:t>
            </a:r>
            <a:endParaRPr lang="en-US" sz="32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0BDB6E04-D130-4A01-8345-2A4A611A358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4378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9978294-0E8D-4D03-9B9C-B1E80DEF16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25563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32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303D600-359A-4FD2-9D23-8E6F17ADAD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84348"/>
              </p:ext>
            </p:extLst>
          </p:nvPr>
        </p:nvGraphicFramePr>
        <p:xfrm>
          <a:off x="76200" y="390094"/>
          <a:ext cx="12030075" cy="7023919"/>
        </p:xfrm>
        <a:graphic>
          <a:graphicData uri="http://schemas.openxmlformats.org/drawingml/2006/table">
            <a:tbl>
              <a:tblPr/>
              <a:tblGrid>
                <a:gridCol w="12030075">
                  <a:extLst>
                    <a:ext uri="{9D8B030D-6E8A-4147-A177-3AD203B41FA5}">
                      <a16:colId xmlns:a16="http://schemas.microsoft.com/office/drawing/2014/main" val="2171721229"/>
                    </a:ext>
                  </a:extLst>
                </a:gridCol>
              </a:tblGrid>
              <a:tr h="285606">
                <a:tc>
                  <a:txBody>
                    <a:bodyPr/>
                    <a:lstStyle/>
                    <a:p>
                      <a:pPr algn="just"/>
                      <a:r>
                        <a:rPr lang="ja-JP" altLang="en-US" sz="40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导言一</a:t>
                      </a:r>
                      <a:r>
                        <a:rPr lang="en-US" altLang="ja-JP" sz="40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ja-JP" altLang="en-US" sz="40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</a:t>
                      </a:r>
                      <a:r>
                        <a:rPr lang="en-US" altLang="ja-JP" sz="40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  <a:endParaRPr lang="ja-JP" altLang="en-US" sz="40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8131" marR="18131" marT="0" marB="0">
                    <a:lnL w="95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0757223"/>
                  </a:ext>
                </a:extLst>
              </a:tr>
              <a:tr h="5804719">
                <a:tc>
                  <a:txBody>
                    <a:bodyPr/>
                    <a:lstStyle/>
                    <a:p>
                      <a:pPr algn="just"/>
                      <a:r>
                        <a:rPr lang="en-US" altLang="zh-CN" sz="32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Ⅰ</a:t>
                      </a:r>
                      <a:r>
                        <a:rPr lang="zh-CN" altLang="en-US" sz="32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藉个人经验寻求（一～二）  </a:t>
                      </a:r>
                      <a:r>
                        <a:rPr lang="en-US" altLang="zh-CN" sz="32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Ⅲ </a:t>
                      </a:r>
                      <a:r>
                        <a:rPr lang="zh-CN" altLang="en-US" sz="32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藉实际德行寻求（六～八）</a:t>
                      </a:r>
                    </a:p>
                    <a:p>
                      <a:pPr algn="just"/>
                      <a:r>
                        <a:rPr lang="zh-CN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  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智慧的寻求（一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      物质不能满足人心（六）</a:t>
                      </a:r>
                    </a:p>
                    <a:p>
                      <a:pPr algn="just"/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  喜乐的寻求（二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       中庸不能指出止道（七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～八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8)</a:t>
                      </a:r>
                      <a:endParaRPr lang="zh-CN" alt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  二者的比较（二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      人生满了不平不义（八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  第一个小结（二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26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      第三个小结（八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en-US" altLang="zh-CN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Ⅱ</a:t>
                      </a:r>
                      <a:r>
                        <a:rPr lang="zh-CN" altLang="en-US" sz="32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藉一般观察寻求（三～五）  </a:t>
                      </a:r>
                      <a:r>
                        <a:rPr lang="en-US" altLang="zh-CN" sz="32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Ⅳ</a:t>
                      </a:r>
                      <a:r>
                        <a:rPr lang="zh-CN" altLang="en-US" sz="3200" b="1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回顾及结论（九～十二）</a:t>
                      </a:r>
                    </a:p>
                    <a:p>
                      <a:pPr algn="just"/>
                      <a:r>
                        <a:rPr lang="zh-CN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  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自然界的预定（三）          邪恶仍在（九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</a:p>
                    <a:p>
                      <a:pPr algn="just"/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  社会的疾苦与谜团（四）     </a:t>
                      </a:r>
                      <a:r>
                        <a:rPr lang="zh-CN" altLang="en-US" sz="3200" b="1" baseline="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善德亦不外如是（九～十一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8)</a:t>
                      </a:r>
                      <a:endParaRPr lang="zh-CN" alt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  前人的忠诰（五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       真善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: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用善享今生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十一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、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10)</a:t>
                      </a:r>
                      <a:endParaRPr lang="zh-CN" alt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just"/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  第二个小结（五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      坚信神，持守他（十二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altLang="en-US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</a:t>
                      </a:r>
                      <a:r>
                        <a:rPr lang="en-US" altLang="zh-CN" sz="32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7〕</a:t>
                      </a:r>
                      <a:endParaRPr lang="zh-CN" altLang="en-US" sz="32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  </a:t>
                      </a:r>
                      <a:r>
                        <a:rPr lang="zh-CN" altLang="en-US" sz="36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                  </a:t>
                      </a:r>
                      <a:r>
                        <a:rPr lang="ja-JP" altLang="en-US" sz="40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总结十二</a:t>
                      </a:r>
                      <a:r>
                        <a:rPr lang="en-US" altLang="ja-JP" sz="40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</a:t>
                      </a:r>
                      <a:r>
                        <a:rPr lang="ja-JP" altLang="en-US" sz="40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</a:t>
                      </a:r>
                      <a:r>
                        <a:rPr lang="en-US" altLang="ja-JP" sz="4000" b="1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  <a:endParaRPr lang="zh-CN" altLang="en-US" sz="4000" b="1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8131" marR="18131" marT="0" marB="0">
                    <a:lnL w="95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2287487"/>
                  </a:ext>
                </a:extLst>
              </a:tr>
              <a:tr h="285606">
                <a:tc>
                  <a:txBody>
                    <a:bodyPr/>
                    <a:lstStyle/>
                    <a:p>
                      <a:pPr algn="just"/>
                      <a:endParaRPr lang="ja-JP" altLang="en-US" sz="2000" dirty="0">
                        <a:effectLst/>
                        <a:latin typeface="&amp;quot"/>
                      </a:endParaRPr>
                    </a:p>
                  </a:txBody>
                  <a:tcPr marL="18131" marR="18131" marT="0" marB="0">
                    <a:lnL w="95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3116997"/>
                  </a:ext>
                </a:extLst>
              </a:tr>
              <a:tr h="285606">
                <a:tc>
                  <a:txBody>
                    <a:bodyPr/>
                    <a:lstStyle/>
                    <a:p>
                      <a:pPr algn="just"/>
                      <a:endParaRPr lang="ja-JP" altLang="en-US" sz="2000" dirty="0">
                        <a:effectLst/>
                        <a:latin typeface="&amp;quot"/>
                      </a:endParaRPr>
                    </a:p>
                  </a:txBody>
                  <a:tcPr marL="18131" marR="18131" marT="0" marB="0">
                    <a:lnL w="95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0814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A5B847E-373E-452E-9E3B-140A87D6B2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492470"/>
              </p:ext>
            </p:extLst>
          </p:nvPr>
        </p:nvGraphicFramePr>
        <p:xfrm>
          <a:off x="425303" y="0"/>
          <a:ext cx="11227982" cy="67627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2954">
                  <a:extLst>
                    <a:ext uri="{9D8B030D-6E8A-4147-A177-3AD203B41FA5}">
                      <a16:colId xmlns:a16="http://schemas.microsoft.com/office/drawing/2014/main" val="2797800207"/>
                    </a:ext>
                  </a:extLst>
                </a:gridCol>
                <a:gridCol w="7635028">
                  <a:extLst>
                    <a:ext uri="{9D8B030D-6E8A-4147-A177-3AD203B41FA5}">
                      <a16:colId xmlns:a16="http://schemas.microsoft.com/office/drawing/2014/main" val="3757709007"/>
                    </a:ext>
                  </a:extLst>
                </a:gridCol>
              </a:tblGrid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經 文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教 訓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36191172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1：18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多智慧與知識的愁煩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85977651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2：10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人生的要求莫如吃喝享受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8434629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2：16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敬畏神者無人紀念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00734558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2：17－18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生命與勞碌皆可恨的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54190024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2：24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人生的要求莫如吃喝享受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68211462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3：19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死亡是人生的解脫，人獸不分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8202829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3：22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及時行樂，特別是青年時代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98352402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5：18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人生的要求莫如吃喝享受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48193144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7：16－17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行義與行惡不要過分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18450470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9：2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義與惡之報應皆一樣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90253957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9：5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活不如死，死不如活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1311145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9：10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人死結束一切</a:t>
                      </a:r>
                      <a:endParaRPr lang="en-US" sz="28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67722038"/>
                  </a:ext>
                </a:extLst>
              </a:tr>
              <a:tr h="483054">
                <a:tc>
                  <a:txBody>
                    <a:bodyPr/>
                    <a:lstStyle/>
                    <a:p>
                      <a:pPr marL="27432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11：9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及時行樂，特別是青年時代</a:t>
                      </a:r>
                      <a:endParaRPr lang="en-US" sz="2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429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803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56928E-1588-4D2A-BDFA-3BF75EFA037C}"/>
              </a:ext>
            </a:extLst>
          </p:cNvPr>
          <p:cNvSpPr/>
          <p:nvPr/>
        </p:nvSpPr>
        <p:spPr>
          <a:xfrm>
            <a:off x="104553" y="0"/>
            <a:ext cx="11982893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道书是作者受圣灵感动而写的，它代表一个人若忘记了神的失败和悲观论。他凡事只看见日光之下的劳苦，而不知道日光之上的，才是重要的。你若要知道一个最聪明，最有学问，同时也是最有地位的人可以落到什么地步，就应看本书作者的自述:一个把神拚诸门外的人的结局。</a:t>
            </a:r>
          </a:p>
          <a:p>
            <a:r>
              <a:rPr lang="en-US" sz="3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传道者的题目是「</a:t>
            </a:r>
            <a:r>
              <a:rPr lang="en-US" sz="34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虚空的虚空，凡事都是虚空</a:t>
            </a:r>
            <a:r>
              <a:rPr 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」。</a:t>
            </a:r>
            <a:r>
              <a:rPr lang="en-US" sz="3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他要问的乃是</a:t>
            </a:r>
            <a:r>
              <a:rPr 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「</a:t>
            </a:r>
            <a:r>
              <a:rPr lang="zh-TW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人生的意義為何</a:t>
            </a:r>
            <a:r>
              <a:rPr 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</a:t>
            </a:r>
            <a:r>
              <a:rPr lang="zh-TW" alt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如何活出有價值的人生</a:t>
            </a:r>
            <a:r>
              <a:rPr lang="en-US" sz="3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？」</a:t>
            </a:r>
            <a:r>
              <a:rPr lang="en-US" sz="3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这问题充分表明本书之性质乃是一连串的寻求。传道书就是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</a:t>
            </a:r>
            <a:r>
              <a:rPr lang="en-US" sz="3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一个不认识神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的人</a:t>
            </a:r>
            <a:r>
              <a:rPr 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sz="3400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或认识而又把他摒诸门外者寻求「何为至善」的一篇记录</a:t>
            </a:r>
            <a:r>
              <a:rPr 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传道者一生的挣扎也只能去到那地步，他告诉我们人为的信仰，人的智慧是不足够去解决人生的各种问题。就算具有很高社会道德价值的摩西律法和十诫，也不足以叫人明白神、寻找神。 </a:t>
            </a:r>
            <a:endParaRPr lang="en-US" sz="3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1762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0BF07A-9556-4A93-823A-CA58C19770E6}"/>
              </a:ext>
            </a:extLst>
          </p:cNvPr>
          <p:cNvSpPr/>
          <p:nvPr/>
        </p:nvSpPr>
        <p:spPr>
          <a:xfrm>
            <a:off x="0" y="1104014"/>
            <a:ext cx="121253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:15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16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智慧的虚空  智与愚均难逃一死。</a:t>
            </a:r>
          </a:p>
          <a:p>
            <a:pPr algn="just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:19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劳碌的虚空  勤劳与懒惰的命运没有不同。</a:t>
            </a:r>
          </a:p>
          <a:p>
            <a:pPr algn="just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:26     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目标的虚空  谋事在人，成事在神。</a:t>
            </a:r>
          </a:p>
          <a:p>
            <a:pPr algn="just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:4      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竞争的虚空  成功只带来更多的嫉妒。</a:t>
            </a:r>
          </a:p>
          <a:p>
            <a:pPr algn="just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:7,8   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贪婪的虚空  物欲无底深渊，填之不满。</a:t>
            </a:r>
          </a:p>
          <a:p>
            <a:pPr algn="just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:16     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名誉的虚空  只像过眼云烟，转眼即逝。</a:t>
            </a:r>
          </a:p>
          <a:p>
            <a:pPr algn="just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:10     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金钱的虚空  财富增加，平安减少。</a:t>
            </a:r>
          </a:p>
          <a:p>
            <a:pPr algn="just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六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:9       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妄想的虚空  多赚不能多享，徒增烦恼。</a:t>
            </a:r>
          </a:p>
          <a:p>
            <a:pPr algn="just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七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:6       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无聊的虚空  只能带来无可避免的悲惨结局。</a:t>
            </a:r>
          </a:p>
          <a:p>
            <a:pPr algn="just"/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八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:10,14   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报偿的虚空  行恶得奖，善恶没有不同。</a:t>
            </a:r>
            <a:endParaRPr lang="zh-CN" altLang="en-US" sz="3600" b="1" i="0" u="none" strike="noStrike" dirty="0">
              <a:solidFill>
                <a:srgbClr val="FFFF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133350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虚空的虚空．凡事都是虚空。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33A2845-FBC6-4B12-9CDE-A01A63940AC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6" y="97464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89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C8D00-436F-4C6C-81B6-0B8133319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74646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萬空歌</a:t>
            </a:r>
            <a:r>
              <a:rPr lang="en-US" altLang="zh-TW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--</a:t>
            </a:r>
            <a:r>
              <a:rPr lang="zh-TW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和尚信主之後所作</a:t>
            </a:r>
            <a:endParaRPr lang="en-US" sz="6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EA420-3210-4879-ABE6-E74A62457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2174" y="1171575"/>
            <a:ext cx="9191625" cy="5686425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寒來暑往春復冬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看得浮生總是空</a:t>
            </a:r>
            <a:endParaRPr lang="en-US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名也空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利也空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人生渺渺在空中</a:t>
            </a:r>
            <a:endParaRPr lang="en-US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妻也空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子也空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黃泉路上不相逢</a:t>
            </a:r>
            <a:endParaRPr lang="en-US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月也空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東升西墮為誰功</a:t>
            </a:r>
            <a:endParaRPr lang="en-US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房也空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院也空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轉眼荒郊土一封</a:t>
            </a:r>
            <a:endParaRPr lang="en-US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田也空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土也空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換來多少主人翁</a:t>
            </a:r>
            <a:endParaRPr lang="en-US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官也空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職也空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盡是孽債恨無窮</a:t>
            </a:r>
            <a:endParaRPr lang="en-US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金也空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銀也空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死後何曾在手中</a:t>
            </a:r>
            <a:endParaRPr lang="en-US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車也空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馬也空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人去物存永無蹤</a:t>
            </a:r>
            <a:endParaRPr lang="en-US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看來只有一事實</a:t>
            </a:r>
            <a:r>
              <a:rPr 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TW" altLang="en-US" sz="39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信仰耶穌是真宗</a:t>
            </a:r>
            <a:endParaRPr lang="en-US" sz="39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33A2845-FBC6-4B12-9CDE-A01A63940AC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6" y="974646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10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>
            <a:extLst>
              <a:ext uri="{FF2B5EF4-FFF2-40B4-BE49-F238E27FC236}">
                <a16:creationId xmlns:a16="http://schemas.microsoft.com/office/drawing/2014/main" id="{A5F98BCE-96C4-495B-A945-567088425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93" y="1531088"/>
            <a:ext cx="12096307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人莫强如吃喝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，且在劳碌中享福，我看这也是出于神的手。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2:24)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我知道世人，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莫强如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终身喜乐行善；并且人人吃喝，在他一切劳碌中享福，这也是神的恩赐。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3:12-13)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故此，我见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人莫强如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在他经营的事上喜乐，因为这是他的分。他身后的事谁能使他回来得见呢？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3:22)</a:t>
            </a:r>
          </a:p>
          <a:p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我就称赞快乐，原来人在日光之下，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莫强如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吃喝快乐；因为他在日光之下，神赐他一生的年日，要从劳碌中，时常享受所得的。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8:15)</a:t>
            </a:r>
            <a:endParaRPr lang="en-US" altLang="zh-TW" sz="3600" b="1" dirty="0">
              <a:solidFill>
                <a:schemeClr val="accent5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69F2F2CB-B23E-42A4-9989-A03B6FD5F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991" y="51136"/>
            <a:ext cx="539949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人莫强如</a:t>
            </a:r>
            <a:r>
              <a:rPr lang="en-US" altLang="zh-TW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...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BE12EFF1-4AD8-4AF4-B1F5-35DE0673755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4378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147A53D-E9C2-442F-AC52-8A30178320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68402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D79C882-76BA-4BED-AA53-9BB863196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58" y="1509822"/>
            <a:ext cx="12075042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你只管去</a:t>
            </a:r>
            <a:r>
              <a:rPr lang="zh-CN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欢欢喜喜吃你的饭，心中快乐喝你的酒</a:t>
            </a:r>
            <a:r>
              <a:rPr lang="zh-CN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，因为神已经悦纳你的作为。...在你一生虚空的年日，就是神赐你在日光之下虚空的年日，当</a:t>
            </a:r>
            <a:r>
              <a:rPr lang="zh-CN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同你所爱的妻，快活度日</a:t>
            </a:r>
            <a:r>
              <a:rPr lang="zh-CN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，因为那是你生前在日光之下劳碌的事上所得的分。</a:t>
            </a:r>
            <a:r>
              <a:rPr lang="zh-CN" altLang="zh-TW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(传9:7,9)</a:t>
            </a:r>
          </a:p>
          <a:p>
            <a:r>
              <a:rPr lang="zh-CN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人活多年，就当快乐多年</a:t>
            </a:r>
            <a:r>
              <a:rPr lang="zh-CN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；然而也当想到黑暗的日子。因为这日子必多，所要来的都是虚空。少年人哪，你在幼年时</a:t>
            </a:r>
            <a:r>
              <a:rPr lang="zh-CN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当快乐</a:t>
            </a:r>
            <a:r>
              <a:rPr lang="zh-CN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。在幼年的日子，</a:t>
            </a:r>
            <a:r>
              <a:rPr lang="zh-CN" altLang="zh-TW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使你的心欢畅，行你心所愿行的，看你眼所爱看的</a:t>
            </a:r>
            <a:r>
              <a:rPr lang="zh-CN" altLang="zh-TW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；却要知道，为这一切的事，神必审问你。</a:t>
            </a:r>
            <a:r>
              <a:rPr lang="zh-CN" altLang="zh-TW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(传11:8-9)</a:t>
            </a:r>
            <a:endParaRPr lang="en-US" altLang="zh-TW" sz="3600" b="1" dirty="0">
              <a:solidFill>
                <a:schemeClr val="accent5">
                  <a:lumMod val="20000"/>
                  <a:lumOff val="8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FDC0C64-A6F7-4A95-A454-15F485E5C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0"/>
            <a:ext cx="878598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人生当吃喝快乐</a:t>
            </a:r>
            <a:r>
              <a:rPr lang="en-US" altLang="zh-CN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...</a:t>
            </a:r>
            <a:endParaRPr lang="en-US" altLang="zh-TW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7A7BB634-EA7C-47D1-9171-EDFB0067FF5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43784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CCFA4A3-DE89-4F99-8992-21F20C71A8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368402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 descr="Newsprint">
            <a:extLst>
              <a:ext uri="{FF2B5EF4-FFF2-40B4-BE49-F238E27FC236}">
                <a16:creationId xmlns:a16="http://schemas.microsoft.com/office/drawing/2014/main" id="{C572CEB9-6610-49B5-85C2-C6E9484AE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514" y="1578935"/>
            <a:ext cx="4061639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ea typeface="SimHei" panose="02010609060101010101" pitchFamily="49" charset="-122"/>
              </a:rPr>
              <a:t>名誉</a:t>
            </a:r>
          </a:p>
        </p:txBody>
      </p:sp>
      <p:sp>
        <p:nvSpPr>
          <p:cNvPr id="29699" name="Rectangle 3" descr="Newsprint">
            <a:extLst>
              <a:ext uri="{FF2B5EF4-FFF2-40B4-BE49-F238E27FC236}">
                <a16:creationId xmlns:a16="http://schemas.microsoft.com/office/drawing/2014/main" id="{7BA05D60-E103-48BE-AEAD-BCEFCFEE4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577" y="1578935"/>
            <a:ext cx="4428456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>
                <a:solidFill>
                  <a:schemeClr val="bg1"/>
                </a:solidFill>
                <a:ea typeface="SimHei" panose="02010609060101010101" pitchFamily="49" charset="-122"/>
              </a:rPr>
              <a:t>美好的膏油</a:t>
            </a:r>
          </a:p>
        </p:txBody>
      </p:sp>
      <p:sp>
        <p:nvSpPr>
          <p:cNvPr id="29700" name="Rectangle 4" descr="Parchment">
            <a:extLst>
              <a:ext uri="{FF2B5EF4-FFF2-40B4-BE49-F238E27FC236}">
                <a16:creationId xmlns:a16="http://schemas.microsoft.com/office/drawing/2014/main" id="{4D8A0E75-7069-4D3E-88A3-7E67F1562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514" y="2264735"/>
            <a:ext cx="4136067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ea typeface="SimHei" panose="02010609060101010101" pitchFamily="49" charset="-122"/>
              </a:rPr>
              <a:t>人死亡的日子</a:t>
            </a:r>
          </a:p>
        </p:txBody>
      </p:sp>
      <p:sp>
        <p:nvSpPr>
          <p:cNvPr id="29701" name="Rectangle 5" descr="Parchment">
            <a:extLst>
              <a:ext uri="{FF2B5EF4-FFF2-40B4-BE49-F238E27FC236}">
                <a16:creationId xmlns:a16="http://schemas.microsoft.com/office/drawing/2014/main" id="{C24D68B5-1F5E-421A-95C5-7679E1FA6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577" y="2264735"/>
            <a:ext cx="4284920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>
                <a:solidFill>
                  <a:schemeClr val="bg1"/>
                </a:solidFill>
                <a:ea typeface="SimHei" panose="02010609060101010101" pitchFamily="49" charset="-122"/>
              </a:rPr>
              <a:t>人出生的日子</a:t>
            </a:r>
          </a:p>
        </p:txBody>
      </p:sp>
      <p:sp>
        <p:nvSpPr>
          <p:cNvPr id="29702" name="Rectangle 6" descr="Newsprint">
            <a:extLst>
              <a:ext uri="{FF2B5EF4-FFF2-40B4-BE49-F238E27FC236}">
                <a16:creationId xmlns:a16="http://schemas.microsoft.com/office/drawing/2014/main" id="{6CEF2959-5643-470D-AE17-A51268DC8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514" y="2950535"/>
            <a:ext cx="4136067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a typeface="SimHei" panose="02010609060101010101" pitchFamily="49" charset="-122"/>
              </a:rPr>
              <a:t>往遭丧之家</a:t>
            </a:r>
            <a:endParaRPr lang="zh-TW" altLang="en-US" sz="4400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03" name="Rectangle 7" descr="Newsprint">
            <a:extLst>
              <a:ext uri="{FF2B5EF4-FFF2-40B4-BE49-F238E27FC236}">
                <a16:creationId xmlns:a16="http://schemas.microsoft.com/office/drawing/2014/main" id="{467F6155-9566-4F88-8521-AF1B14703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577" y="2950535"/>
            <a:ext cx="4284920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>
                <a:solidFill>
                  <a:schemeClr val="bg1"/>
                </a:solidFill>
                <a:ea typeface="SimHei" panose="02010609060101010101" pitchFamily="49" charset="-122"/>
              </a:rPr>
              <a:t>往宴乐之家</a:t>
            </a:r>
            <a:endParaRPr lang="zh-TW" altLang="en-US" sz="44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04" name="Rectangle 8" descr="Parchment">
            <a:extLst>
              <a:ext uri="{FF2B5EF4-FFF2-40B4-BE49-F238E27FC236}">
                <a16:creationId xmlns:a16="http://schemas.microsoft.com/office/drawing/2014/main" id="{E670930F-886F-4A33-8F3B-0799847AE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514" y="3636335"/>
            <a:ext cx="4136067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ea typeface="SimHei" panose="02010609060101010101" pitchFamily="49" charset="-122"/>
              </a:rPr>
              <a:t>忧愁 </a:t>
            </a:r>
            <a:r>
              <a:rPr lang="en-US" altLang="zh-TW" sz="4400" dirty="0">
                <a:solidFill>
                  <a:schemeClr val="bg1"/>
                </a:solidFill>
                <a:ea typeface="SimHei" panose="02010609060101010101" pitchFamily="49" charset="-122"/>
              </a:rPr>
              <a:t>sorrow</a:t>
            </a:r>
          </a:p>
        </p:txBody>
      </p:sp>
      <p:sp>
        <p:nvSpPr>
          <p:cNvPr id="29705" name="Rectangle 9" descr="Parchment">
            <a:extLst>
              <a:ext uri="{FF2B5EF4-FFF2-40B4-BE49-F238E27FC236}">
                <a16:creationId xmlns:a16="http://schemas.microsoft.com/office/drawing/2014/main" id="{2A325ECD-5F0B-40A3-8A49-85FB5A72C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577" y="3636335"/>
            <a:ext cx="4284920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>
                <a:solidFill>
                  <a:schemeClr val="bg1"/>
                </a:solidFill>
                <a:ea typeface="SimHei" panose="02010609060101010101" pitchFamily="49" charset="-122"/>
              </a:rPr>
              <a:t>喜笑 </a:t>
            </a:r>
            <a:r>
              <a:rPr lang="en-US" altLang="zh-TW" sz="4400">
                <a:solidFill>
                  <a:schemeClr val="bg1"/>
                </a:solidFill>
                <a:ea typeface="SimHei" panose="02010609060101010101" pitchFamily="49" charset="-122"/>
              </a:rPr>
              <a:t>laughter</a:t>
            </a:r>
          </a:p>
        </p:txBody>
      </p:sp>
      <p:sp>
        <p:nvSpPr>
          <p:cNvPr id="29706" name="Rectangle 10" descr="Newsprint">
            <a:extLst>
              <a:ext uri="{FF2B5EF4-FFF2-40B4-BE49-F238E27FC236}">
                <a16:creationId xmlns:a16="http://schemas.microsoft.com/office/drawing/2014/main" id="{0ECFA744-95D0-43A8-BB92-0A34A4B44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514" y="4322135"/>
            <a:ext cx="4136067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a typeface="SimHei" panose="02010609060101010101" pitchFamily="49" charset="-122"/>
              </a:rPr>
              <a:t>听智慧人责备</a:t>
            </a:r>
            <a:endParaRPr lang="zh-TW" altLang="en-US" sz="4400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07" name="Rectangle 11" descr="Newsprint">
            <a:extLst>
              <a:ext uri="{FF2B5EF4-FFF2-40B4-BE49-F238E27FC236}">
                <a16:creationId xmlns:a16="http://schemas.microsoft.com/office/drawing/2014/main" id="{0A450547-67D3-4A01-AD2F-D35AC925F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577" y="4322135"/>
            <a:ext cx="4284920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>
                <a:solidFill>
                  <a:schemeClr val="bg1"/>
                </a:solidFill>
                <a:ea typeface="SimHei" panose="02010609060101010101" pitchFamily="49" charset="-122"/>
              </a:rPr>
              <a:t>听愚昧人歌唱</a:t>
            </a:r>
          </a:p>
        </p:txBody>
      </p:sp>
      <p:sp>
        <p:nvSpPr>
          <p:cNvPr id="29708" name="Rectangle 12" descr="Parchment">
            <a:extLst>
              <a:ext uri="{FF2B5EF4-FFF2-40B4-BE49-F238E27FC236}">
                <a16:creationId xmlns:a16="http://schemas.microsoft.com/office/drawing/2014/main" id="{6E74A3F7-34F6-49D5-9A68-F2094A602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514" y="5007935"/>
            <a:ext cx="4136067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a typeface="SimHei" panose="02010609060101010101" pitchFamily="49" charset="-122"/>
              </a:rPr>
              <a:t>事情的终局</a:t>
            </a:r>
            <a:endParaRPr lang="zh-TW" altLang="en-US" sz="4400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09" name="Rectangle 13" descr="Parchment">
            <a:extLst>
              <a:ext uri="{FF2B5EF4-FFF2-40B4-BE49-F238E27FC236}">
                <a16:creationId xmlns:a16="http://schemas.microsoft.com/office/drawing/2014/main" id="{F8CAF2C9-9E35-407E-BCE6-D393A259B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577" y="5007935"/>
            <a:ext cx="4284920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400">
                <a:solidFill>
                  <a:schemeClr val="bg1"/>
                </a:solidFill>
                <a:ea typeface="SimHei" panose="02010609060101010101" pitchFamily="49" charset="-122"/>
              </a:rPr>
              <a:t>事情的起头</a:t>
            </a:r>
            <a:endParaRPr lang="zh-TW" altLang="en-US" sz="440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10" name="Rectangle 14" descr="Newsprint">
            <a:extLst>
              <a:ext uri="{FF2B5EF4-FFF2-40B4-BE49-F238E27FC236}">
                <a16:creationId xmlns:a16="http://schemas.microsoft.com/office/drawing/2014/main" id="{77E167EC-4CB0-49D2-BFA0-8B09EB66C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514" y="5693735"/>
            <a:ext cx="4136067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>
                <a:solidFill>
                  <a:schemeClr val="bg1"/>
                </a:solidFill>
                <a:ea typeface="SimHei" panose="02010609060101010101" pitchFamily="49" charset="-122"/>
              </a:rPr>
              <a:t>存心忍耐</a:t>
            </a:r>
          </a:p>
        </p:txBody>
      </p:sp>
      <p:sp>
        <p:nvSpPr>
          <p:cNvPr id="29711" name="Rectangle 15" descr="Newsprint">
            <a:extLst>
              <a:ext uri="{FF2B5EF4-FFF2-40B4-BE49-F238E27FC236}">
                <a16:creationId xmlns:a16="http://schemas.microsoft.com/office/drawing/2014/main" id="{B39383E0-F90E-46E8-A89B-7F194ECF3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577" y="5693735"/>
            <a:ext cx="4284920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400">
                <a:solidFill>
                  <a:schemeClr val="bg1"/>
                </a:solidFill>
                <a:ea typeface="SimHei" panose="02010609060101010101" pitchFamily="49" charset="-122"/>
              </a:rPr>
              <a:t>居心骄傲</a:t>
            </a:r>
          </a:p>
        </p:txBody>
      </p:sp>
      <p:sp>
        <p:nvSpPr>
          <p:cNvPr id="29712" name="AutoShape 16" descr="Pink tissue paper">
            <a:extLst>
              <a:ext uri="{FF2B5EF4-FFF2-40B4-BE49-F238E27FC236}">
                <a16:creationId xmlns:a16="http://schemas.microsoft.com/office/drawing/2014/main" id="{5413B7B7-57E6-4DF6-B20C-5EFAFDE2C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515" y="0"/>
            <a:ext cx="9090837" cy="1219200"/>
          </a:xfrm>
          <a:prstGeom prst="ribbon2">
            <a:avLst>
              <a:gd name="adj1" fmla="val 12500"/>
              <a:gd name="adj2" fmla="val 67185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a typeface="SimHei" panose="02010609060101010101" pitchFamily="49" charset="-122"/>
              </a:rPr>
              <a:t>那一样比较好？</a:t>
            </a:r>
            <a:endParaRPr lang="zh-TW" altLang="en-US" sz="6000" b="1" dirty="0">
              <a:solidFill>
                <a:schemeClr val="bg1"/>
              </a:solidFill>
              <a:ea typeface="SimHei" panose="02010609060101010101" pitchFamily="49" charset="-122"/>
            </a:endParaRPr>
          </a:p>
        </p:txBody>
      </p:sp>
      <p:sp>
        <p:nvSpPr>
          <p:cNvPr id="29713" name="Rectangle 17" descr="Newsprint">
            <a:extLst>
              <a:ext uri="{FF2B5EF4-FFF2-40B4-BE49-F238E27FC236}">
                <a16:creationId xmlns:a16="http://schemas.microsoft.com/office/drawing/2014/main" id="{B273AA0D-14F7-4771-A711-FCBDF2571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9" y="1578935"/>
            <a:ext cx="145931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400">
                <a:solidFill>
                  <a:srgbClr val="FF0000"/>
                </a:solidFill>
                <a:ea typeface="SimHei" panose="02010609060101010101" pitchFamily="49" charset="-122"/>
              </a:rPr>
              <a:t>&gt;</a:t>
            </a:r>
          </a:p>
        </p:txBody>
      </p:sp>
      <p:sp>
        <p:nvSpPr>
          <p:cNvPr id="29714" name="Rectangle 18" descr="Parchment">
            <a:extLst>
              <a:ext uri="{FF2B5EF4-FFF2-40B4-BE49-F238E27FC236}">
                <a16:creationId xmlns:a16="http://schemas.microsoft.com/office/drawing/2014/main" id="{19368039-7D7D-4E72-BA29-5944B12B2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9" y="2264735"/>
            <a:ext cx="145931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400" dirty="0">
                <a:solidFill>
                  <a:srgbClr val="FF0000"/>
                </a:solidFill>
                <a:ea typeface="SimHei" panose="02010609060101010101" pitchFamily="49" charset="-122"/>
              </a:rPr>
              <a:t>&gt;</a:t>
            </a:r>
          </a:p>
        </p:txBody>
      </p:sp>
      <p:sp>
        <p:nvSpPr>
          <p:cNvPr id="29715" name="Rectangle 19" descr="Newsprint">
            <a:extLst>
              <a:ext uri="{FF2B5EF4-FFF2-40B4-BE49-F238E27FC236}">
                <a16:creationId xmlns:a16="http://schemas.microsoft.com/office/drawing/2014/main" id="{B51167A0-FDB6-40ED-9EDD-5723DF779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9" y="2950535"/>
            <a:ext cx="145931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400">
                <a:solidFill>
                  <a:srgbClr val="FF0000"/>
                </a:solidFill>
                <a:ea typeface="SimHei" panose="02010609060101010101" pitchFamily="49" charset="-122"/>
              </a:rPr>
              <a:t>&gt;</a:t>
            </a:r>
          </a:p>
        </p:txBody>
      </p:sp>
      <p:sp>
        <p:nvSpPr>
          <p:cNvPr id="29716" name="Rectangle 20" descr="Parchment">
            <a:extLst>
              <a:ext uri="{FF2B5EF4-FFF2-40B4-BE49-F238E27FC236}">
                <a16:creationId xmlns:a16="http://schemas.microsoft.com/office/drawing/2014/main" id="{843E4F37-DC66-40DC-9230-D87B62F80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9" y="3636335"/>
            <a:ext cx="145931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400">
                <a:solidFill>
                  <a:srgbClr val="FF0000"/>
                </a:solidFill>
                <a:ea typeface="SimHei" panose="02010609060101010101" pitchFamily="49" charset="-122"/>
              </a:rPr>
              <a:t>&gt;</a:t>
            </a:r>
          </a:p>
        </p:txBody>
      </p:sp>
      <p:sp>
        <p:nvSpPr>
          <p:cNvPr id="29717" name="Rectangle 21" descr="Newsprint">
            <a:extLst>
              <a:ext uri="{FF2B5EF4-FFF2-40B4-BE49-F238E27FC236}">
                <a16:creationId xmlns:a16="http://schemas.microsoft.com/office/drawing/2014/main" id="{1E16DB70-1635-4FC6-B206-011CC476B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9" y="4322135"/>
            <a:ext cx="145931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400">
                <a:solidFill>
                  <a:srgbClr val="FF0000"/>
                </a:solidFill>
                <a:ea typeface="SimHei" panose="02010609060101010101" pitchFamily="49" charset="-122"/>
              </a:rPr>
              <a:t>&gt;</a:t>
            </a:r>
          </a:p>
        </p:txBody>
      </p:sp>
      <p:sp>
        <p:nvSpPr>
          <p:cNvPr id="29718" name="Rectangle 22" descr="Parchment">
            <a:extLst>
              <a:ext uri="{FF2B5EF4-FFF2-40B4-BE49-F238E27FC236}">
                <a16:creationId xmlns:a16="http://schemas.microsoft.com/office/drawing/2014/main" id="{23289583-D013-4C96-82BB-FAC27A430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9" y="5007935"/>
            <a:ext cx="145931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400">
                <a:solidFill>
                  <a:srgbClr val="FF0000"/>
                </a:solidFill>
                <a:ea typeface="SimHei" panose="02010609060101010101" pitchFamily="49" charset="-122"/>
              </a:rPr>
              <a:t>&gt;</a:t>
            </a:r>
          </a:p>
        </p:txBody>
      </p:sp>
      <p:sp>
        <p:nvSpPr>
          <p:cNvPr id="29719" name="Rectangle 23" descr="Newsprint">
            <a:extLst>
              <a:ext uri="{FF2B5EF4-FFF2-40B4-BE49-F238E27FC236}">
                <a16:creationId xmlns:a16="http://schemas.microsoft.com/office/drawing/2014/main" id="{5782C514-8698-4D6C-8B9E-626AEDA48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9" y="5693735"/>
            <a:ext cx="145931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400">
                <a:solidFill>
                  <a:srgbClr val="FF0000"/>
                </a:solidFill>
                <a:ea typeface="SimHei" panose="02010609060101010101" pitchFamily="49" charset="-122"/>
              </a:rPr>
              <a:t>&gt;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5" descr="Pink tissue paper">
            <a:extLst>
              <a:ext uri="{FF2B5EF4-FFF2-40B4-BE49-F238E27FC236}">
                <a16:creationId xmlns:a16="http://schemas.microsoft.com/office/drawing/2014/main" id="{50651239-8F8D-420C-B588-8DF315D79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905000"/>
            <a:ext cx="3386470" cy="76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sz="44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44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种虚空</a:t>
            </a:r>
          </a:p>
        </p:txBody>
      </p:sp>
      <p:sp>
        <p:nvSpPr>
          <p:cNvPr id="12294" name="Rectangle 6" descr="Pink tissue paper">
            <a:extLst>
              <a:ext uri="{FF2B5EF4-FFF2-40B4-BE49-F238E27FC236}">
                <a16:creationId xmlns:a16="http://schemas.microsoft.com/office/drawing/2014/main" id="{0D256BC2-5F19-452C-AD74-20A917837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048000"/>
            <a:ext cx="3386470" cy="76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44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</a:t>
            </a:r>
            <a:r>
              <a:rPr lang="zh-CN" altLang="en-US" sz="44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处不可知</a:t>
            </a:r>
            <a:endParaRPr lang="zh-TW" altLang="en-US" sz="4400" b="1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2295" name="Rectangle 7" descr="Pink tissue paper">
            <a:extLst>
              <a:ext uri="{FF2B5EF4-FFF2-40B4-BE49-F238E27FC236}">
                <a16:creationId xmlns:a16="http://schemas.microsoft.com/office/drawing/2014/main" id="{2AF0F311-19E0-4446-BD6C-5C8CEB670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4191000"/>
            <a:ext cx="3386470" cy="76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44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23</a:t>
            </a:r>
            <a:r>
              <a:rPr lang="zh-CN" altLang="en-US" sz="4400" b="1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样价值观</a:t>
            </a:r>
            <a:endParaRPr lang="zh-TW" altLang="en-US" sz="4400" b="1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2296" name="Rectangle 8" descr="Pink tissue paper">
            <a:extLst>
              <a:ext uri="{FF2B5EF4-FFF2-40B4-BE49-F238E27FC236}">
                <a16:creationId xmlns:a16="http://schemas.microsoft.com/office/drawing/2014/main" id="{08A36236-6614-4ECF-968E-B2D9D8365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334000"/>
            <a:ext cx="3386470" cy="76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44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</a:t>
            </a:r>
            <a:r>
              <a:rPr lang="zh-CN" altLang="en-US" sz="4400" b="1" dirty="0">
                <a:solidFill>
                  <a:srgbClr val="00206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个小结论</a:t>
            </a:r>
            <a:endParaRPr lang="zh-TW" altLang="en-US" sz="4400" b="1" dirty="0">
              <a:solidFill>
                <a:srgbClr val="00206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cxnSp>
        <p:nvCxnSpPr>
          <p:cNvPr id="12297" name="AutoShape 9">
            <a:extLst>
              <a:ext uri="{FF2B5EF4-FFF2-40B4-BE49-F238E27FC236}">
                <a16:creationId xmlns:a16="http://schemas.microsoft.com/office/drawing/2014/main" id="{B5EDF74F-73D7-4A23-918E-1930D2C1DCF9}"/>
              </a:ext>
            </a:extLst>
          </p:cNvPr>
          <p:cNvCxnSpPr>
            <a:cxnSpLocks noChangeShapeType="1"/>
            <a:stCxn id="12302" idx="2"/>
            <a:endCxn id="12293" idx="1"/>
          </p:cNvCxnSpPr>
          <p:nvPr/>
        </p:nvCxnSpPr>
        <p:spPr bwMode="auto">
          <a:xfrm rot="16200000" flipH="1">
            <a:off x="6229350" y="1428750"/>
            <a:ext cx="762000" cy="9525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8" name="AutoShape 10">
            <a:extLst>
              <a:ext uri="{FF2B5EF4-FFF2-40B4-BE49-F238E27FC236}">
                <a16:creationId xmlns:a16="http://schemas.microsoft.com/office/drawing/2014/main" id="{9D7E245D-0F19-4A5A-8D8A-F4CE31812660}"/>
              </a:ext>
            </a:extLst>
          </p:cNvPr>
          <p:cNvCxnSpPr>
            <a:cxnSpLocks noChangeShapeType="1"/>
            <a:stCxn id="12302" idx="2"/>
            <a:endCxn id="12294" idx="1"/>
          </p:cNvCxnSpPr>
          <p:nvPr/>
        </p:nvCxnSpPr>
        <p:spPr bwMode="auto">
          <a:xfrm rot="16200000" flipH="1">
            <a:off x="5657850" y="2000250"/>
            <a:ext cx="1905000" cy="9525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9" name="AutoShape 11">
            <a:extLst>
              <a:ext uri="{FF2B5EF4-FFF2-40B4-BE49-F238E27FC236}">
                <a16:creationId xmlns:a16="http://schemas.microsoft.com/office/drawing/2014/main" id="{480BB327-324F-48BA-9F5F-C144CB3E4C87}"/>
              </a:ext>
            </a:extLst>
          </p:cNvPr>
          <p:cNvCxnSpPr>
            <a:cxnSpLocks noChangeShapeType="1"/>
            <a:stCxn id="12302" idx="2"/>
            <a:endCxn id="12295" idx="1"/>
          </p:cNvCxnSpPr>
          <p:nvPr/>
        </p:nvCxnSpPr>
        <p:spPr bwMode="auto">
          <a:xfrm rot="16200000" flipH="1">
            <a:off x="5086350" y="2571750"/>
            <a:ext cx="3048000" cy="9525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0" name="AutoShape 12">
            <a:extLst>
              <a:ext uri="{FF2B5EF4-FFF2-40B4-BE49-F238E27FC236}">
                <a16:creationId xmlns:a16="http://schemas.microsoft.com/office/drawing/2014/main" id="{8ED21585-FABA-479C-8769-98D9AD9422BC}"/>
              </a:ext>
            </a:extLst>
          </p:cNvPr>
          <p:cNvCxnSpPr>
            <a:cxnSpLocks noChangeShapeType="1"/>
            <a:stCxn id="12302" idx="2"/>
            <a:endCxn id="12296" idx="1"/>
          </p:cNvCxnSpPr>
          <p:nvPr/>
        </p:nvCxnSpPr>
        <p:spPr bwMode="auto">
          <a:xfrm rot="16200000" flipH="1">
            <a:off x="4514850" y="3143250"/>
            <a:ext cx="4191000" cy="9525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01" name="AutoShape 13" descr="Stationery">
            <a:extLst>
              <a:ext uri="{FF2B5EF4-FFF2-40B4-BE49-F238E27FC236}">
                <a16:creationId xmlns:a16="http://schemas.microsoft.com/office/drawing/2014/main" id="{4EA6ECEA-6548-4DC5-9809-F9A0F0FFC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7451" y="65766"/>
            <a:ext cx="3753293" cy="1610634"/>
          </a:xfrm>
          <a:prstGeom prst="horizontalScroll">
            <a:avLst>
              <a:gd name="adj" fmla="val 125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6000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传道书</a:t>
            </a:r>
            <a:endParaRPr lang="en-US" altLang="en-US" sz="6000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2302" name="Rectangle 14">
            <a:extLst>
              <a:ext uri="{FF2B5EF4-FFF2-40B4-BE49-F238E27FC236}">
                <a16:creationId xmlns:a16="http://schemas.microsoft.com/office/drawing/2014/main" id="{0C0784DE-985D-470F-8FB0-669AF6789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143000"/>
            <a:ext cx="685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3" name="Text Box 15">
            <a:extLst>
              <a:ext uri="{FF2B5EF4-FFF2-40B4-BE49-F238E27FC236}">
                <a16:creationId xmlns:a16="http://schemas.microsoft.com/office/drawing/2014/main" id="{09C3F396-32D4-41F6-8A36-BD82B08E1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9951" y="1820864"/>
            <a:ext cx="4146697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一个相信有神，却与神无深交的人，根据「一般启示」探索人生的意义，所能得到的最佳结论。</a:t>
            </a:r>
            <a:endParaRPr lang="zh-TW" altLang="en-US" sz="3200" dirty="0">
              <a:solidFill>
                <a:srgbClr val="FFFF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2304" name="Text Box 16">
            <a:extLst>
              <a:ext uri="{FF2B5EF4-FFF2-40B4-BE49-F238E27FC236}">
                <a16:creationId xmlns:a16="http://schemas.microsoft.com/office/drawing/2014/main" id="{2F5DEB6D-3F52-4716-9D4C-93CC68DC9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4503" y="4792664"/>
            <a:ext cx="4146697" cy="1610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ct val="50000"/>
              </a:spcAft>
            </a:pPr>
            <a:r>
              <a:rPr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人生是虚空的虚空！</a:t>
            </a:r>
          </a:p>
          <a:p>
            <a:pPr algn="ctr">
              <a:lnSpc>
                <a:spcPct val="120000"/>
              </a:lnSpc>
              <a:spcAft>
                <a:spcPct val="50000"/>
              </a:spcAft>
            </a:pPr>
            <a:r>
              <a:rPr lang="en-US" altLang="zh-CN" sz="3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没有神的人生</a:t>
            </a:r>
            <a:r>
              <a:rPr lang="en-US" altLang="zh-CN" sz="3600" dirty="0">
                <a:solidFill>
                  <a:schemeClr val="accent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endParaRPr lang="en-US" altLang="zh-TW" sz="3600" dirty="0">
              <a:solidFill>
                <a:schemeClr val="accent2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2305" name="AutoShape 17">
            <a:extLst>
              <a:ext uri="{FF2B5EF4-FFF2-40B4-BE49-F238E27FC236}">
                <a16:creationId xmlns:a16="http://schemas.microsoft.com/office/drawing/2014/main" id="{4365B000-2D56-4E8A-8653-12868EDDF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49" y="4343400"/>
            <a:ext cx="7239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ECFF">
              <a:alpha val="70000"/>
            </a:srgb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 descr="Newsprint">
            <a:extLst>
              <a:ext uri="{FF2B5EF4-FFF2-40B4-BE49-F238E27FC236}">
                <a16:creationId xmlns:a16="http://schemas.microsoft.com/office/drawing/2014/main" id="{E6E5C16C-3F79-49A7-B9B0-D795BD062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151" y="228599"/>
            <a:ext cx="5787214" cy="59187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享乐是虚空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099" name="Rectangle 3" descr="Newsprint">
            <a:extLst>
              <a:ext uri="{FF2B5EF4-FFF2-40B4-BE49-F238E27FC236}">
                <a16:creationId xmlns:a16="http://schemas.microsoft.com/office/drawing/2014/main" id="{82A59DD5-E3EC-48AD-8F63-8E1C61C5A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7070" y="228599"/>
            <a:ext cx="3827720" cy="59187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Arial Narrow" panose="020B0606020202030204" pitchFamily="34" charset="0"/>
                <a:ea typeface="SimHei" panose="02010609060101010101" pitchFamily="49" charset="-122"/>
              </a:rPr>
              <a:t>2:1-11</a:t>
            </a:r>
          </a:p>
        </p:txBody>
      </p:sp>
      <p:sp>
        <p:nvSpPr>
          <p:cNvPr id="4100" name="Rectangle 4" descr="Recycled paper">
            <a:extLst>
              <a:ext uri="{FF2B5EF4-FFF2-40B4-BE49-F238E27FC236}">
                <a16:creationId xmlns:a16="http://schemas.microsoft.com/office/drawing/2014/main" id="{538D4E2B-A66C-4BD9-A312-222FBA4C0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151" y="761999"/>
            <a:ext cx="5787214" cy="5918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创作是虚空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1" name="Rectangle 5" descr="Recycled paper">
            <a:extLst>
              <a:ext uri="{FF2B5EF4-FFF2-40B4-BE49-F238E27FC236}">
                <a16:creationId xmlns:a16="http://schemas.microsoft.com/office/drawing/2014/main" id="{72C5BA2D-599A-47FA-A85E-111701010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7070" y="761999"/>
            <a:ext cx="3827720" cy="5918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Arial Narrow" panose="020B0606020202030204" pitchFamily="34" charset="0"/>
                <a:ea typeface="SimHei" panose="02010609060101010101" pitchFamily="49" charset="-122"/>
              </a:rPr>
              <a:t>2:4-6</a:t>
            </a:r>
          </a:p>
        </p:txBody>
      </p:sp>
      <p:sp>
        <p:nvSpPr>
          <p:cNvPr id="4102" name="Rectangle 6" descr="Newsprint">
            <a:extLst>
              <a:ext uri="{FF2B5EF4-FFF2-40B4-BE49-F238E27FC236}">
                <a16:creationId xmlns:a16="http://schemas.microsoft.com/office/drawing/2014/main" id="{DAF01965-44CE-4C12-B374-102E1532A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151" y="1295399"/>
            <a:ext cx="5787214" cy="59187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智慧是虚空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3" name="Rectangle 7" descr="Newsprint">
            <a:extLst>
              <a:ext uri="{FF2B5EF4-FFF2-40B4-BE49-F238E27FC236}">
                <a16:creationId xmlns:a16="http://schemas.microsoft.com/office/drawing/2014/main" id="{FC85AC42-FB26-4131-B764-F3FCEBD31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7069" y="1295399"/>
            <a:ext cx="3827721" cy="59187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Arial Narrow" panose="020B0606020202030204" pitchFamily="34" charset="0"/>
                <a:ea typeface="SimHei" panose="02010609060101010101" pitchFamily="49" charset="-122"/>
              </a:rPr>
              <a:t>1:18, 2:12-16, 9:13-15</a:t>
            </a:r>
            <a:endParaRPr lang="en-US" altLang="en-US" sz="3200" b="1">
              <a:solidFill>
                <a:schemeClr val="bg1"/>
              </a:solidFill>
              <a:latin typeface="Arial Narrow" panose="020B0606020202030204" pitchFamily="34" charset="0"/>
              <a:ea typeface="SimHei" panose="02010609060101010101" pitchFamily="49" charset="-122"/>
            </a:endParaRPr>
          </a:p>
        </p:txBody>
      </p:sp>
      <p:sp>
        <p:nvSpPr>
          <p:cNvPr id="4104" name="Rectangle 8" descr="Recycled paper">
            <a:extLst>
              <a:ext uri="{FF2B5EF4-FFF2-40B4-BE49-F238E27FC236}">
                <a16:creationId xmlns:a16="http://schemas.microsoft.com/office/drawing/2014/main" id="{8A2002CC-162E-414F-A199-B06BCA030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150" y="1828799"/>
            <a:ext cx="5787213" cy="5918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辛劳工作是虚空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5" name="Rectangle 9" descr="Recycled paper">
            <a:extLst>
              <a:ext uri="{FF2B5EF4-FFF2-40B4-BE49-F238E27FC236}">
                <a16:creationId xmlns:a16="http://schemas.microsoft.com/office/drawing/2014/main" id="{EF0F4B5C-5127-42F4-8179-354CF1FDE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7069" y="1828799"/>
            <a:ext cx="3827721" cy="5918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 dirty="0">
                <a:solidFill>
                  <a:schemeClr val="bg1"/>
                </a:solidFill>
                <a:latin typeface="Arial Narrow" panose="020B0606020202030204" pitchFamily="34" charset="0"/>
                <a:ea typeface="SimHei" panose="02010609060101010101" pitchFamily="49" charset="-122"/>
              </a:rPr>
              <a:t>2:17-26, 4:7-8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  <a:ea typeface="SimHei" panose="02010609060101010101" pitchFamily="49" charset="-122"/>
            </a:endParaRPr>
          </a:p>
        </p:txBody>
      </p:sp>
      <p:sp>
        <p:nvSpPr>
          <p:cNvPr id="4106" name="Rectangle 10" descr="Newsprint">
            <a:extLst>
              <a:ext uri="{FF2B5EF4-FFF2-40B4-BE49-F238E27FC236}">
                <a16:creationId xmlns:a16="http://schemas.microsoft.com/office/drawing/2014/main" id="{64B41798-5088-4A1C-9D78-C99155B97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150" y="3428999"/>
            <a:ext cx="5787213" cy="59187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权位是虚空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7" name="Rectangle 11" descr="Newsprint">
            <a:extLst>
              <a:ext uri="{FF2B5EF4-FFF2-40B4-BE49-F238E27FC236}">
                <a16:creationId xmlns:a16="http://schemas.microsoft.com/office/drawing/2014/main" id="{E1D2995A-27C2-41B4-BC8F-55238F2DA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7069" y="3428999"/>
            <a:ext cx="3827721" cy="59187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 dirty="0">
                <a:solidFill>
                  <a:schemeClr val="bg1"/>
                </a:solidFill>
                <a:latin typeface="Arial Narrow" panose="020B0606020202030204" pitchFamily="34" charset="0"/>
                <a:ea typeface="SimHei" panose="02010609060101010101" pitchFamily="49" charset="-122"/>
              </a:rPr>
              <a:t>4:13-16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  <a:ea typeface="SimHei" panose="02010609060101010101" pitchFamily="49" charset="-122"/>
            </a:endParaRPr>
          </a:p>
        </p:txBody>
      </p:sp>
      <p:sp>
        <p:nvSpPr>
          <p:cNvPr id="4108" name="Rectangle 12" descr="Recycled paper">
            <a:extLst>
              <a:ext uri="{FF2B5EF4-FFF2-40B4-BE49-F238E27FC236}">
                <a16:creationId xmlns:a16="http://schemas.microsoft.com/office/drawing/2014/main" id="{658D64B3-0CF4-49D1-AA13-77950EB22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150" y="3962399"/>
            <a:ext cx="5787213" cy="5918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富有是虚空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09" name="Rectangle 13" descr="Recycled paper">
            <a:extLst>
              <a:ext uri="{FF2B5EF4-FFF2-40B4-BE49-F238E27FC236}">
                <a16:creationId xmlns:a16="http://schemas.microsoft.com/office/drawing/2014/main" id="{B99E4103-C6A8-4B00-8CE0-40020CF39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7069" y="3962399"/>
            <a:ext cx="3827721" cy="5918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 dirty="0">
                <a:solidFill>
                  <a:schemeClr val="bg1"/>
                </a:solidFill>
                <a:latin typeface="Arial Narrow" panose="020B0606020202030204" pitchFamily="34" charset="0"/>
                <a:ea typeface="SimHei" panose="02010609060101010101" pitchFamily="49" charset="-122"/>
              </a:rPr>
              <a:t>5:8-20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  <a:ea typeface="SimHei" panose="02010609060101010101" pitchFamily="49" charset="-122"/>
            </a:endParaRPr>
          </a:p>
        </p:txBody>
      </p:sp>
      <p:sp>
        <p:nvSpPr>
          <p:cNvPr id="4110" name="Rectangle 14" descr="Newsprint">
            <a:extLst>
              <a:ext uri="{FF2B5EF4-FFF2-40B4-BE49-F238E27FC236}">
                <a16:creationId xmlns:a16="http://schemas.microsoft.com/office/drawing/2014/main" id="{392472F1-C866-47CD-BAFA-5A2BE03EC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150" y="4495799"/>
            <a:ext cx="5787213" cy="59187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有福无法享是虚空</a:t>
            </a:r>
            <a:endParaRPr lang="zh-TW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11" name="Rectangle 15" descr="Newsprint">
            <a:extLst>
              <a:ext uri="{FF2B5EF4-FFF2-40B4-BE49-F238E27FC236}">
                <a16:creationId xmlns:a16="http://schemas.microsoft.com/office/drawing/2014/main" id="{C0605EAA-28F9-4B25-9909-D814EAD74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7069" y="4495799"/>
            <a:ext cx="3827721" cy="59187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 dirty="0">
                <a:solidFill>
                  <a:schemeClr val="bg1"/>
                </a:solidFill>
                <a:latin typeface="Arial Narrow" panose="020B0606020202030204" pitchFamily="34" charset="0"/>
                <a:ea typeface="SimHei" panose="02010609060101010101" pitchFamily="49" charset="-122"/>
              </a:rPr>
              <a:t>6:1-12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  <a:ea typeface="SimHei" panose="02010609060101010101" pitchFamily="49" charset="-122"/>
            </a:endParaRPr>
          </a:p>
        </p:txBody>
      </p:sp>
      <p:sp>
        <p:nvSpPr>
          <p:cNvPr id="4112" name="Rectangle 16" descr="Recycled paper">
            <a:extLst>
              <a:ext uri="{FF2B5EF4-FFF2-40B4-BE49-F238E27FC236}">
                <a16:creationId xmlns:a16="http://schemas.microsoft.com/office/drawing/2014/main" id="{4142077F-4DE9-4147-97F4-C973A7B91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150" y="5029199"/>
            <a:ext cx="5787213" cy="5918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善无善报，恶无恶报是虚空</a:t>
            </a:r>
            <a:endParaRPr lang="zh-TW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13" name="Rectangle 17" descr="Recycled paper">
            <a:extLst>
              <a:ext uri="{FF2B5EF4-FFF2-40B4-BE49-F238E27FC236}">
                <a16:creationId xmlns:a16="http://schemas.microsoft.com/office/drawing/2014/main" id="{51A18746-AA4C-47A4-943A-FBFA81D34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7069" y="5029199"/>
            <a:ext cx="3827721" cy="5918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 dirty="0">
                <a:solidFill>
                  <a:schemeClr val="bg1"/>
                </a:solidFill>
                <a:latin typeface="Arial Narrow" panose="020B0606020202030204" pitchFamily="34" charset="0"/>
                <a:ea typeface="SimHei" panose="02010609060101010101" pitchFamily="49" charset="-122"/>
              </a:rPr>
              <a:t>6:15, 8:10-11,14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  <a:ea typeface="SimHei" panose="02010609060101010101" pitchFamily="49" charset="-122"/>
            </a:endParaRPr>
          </a:p>
        </p:txBody>
      </p:sp>
      <p:sp>
        <p:nvSpPr>
          <p:cNvPr id="4114" name="Rectangle 18" descr="Newsprint">
            <a:extLst>
              <a:ext uri="{FF2B5EF4-FFF2-40B4-BE49-F238E27FC236}">
                <a16:creationId xmlns:a16="http://schemas.microsoft.com/office/drawing/2014/main" id="{2EB3A95F-E2E4-448F-9013-6B77A1FA6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150" y="5562599"/>
            <a:ext cx="5787213" cy="59187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一分耕耘，无一分收获是虚空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15" name="Rectangle 19" descr="Newsprint">
            <a:extLst>
              <a:ext uri="{FF2B5EF4-FFF2-40B4-BE49-F238E27FC236}">
                <a16:creationId xmlns:a16="http://schemas.microsoft.com/office/drawing/2014/main" id="{49E8E15F-3DF6-44C2-98C6-13B9EFE73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7069" y="5562599"/>
            <a:ext cx="3827721" cy="59187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 dirty="0">
                <a:solidFill>
                  <a:schemeClr val="bg1"/>
                </a:solidFill>
                <a:latin typeface="Arial Narrow" panose="020B0606020202030204" pitchFamily="34" charset="0"/>
                <a:ea typeface="SimHei" panose="02010609060101010101" pitchFamily="49" charset="-122"/>
              </a:rPr>
              <a:t>9:11-12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  <a:ea typeface="SimHei" panose="02010609060101010101" pitchFamily="49" charset="-122"/>
            </a:endParaRPr>
          </a:p>
        </p:txBody>
      </p:sp>
      <p:sp>
        <p:nvSpPr>
          <p:cNvPr id="4116" name="Rectangle 20" descr="Recycled paper">
            <a:extLst>
              <a:ext uri="{FF2B5EF4-FFF2-40B4-BE49-F238E27FC236}">
                <a16:creationId xmlns:a16="http://schemas.microsoft.com/office/drawing/2014/main" id="{863ED5B0-8A7D-4551-989E-0F91120C5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150" y="6095999"/>
            <a:ext cx="5787213" cy="5918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尊者居卑位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卑者居尊位是虚空</a:t>
            </a:r>
            <a:endParaRPr lang="en-US" altLang="zh-TW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17" name="Rectangle 21" descr="Recycled paper">
            <a:extLst>
              <a:ext uri="{FF2B5EF4-FFF2-40B4-BE49-F238E27FC236}">
                <a16:creationId xmlns:a16="http://schemas.microsoft.com/office/drawing/2014/main" id="{5CF507C1-DC39-437B-91BA-9C1937A8A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7069" y="6095999"/>
            <a:ext cx="3827721" cy="5918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Arial Narrow" panose="020B0606020202030204" pitchFamily="34" charset="0"/>
                <a:ea typeface="SimHei" panose="02010609060101010101" pitchFamily="49" charset="-122"/>
              </a:rPr>
              <a:t>10:5-7</a:t>
            </a:r>
            <a:endParaRPr lang="en-US" altLang="en-US" sz="3200" b="1">
              <a:solidFill>
                <a:schemeClr val="bg1"/>
              </a:solidFill>
              <a:latin typeface="Arial Narrow" panose="020B0606020202030204" pitchFamily="34" charset="0"/>
              <a:ea typeface="SimHei" panose="02010609060101010101" pitchFamily="49" charset="-122"/>
            </a:endParaRPr>
          </a:p>
        </p:txBody>
      </p:sp>
      <p:sp>
        <p:nvSpPr>
          <p:cNvPr id="4118" name="Rectangle 22" descr="Recycled paper">
            <a:extLst>
              <a:ext uri="{FF2B5EF4-FFF2-40B4-BE49-F238E27FC236}">
                <a16:creationId xmlns:a16="http://schemas.microsoft.com/office/drawing/2014/main" id="{44F8A885-5492-4889-887B-1DD3AE171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150" y="2895599"/>
            <a:ext cx="5787213" cy="5918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为愚昧的动机而奋斗是虚空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19" name="Rectangle 23" descr="Recycled paper">
            <a:extLst>
              <a:ext uri="{FF2B5EF4-FFF2-40B4-BE49-F238E27FC236}">
                <a16:creationId xmlns:a16="http://schemas.microsoft.com/office/drawing/2014/main" id="{8D8C7FCF-B51D-4560-9730-FAEABB40A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7069" y="2895599"/>
            <a:ext cx="3827721" cy="59187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Arial Narrow" panose="020B0606020202030204" pitchFamily="34" charset="0"/>
                <a:ea typeface="SimHei" panose="02010609060101010101" pitchFamily="49" charset="-122"/>
              </a:rPr>
              <a:t>4:4</a:t>
            </a:r>
          </a:p>
        </p:txBody>
      </p:sp>
      <p:sp>
        <p:nvSpPr>
          <p:cNvPr id="4120" name="Rectangle 24" descr="Newsprint">
            <a:extLst>
              <a:ext uri="{FF2B5EF4-FFF2-40B4-BE49-F238E27FC236}">
                <a16:creationId xmlns:a16="http://schemas.microsoft.com/office/drawing/2014/main" id="{8CE855C7-E841-4FC2-B7CE-72D74A71D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150" y="2362199"/>
            <a:ext cx="5787213" cy="59187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人如动物是虚空</a:t>
            </a:r>
            <a:endParaRPr lang="en-US" altLang="zh-TW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21" name="Rectangle 25" descr="Newsprint">
            <a:extLst>
              <a:ext uri="{FF2B5EF4-FFF2-40B4-BE49-F238E27FC236}">
                <a16:creationId xmlns:a16="http://schemas.microsoft.com/office/drawing/2014/main" id="{8A8D82B4-DE22-4166-85A0-57D1C6457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7069" y="2362199"/>
            <a:ext cx="3827721" cy="59187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Arial Narrow" panose="020B0606020202030204" pitchFamily="34" charset="0"/>
                <a:ea typeface="SimHei" panose="02010609060101010101" pitchFamily="49" charset="-122"/>
              </a:rPr>
              <a:t>3:18-22</a:t>
            </a:r>
          </a:p>
        </p:txBody>
      </p:sp>
      <p:sp>
        <p:nvSpPr>
          <p:cNvPr id="4122" name="Rectangle 26" descr="Pink tissue paper">
            <a:extLst>
              <a:ext uri="{FF2B5EF4-FFF2-40B4-BE49-F238E27FC236}">
                <a16:creationId xmlns:a16="http://schemas.microsoft.com/office/drawing/2014/main" id="{F60990D8-7206-4A97-B819-8C61CAEBB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541" y="0"/>
            <a:ext cx="1219200" cy="685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124" name="Text Box 28" descr="Pink tissue paper">
            <a:extLst>
              <a:ext uri="{FF2B5EF4-FFF2-40B4-BE49-F238E27FC236}">
                <a16:creationId xmlns:a16="http://schemas.microsoft.com/office/drawing/2014/main" id="{59B5F47F-EAF6-4713-9F7B-400610D53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81" y="1536173"/>
            <a:ext cx="96052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6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</a:p>
          <a:p>
            <a:pPr algn="ctr"/>
            <a:r>
              <a:rPr lang="zh-TW" altLang="en-US" sz="6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种</a:t>
            </a:r>
          </a:p>
          <a:p>
            <a:pPr algn="ctr"/>
            <a:r>
              <a:rPr lang="zh-TW" altLang="en-US" sz="6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虚</a:t>
            </a:r>
          </a:p>
          <a:p>
            <a:pPr algn="ctr"/>
            <a:r>
              <a:rPr lang="zh-TW" altLang="en-US" sz="60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空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E7AE65F-1F39-42A0-AFB4-89F1A34B0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1540" y="120502"/>
            <a:ext cx="10770460" cy="666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39725" indent="-3397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神造万物，各按其时成为美好，又将永远安置在世人心里。然而神从始至终的作为，</a:t>
            </a:r>
            <a:r>
              <a:rPr lang="zh-CN" altLang="en-US" sz="3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人不能参透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3:11)</a:t>
            </a:r>
          </a:p>
          <a:p>
            <a:pPr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人一生虚度的日子，就如影儿经过，</a:t>
            </a:r>
            <a:r>
              <a:rPr lang="zh-CN" altLang="en-US" sz="3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谁知道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甚么与他有益呢？</a:t>
            </a:r>
            <a:r>
              <a:rPr lang="zh-CN" altLang="en-US" sz="3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谁能告诉他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身后在日光之下有甚么事呢？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6:12)</a:t>
            </a:r>
          </a:p>
          <a:p>
            <a:pPr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遇亨通的日子你当喜乐；遭患难的日子你当思想；因为神使这两样并列，为的是</a:t>
            </a:r>
            <a:r>
              <a:rPr lang="zh-CN" altLang="en-US" sz="3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叫人查不出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身后有甚么事。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7:14)</a:t>
            </a:r>
          </a:p>
          <a:p>
            <a:pPr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我就看明神一切的作为，知道</a:t>
            </a:r>
            <a:r>
              <a:rPr lang="zh-CN" altLang="en-US" sz="3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人查不出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日光之下所做的事；任凭他费多少力寻查，都</a:t>
            </a:r>
            <a:r>
              <a:rPr lang="zh-CN" altLang="en-US" sz="3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查不出来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，就是智慧人虽想知道，也是</a:t>
            </a:r>
            <a:r>
              <a:rPr lang="zh-CN" altLang="en-US" sz="3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查不出来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8:17)</a:t>
            </a:r>
          </a:p>
          <a:p>
            <a:pPr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我将这一切事放在心上，详细考究，就知道义人和智慧人，并他们的作为都在神手中；或是爱，或是恨，都在他们的前面，</a:t>
            </a:r>
            <a:r>
              <a:rPr lang="zh-CN" altLang="en-US" sz="3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人不能知道</a:t>
            </a:r>
            <a:r>
              <a:rPr lang="zh-CN" altLang="en-US" sz="30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9:1)</a:t>
            </a:r>
            <a:endParaRPr lang="en-US" altLang="zh-TW" sz="3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75" name="Rectangle 3" descr="Pink tissue paper">
            <a:extLst>
              <a:ext uri="{FF2B5EF4-FFF2-40B4-BE49-F238E27FC236}">
                <a16:creationId xmlns:a16="http://schemas.microsoft.com/office/drawing/2014/main" id="{20B3A8ED-ADEB-4B6D-B8A1-398AA98F0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70" y="0"/>
            <a:ext cx="1219200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4EEEE97F-7661-4D4C-A21B-F7BA6C736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340" y="756611"/>
            <a:ext cx="1034259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处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知</a:t>
            </a:r>
            <a:endParaRPr lang="zh-TW" altLang="en-US" sz="6600" b="1" dirty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>
            <a:extLst>
              <a:ext uri="{FF2B5EF4-FFF2-40B4-BE49-F238E27FC236}">
                <a16:creationId xmlns:a16="http://schemas.microsoft.com/office/drawing/2014/main" id="{E9B0E8CE-A07A-4062-B32B-70A70B2D8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7172" y="0"/>
            <a:ext cx="10855842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39725" indent="-3397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91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原来人也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不知道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自己的定期。鱼被恶网圈住，鸟被网罗捉住，祸患忽然临到的时候，世人陷在其中也是如此。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9:12)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zh-CN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... 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人却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不知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将来有甚么事；他身后的事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谁能告诉他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呢？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10:14)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你要分给七人，或分给八人，因为你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不知道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将来有甚么灾祸临到地上。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11:2)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风从何道来，骨头在怀孕妇人的胎中如何长成，你尚且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不得知道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；这样，行万事之神的作为，你更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不得知道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。早晨要撒你的种，晚上也不要歇你的手，因为你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不知道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哪一样发旺；或是早撒的，或是晚撒的，或是两样都好。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6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11:5-6)</a:t>
            </a:r>
            <a:endParaRPr lang="en-US" altLang="zh-TW" sz="36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173" name="Rectangle 5" descr="Pink tissue paper">
            <a:extLst>
              <a:ext uri="{FF2B5EF4-FFF2-40B4-BE49-F238E27FC236}">
                <a16:creationId xmlns:a16="http://schemas.microsoft.com/office/drawing/2014/main" id="{FAD2D838-AC25-4B28-83AF-3C96B8511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72" y="0"/>
            <a:ext cx="1219200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E27C2E02-3141-412F-994B-EB8A2E0C5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72" y="745978"/>
            <a:ext cx="1034259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处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知</a:t>
            </a:r>
            <a:endParaRPr lang="zh-TW" altLang="en-US" sz="6600" b="1" dirty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 descr="Newsprint">
            <a:extLst>
              <a:ext uri="{FF2B5EF4-FFF2-40B4-BE49-F238E27FC236}">
                <a16:creationId xmlns:a16="http://schemas.microsoft.com/office/drawing/2014/main" id="{F124A0EE-462F-428C-85B2-8EC261ACD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93" y="838200"/>
            <a:ext cx="7704517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未生者</a:t>
            </a:r>
            <a:r>
              <a:rPr lang="zh-CN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早死者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还活者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195" name="Rectangle 3" descr="Newsprint">
            <a:extLst>
              <a:ext uri="{FF2B5EF4-FFF2-40B4-BE49-F238E27FC236}">
                <a16:creationId xmlns:a16="http://schemas.microsoft.com/office/drawing/2014/main" id="{772618B4-CEC0-48B5-B0F4-1D7753D21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47" y="838200"/>
            <a:ext cx="1831904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4:2-3</a:t>
            </a:r>
          </a:p>
        </p:txBody>
      </p:sp>
      <p:sp>
        <p:nvSpPr>
          <p:cNvPr id="8196" name="Rectangle 4" descr="Recycled paper">
            <a:extLst>
              <a:ext uri="{FF2B5EF4-FFF2-40B4-BE49-F238E27FC236}">
                <a16:creationId xmlns:a16="http://schemas.microsoft.com/office/drawing/2014/main" id="{64D698F8-3B3C-4454-BC56-5C0A6CCCB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93" y="1371600"/>
            <a:ext cx="7704517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满了一把得享安静 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满了两把劳碌捕风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197" name="Rectangle 5" descr="Recycled paper">
            <a:extLst>
              <a:ext uri="{FF2B5EF4-FFF2-40B4-BE49-F238E27FC236}">
                <a16:creationId xmlns:a16="http://schemas.microsoft.com/office/drawing/2014/main" id="{7F93AB47-A32D-4679-AC05-2784299B2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47" y="1371600"/>
            <a:ext cx="1831904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4:6</a:t>
            </a:r>
          </a:p>
        </p:txBody>
      </p:sp>
      <p:sp>
        <p:nvSpPr>
          <p:cNvPr id="8198" name="Rectangle 6" descr="Newsprint">
            <a:extLst>
              <a:ext uri="{FF2B5EF4-FFF2-40B4-BE49-F238E27FC236}">
                <a16:creationId xmlns:a16="http://schemas.microsoft.com/office/drawing/2014/main" id="{3D9BBC5E-3B37-45D1-AE38-9F972501D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93" y="1905000"/>
            <a:ext cx="7704517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两个人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一个人</a:t>
            </a:r>
            <a:endParaRPr lang="en-US" altLang="zh-TW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199" name="Rectangle 7" descr="Newsprint">
            <a:extLst>
              <a:ext uri="{FF2B5EF4-FFF2-40B4-BE49-F238E27FC236}">
                <a16:creationId xmlns:a16="http://schemas.microsoft.com/office/drawing/2014/main" id="{FB4C8C34-A85C-4ABB-81B8-13C521A2F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47" y="1905000"/>
            <a:ext cx="1831904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4:9-12</a:t>
            </a:r>
            <a:endParaRPr lang="en-US" altLang="en-US" sz="3200" b="1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0" name="Rectangle 8" descr="Recycled paper">
            <a:extLst>
              <a:ext uri="{FF2B5EF4-FFF2-40B4-BE49-F238E27FC236}">
                <a16:creationId xmlns:a16="http://schemas.microsoft.com/office/drawing/2014/main" id="{247C383B-3AFA-4187-95B8-143258BB6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93" y="2438400"/>
            <a:ext cx="7704517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年少贫穷的智慧人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年老不肯纳谏的愚昧王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1" name="Rectangle 9" descr="Recycled paper">
            <a:extLst>
              <a:ext uri="{FF2B5EF4-FFF2-40B4-BE49-F238E27FC236}">
                <a16:creationId xmlns:a16="http://schemas.microsoft.com/office/drawing/2014/main" id="{BE573EAC-6508-43D4-98DC-CB23414B1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47" y="2438400"/>
            <a:ext cx="1831904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4:13</a:t>
            </a:r>
          </a:p>
        </p:txBody>
      </p:sp>
      <p:sp>
        <p:nvSpPr>
          <p:cNvPr id="8202" name="Rectangle 10" descr="Newsprint">
            <a:extLst>
              <a:ext uri="{FF2B5EF4-FFF2-40B4-BE49-F238E27FC236}">
                <a16:creationId xmlns:a16="http://schemas.microsoft.com/office/drawing/2014/main" id="{A020C4D6-02EB-44B2-B2E9-D2F6CE04F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93" y="4038600"/>
            <a:ext cx="7704517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睡得香甜的劳碌人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失眠的富足人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3" name="Rectangle 11" descr="Newsprint">
            <a:extLst>
              <a:ext uri="{FF2B5EF4-FFF2-40B4-BE49-F238E27FC236}">
                <a16:creationId xmlns:a16="http://schemas.microsoft.com/office/drawing/2014/main" id="{60D5EBD8-8411-4DCD-8CB2-9872FF699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47" y="4038600"/>
            <a:ext cx="1831904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5:12</a:t>
            </a:r>
          </a:p>
        </p:txBody>
      </p:sp>
      <p:sp>
        <p:nvSpPr>
          <p:cNvPr id="8204" name="Rectangle 12" descr="Recycled paper">
            <a:extLst>
              <a:ext uri="{FF2B5EF4-FFF2-40B4-BE49-F238E27FC236}">
                <a16:creationId xmlns:a16="http://schemas.microsoft.com/office/drawing/2014/main" id="{0F0B7AAF-597C-442D-92E7-E2210AF30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93" y="4572000"/>
            <a:ext cx="7704517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早夭的胎儿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多子长寿却不得享福的人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5" name="Rectangle 13" descr="Recycled paper">
            <a:extLst>
              <a:ext uri="{FF2B5EF4-FFF2-40B4-BE49-F238E27FC236}">
                <a16:creationId xmlns:a16="http://schemas.microsoft.com/office/drawing/2014/main" id="{1235B3C7-552C-449A-8355-F5AA99C46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47" y="4572000"/>
            <a:ext cx="1831904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6:3</a:t>
            </a:r>
          </a:p>
        </p:txBody>
      </p:sp>
      <p:sp>
        <p:nvSpPr>
          <p:cNvPr id="8206" name="Rectangle 14" descr="Newsprint">
            <a:extLst>
              <a:ext uri="{FF2B5EF4-FFF2-40B4-BE49-F238E27FC236}">
                <a16:creationId xmlns:a16="http://schemas.microsoft.com/office/drawing/2014/main" id="{2986B855-2718-4029-8223-A77DD649B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93" y="5105400"/>
            <a:ext cx="7704517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眼所看的 </a:t>
            </a:r>
            <a:r>
              <a:rPr lang="en-US" altLang="zh-TW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心所想的</a:t>
            </a:r>
          </a:p>
        </p:txBody>
      </p:sp>
      <p:sp>
        <p:nvSpPr>
          <p:cNvPr id="8207" name="Rectangle 15" descr="Newsprint">
            <a:extLst>
              <a:ext uri="{FF2B5EF4-FFF2-40B4-BE49-F238E27FC236}">
                <a16:creationId xmlns:a16="http://schemas.microsoft.com/office/drawing/2014/main" id="{C8323DE2-95A9-4860-9A15-90E0247AD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47" y="5105400"/>
            <a:ext cx="1831904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6:9</a:t>
            </a:r>
          </a:p>
        </p:txBody>
      </p:sp>
      <p:sp>
        <p:nvSpPr>
          <p:cNvPr id="8208" name="Rectangle 16" descr="Recycled paper">
            <a:extLst>
              <a:ext uri="{FF2B5EF4-FFF2-40B4-BE49-F238E27FC236}">
                <a16:creationId xmlns:a16="http://schemas.microsoft.com/office/drawing/2014/main" id="{A9CB286B-844D-4336-BD02-F0794CEA6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93" y="5638800"/>
            <a:ext cx="7704517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名誉</a:t>
            </a:r>
            <a:r>
              <a:rPr lang="zh-CN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美好的膏油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09" name="Rectangle 17" descr="Recycled paper">
            <a:extLst>
              <a:ext uri="{FF2B5EF4-FFF2-40B4-BE49-F238E27FC236}">
                <a16:creationId xmlns:a16="http://schemas.microsoft.com/office/drawing/2014/main" id="{8593165B-029A-4624-BC79-B86D27417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47" y="5638800"/>
            <a:ext cx="1831904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7:1</a:t>
            </a:r>
          </a:p>
        </p:txBody>
      </p:sp>
      <p:sp>
        <p:nvSpPr>
          <p:cNvPr id="8210" name="Rectangle 18" descr="Newsprint">
            <a:extLst>
              <a:ext uri="{FF2B5EF4-FFF2-40B4-BE49-F238E27FC236}">
                <a16:creationId xmlns:a16="http://schemas.microsoft.com/office/drawing/2014/main" id="{0EEB9AB5-EEC5-4F78-AAFB-834A9CB32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93" y="6172200"/>
            <a:ext cx="7704517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人过世之日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人出生之日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11" name="Rectangle 19" descr="Newsprint">
            <a:extLst>
              <a:ext uri="{FF2B5EF4-FFF2-40B4-BE49-F238E27FC236}">
                <a16:creationId xmlns:a16="http://schemas.microsoft.com/office/drawing/2014/main" id="{39329610-8847-4DCC-BFFB-A6F82E94F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47" y="6172200"/>
            <a:ext cx="1831904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7:1</a:t>
            </a:r>
          </a:p>
        </p:txBody>
      </p:sp>
      <p:sp>
        <p:nvSpPr>
          <p:cNvPr id="8214" name="Rectangle 22" descr="Recycled paper">
            <a:extLst>
              <a:ext uri="{FF2B5EF4-FFF2-40B4-BE49-F238E27FC236}">
                <a16:creationId xmlns:a16="http://schemas.microsoft.com/office/drawing/2014/main" id="{8B1B62D5-369F-4B4D-814B-D3FC6D219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93" y="3505200"/>
            <a:ext cx="7704517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未曾许愿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许愿不还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15" name="Rectangle 23" descr="Recycled paper">
            <a:extLst>
              <a:ext uri="{FF2B5EF4-FFF2-40B4-BE49-F238E27FC236}">
                <a16:creationId xmlns:a16="http://schemas.microsoft.com/office/drawing/2014/main" id="{08DF7F98-C476-4E62-8A93-43A277DA3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47" y="3505200"/>
            <a:ext cx="1831904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5:5</a:t>
            </a:r>
          </a:p>
        </p:txBody>
      </p:sp>
      <p:sp>
        <p:nvSpPr>
          <p:cNvPr id="8216" name="Rectangle 24" descr="Newsprint">
            <a:extLst>
              <a:ext uri="{FF2B5EF4-FFF2-40B4-BE49-F238E27FC236}">
                <a16:creationId xmlns:a16="http://schemas.microsoft.com/office/drawing/2014/main" id="{8A8F8993-D0B0-450C-9610-AA0A9304F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93" y="2971800"/>
            <a:ext cx="7704517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在神殿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近前听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愚昧人献祭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17" name="Rectangle 25" descr="Newsprint">
            <a:extLst>
              <a:ext uri="{FF2B5EF4-FFF2-40B4-BE49-F238E27FC236}">
                <a16:creationId xmlns:a16="http://schemas.microsoft.com/office/drawing/2014/main" id="{98C4B0C9-ACFB-4C30-818A-0E2AEA47A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47" y="2971800"/>
            <a:ext cx="1831904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5:1</a:t>
            </a:r>
          </a:p>
        </p:txBody>
      </p:sp>
      <p:sp>
        <p:nvSpPr>
          <p:cNvPr id="8218" name="Rectangle 26" descr="Recycled paper">
            <a:extLst>
              <a:ext uri="{FF2B5EF4-FFF2-40B4-BE49-F238E27FC236}">
                <a16:creationId xmlns:a16="http://schemas.microsoft.com/office/drawing/2014/main" id="{E021C5B9-D9FF-4AE2-8AD2-7CCD61613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93" y="304800"/>
            <a:ext cx="7704517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智慧 </a:t>
            </a:r>
            <a:r>
              <a:rPr lang="en-US" altLang="zh-TW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愚昧</a:t>
            </a:r>
          </a:p>
        </p:txBody>
      </p:sp>
      <p:sp>
        <p:nvSpPr>
          <p:cNvPr id="8219" name="Rectangle 27" descr="Recycled paper">
            <a:extLst>
              <a:ext uri="{FF2B5EF4-FFF2-40B4-BE49-F238E27FC236}">
                <a16:creationId xmlns:a16="http://schemas.microsoft.com/office/drawing/2014/main" id="{432CDDA0-DEF2-4684-9898-EF92717E4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47" y="304800"/>
            <a:ext cx="1831904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2:13</a:t>
            </a:r>
          </a:p>
        </p:txBody>
      </p:sp>
      <p:sp>
        <p:nvSpPr>
          <p:cNvPr id="8220" name="Rectangle 28" descr="Pink tissue paper">
            <a:extLst>
              <a:ext uri="{FF2B5EF4-FFF2-40B4-BE49-F238E27FC236}">
                <a16:creationId xmlns:a16="http://schemas.microsoft.com/office/drawing/2014/main" id="{D28790D4-DE6B-41F7-8EE7-67069047D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53" y="28353"/>
            <a:ext cx="1219200" cy="685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221" name="Text Box 29">
            <a:extLst>
              <a:ext uri="{FF2B5EF4-FFF2-40B4-BE49-F238E27FC236}">
                <a16:creationId xmlns:a16="http://schemas.microsoft.com/office/drawing/2014/main" id="{70F6A242-A748-4866-A94F-BD370D32B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3" y="1066800"/>
            <a:ext cx="1037463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</a:t>
            </a:r>
          </a:p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样</a:t>
            </a:r>
          </a:p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价</a:t>
            </a:r>
          </a:p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值</a:t>
            </a:r>
          </a:p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观</a:t>
            </a:r>
            <a:endParaRPr lang="zh-TW" altLang="en-US" sz="6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 descr="Newsprint">
            <a:extLst>
              <a:ext uri="{FF2B5EF4-FFF2-40B4-BE49-F238E27FC236}">
                <a16:creationId xmlns:a16="http://schemas.microsoft.com/office/drawing/2014/main" id="{2A102B0A-264D-4737-ADC6-CC79A1F68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637" y="838200"/>
            <a:ext cx="7985051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忧愁</a:t>
            </a:r>
            <a:r>
              <a:rPr lang="zh-TW" altLang="en-US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TW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 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喜笑</a:t>
            </a:r>
          </a:p>
        </p:txBody>
      </p:sp>
      <p:sp>
        <p:nvSpPr>
          <p:cNvPr id="9219" name="Rectangle 3" descr="Newsprint">
            <a:extLst>
              <a:ext uri="{FF2B5EF4-FFF2-40B4-BE49-F238E27FC236}">
                <a16:creationId xmlns:a16="http://schemas.microsoft.com/office/drawing/2014/main" id="{A0C71998-DF50-406D-AE80-D2FC81ABA6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8694" y="838200"/>
            <a:ext cx="1584251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7:3</a:t>
            </a:r>
          </a:p>
        </p:txBody>
      </p:sp>
      <p:sp>
        <p:nvSpPr>
          <p:cNvPr id="9220" name="Rectangle 4" descr="Recycled paper">
            <a:extLst>
              <a:ext uri="{FF2B5EF4-FFF2-40B4-BE49-F238E27FC236}">
                <a16:creationId xmlns:a16="http://schemas.microsoft.com/office/drawing/2014/main" id="{6BEA0EEC-9D28-431D-9093-F1732BF01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637" y="1371600"/>
            <a:ext cx="7985051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听智慧人责备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听愚昧人歌唱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221" name="Rectangle 5" descr="Recycled paper">
            <a:extLst>
              <a:ext uri="{FF2B5EF4-FFF2-40B4-BE49-F238E27FC236}">
                <a16:creationId xmlns:a16="http://schemas.microsoft.com/office/drawing/2014/main" id="{C2BB13DE-447B-4A2C-B65B-E1B639550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8694" y="1371600"/>
            <a:ext cx="1584251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7:5</a:t>
            </a:r>
          </a:p>
        </p:txBody>
      </p:sp>
      <p:sp>
        <p:nvSpPr>
          <p:cNvPr id="9222" name="Rectangle 6" descr="Newsprint">
            <a:extLst>
              <a:ext uri="{FF2B5EF4-FFF2-40B4-BE49-F238E27FC236}">
                <a16:creationId xmlns:a16="http://schemas.microsoft.com/office/drawing/2014/main" id="{7C6689DD-05D4-4F5A-BF56-C5BFEA4CB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637" y="1905000"/>
            <a:ext cx="7985051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事情的终局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事情的起头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223" name="Rectangle 7" descr="Newsprint">
            <a:extLst>
              <a:ext uri="{FF2B5EF4-FFF2-40B4-BE49-F238E27FC236}">
                <a16:creationId xmlns:a16="http://schemas.microsoft.com/office/drawing/2014/main" id="{26CE84E2-A190-4C59-A0D8-34315FAFE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8694" y="1905000"/>
            <a:ext cx="1584251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7:8</a:t>
            </a:r>
          </a:p>
        </p:txBody>
      </p:sp>
      <p:sp>
        <p:nvSpPr>
          <p:cNvPr id="9224" name="Rectangle 8" descr="Recycled paper">
            <a:extLst>
              <a:ext uri="{FF2B5EF4-FFF2-40B4-BE49-F238E27FC236}">
                <a16:creationId xmlns:a16="http://schemas.microsoft.com/office/drawing/2014/main" id="{1E894ADE-7A8B-405C-A29D-E87FBF347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637" y="2438400"/>
            <a:ext cx="7985051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存心忍耐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居心骄傲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225" name="Rectangle 9" descr="Recycled paper">
            <a:extLst>
              <a:ext uri="{FF2B5EF4-FFF2-40B4-BE49-F238E27FC236}">
                <a16:creationId xmlns:a16="http://schemas.microsoft.com/office/drawing/2014/main" id="{7664FF75-16C5-4F90-B0EF-D072B71C6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8694" y="2438400"/>
            <a:ext cx="1584251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7:8</a:t>
            </a:r>
          </a:p>
        </p:txBody>
      </p:sp>
      <p:sp>
        <p:nvSpPr>
          <p:cNvPr id="9226" name="Rectangle 10" descr="Newsprint">
            <a:extLst>
              <a:ext uri="{FF2B5EF4-FFF2-40B4-BE49-F238E27FC236}">
                <a16:creationId xmlns:a16="http://schemas.microsoft.com/office/drawing/2014/main" id="{A73CE28F-C321-4ECC-AC0B-D9D389B62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637" y="4038600"/>
            <a:ext cx="7985051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活狗 </a:t>
            </a:r>
            <a:r>
              <a:rPr lang="en-US" altLang="zh-TW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死狮</a:t>
            </a:r>
          </a:p>
        </p:txBody>
      </p:sp>
      <p:sp>
        <p:nvSpPr>
          <p:cNvPr id="9227" name="Rectangle 11" descr="Newsprint">
            <a:extLst>
              <a:ext uri="{FF2B5EF4-FFF2-40B4-BE49-F238E27FC236}">
                <a16:creationId xmlns:a16="http://schemas.microsoft.com/office/drawing/2014/main" id="{7921056A-75D3-49F6-B19A-48DCAC6F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8694" y="4038600"/>
            <a:ext cx="1584251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9:4</a:t>
            </a:r>
          </a:p>
        </p:txBody>
      </p:sp>
      <p:sp>
        <p:nvSpPr>
          <p:cNvPr id="9228" name="Rectangle 12" descr="Recycled paper">
            <a:extLst>
              <a:ext uri="{FF2B5EF4-FFF2-40B4-BE49-F238E27FC236}">
                <a16:creationId xmlns:a16="http://schemas.microsoft.com/office/drawing/2014/main" id="{2560CFC5-84D9-44CD-86C3-F3D82E274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637" y="4572000"/>
            <a:ext cx="7985051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智慧 </a:t>
            </a:r>
            <a:r>
              <a:rPr lang="en-US" altLang="zh-TW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</a:t>
            </a:r>
            <a:r>
              <a:rPr lang="en-US" altLang="zh-TW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勇力</a:t>
            </a:r>
          </a:p>
        </p:txBody>
      </p:sp>
      <p:sp>
        <p:nvSpPr>
          <p:cNvPr id="9229" name="Rectangle 13" descr="Recycled paper">
            <a:extLst>
              <a:ext uri="{FF2B5EF4-FFF2-40B4-BE49-F238E27FC236}">
                <a16:creationId xmlns:a16="http://schemas.microsoft.com/office/drawing/2014/main" id="{0E55B606-1735-41BC-8DF0-10DD2BADF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8694" y="4572000"/>
            <a:ext cx="1584251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9:16</a:t>
            </a:r>
          </a:p>
        </p:txBody>
      </p:sp>
      <p:sp>
        <p:nvSpPr>
          <p:cNvPr id="9230" name="Rectangle 14" descr="Newsprint">
            <a:extLst>
              <a:ext uri="{FF2B5EF4-FFF2-40B4-BE49-F238E27FC236}">
                <a16:creationId xmlns:a16="http://schemas.microsoft.com/office/drawing/2014/main" id="{F9B108B4-D3BE-4B0D-B038-71695F9E9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637" y="5105400"/>
            <a:ext cx="7985051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在安静中听智慧人的话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掌管愚昧人的喊声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231" name="Rectangle 15" descr="Newsprint">
            <a:extLst>
              <a:ext uri="{FF2B5EF4-FFF2-40B4-BE49-F238E27FC236}">
                <a16:creationId xmlns:a16="http://schemas.microsoft.com/office/drawing/2014/main" id="{5B129A18-1B4C-453E-8B2D-D97CAA45E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8694" y="5105400"/>
            <a:ext cx="1584251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9:17</a:t>
            </a:r>
          </a:p>
        </p:txBody>
      </p:sp>
      <p:sp>
        <p:nvSpPr>
          <p:cNvPr id="9232" name="Rectangle 16" descr="Recycled paper">
            <a:extLst>
              <a:ext uri="{FF2B5EF4-FFF2-40B4-BE49-F238E27FC236}">
                <a16:creationId xmlns:a16="http://schemas.microsoft.com/office/drawing/2014/main" id="{671A316A-61ED-4C64-9B9F-D939C3922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637" y="5638800"/>
            <a:ext cx="7985051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智慧 </a:t>
            </a:r>
            <a:r>
              <a:rPr lang="en-US" altLang="zh-TW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 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打仗的兵器</a:t>
            </a:r>
          </a:p>
        </p:txBody>
      </p:sp>
      <p:sp>
        <p:nvSpPr>
          <p:cNvPr id="9233" name="Rectangle 17" descr="Recycled paper">
            <a:extLst>
              <a:ext uri="{FF2B5EF4-FFF2-40B4-BE49-F238E27FC236}">
                <a16:creationId xmlns:a16="http://schemas.microsoft.com/office/drawing/2014/main" id="{FD90E9AF-813C-423E-9CB8-ABB80C523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8694" y="5638800"/>
            <a:ext cx="1584251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9:18</a:t>
            </a:r>
          </a:p>
        </p:txBody>
      </p:sp>
      <p:sp>
        <p:nvSpPr>
          <p:cNvPr id="9236" name="Rectangle 20" descr="Recycled paper">
            <a:extLst>
              <a:ext uri="{FF2B5EF4-FFF2-40B4-BE49-F238E27FC236}">
                <a16:creationId xmlns:a16="http://schemas.microsoft.com/office/drawing/2014/main" id="{592A5327-F8F8-4897-A1B8-D5DC18001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637" y="3505200"/>
            <a:ext cx="7985051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智慧人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</a:t>
            </a:r>
            <a:r>
              <a:rPr lang="en-US" altLang="zh-CN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城中十个官长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237" name="Rectangle 21" descr="Recycled paper">
            <a:extLst>
              <a:ext uri="{FF2B5EF4-FFF2-40B4-BE49-F238E27FC236}">
                <a16:creationId xmlns:a16="http://schemas.microsoft.com/office/drawing/2014/main" id="{6F77E9D2-8EDC-4DD9-923C-7B7A3C112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8694" y="3505200"/>
            <a:ext cx="1584251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7:19</a:t>
            </a:r>
          </a:p>
        </p:txBody>
      </p:sp>
      <p:sp>
        <p:nvSpPr>
          <p:cNvPr id="9238" name="Rectangle 22" descr="Newsprint">
            <a:extLst>
              <a:ext uri="{FF2B5EF4-FFF2-40B4-BE49-F238E27FC236}">
                <a16:creationId xmlns:a16="http://schemas.microsoft.com/office/drawing/2014/main" id="{E4FD5B8C-9842-4EDC-B4F3-28B19EC79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637" y="2971800"/>
            <a:ext cx="7985051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智慧 </a:t>
            </a:r>
            <a:r>
              <a:rPr lang="en-US" altLang="zh-TW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 </a:t>
            </a:r>
            <a:r>
              <a:rPr lang="zh-TW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银钱</a:t>
            </a:r>
          </a:p>
        </p:txBody>
      </p:sp>
      <p:sp>
        <p:nvSpPr>
          <p:cNvPr id="9239" name="Rectangle 23" descr="Newsprint">
            <a:extLst>
              <a:ext uri="{FF2B5EF4-FFF2-40B4-BE49-F238E27FC236}">
                <a16:creationId xmlns:a16="http://schemas.microsoft.com/office/drawing/2014/main" id="{23F0F8FA-7A17-44E7-BF51-3CCAA5046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8694" y="2971800"/>
            <a:ext cx="1584251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7:12</a:t>
            </a:r>
          </a:p>
        </p:txBody>
      </p:sp>
      <p:sp>
        <p:nvSpPr>
          <p:cNvPr id="9240" name="Rectangle 24" descr="Recycled paper">
            <a:extLst>
              <a:ext uri="{FF2B5EF4-FFF2-40B4-BE49-F238E27FC236}">
                <a16:creationId xmlns:a16="http://schemas.microsoft.com/office/drawing/2014/main" id="{5D2454E5-3DF6-4CC2-A945-F72D0D163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637" y="304800"/>
            <a:ext cx="7985051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往遭丧之家 </a:t>
            </a:r>
            <a:r>
              <a:rPr lang="en-US" altLang="zh-CN" sz="32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&gt; </a:t>
            </a:r>
            <a:r>
              <a:rPr lang="zh-CN" altLang="en-US" sz="32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往宴乐之家</a:t>
            </a:r>
            <a:endParaRPr lang="zh-TW" altLang="en-US" sz="3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241" name="Rectangle 25" descr="Recycled paper">
            <a:extLst>
              <a:ext uri="{FF2B5EF4-FFF2-40B4-BE49-F238E27FC236}">
                <a16:creationId xmlns:a16="http://schemas.microsoft.com/office/drawing/2014/main" id="{DFA26082-70B0-4FC9-BB2E-1546E6BE6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8694" y="304800"/>
            <a:ext cx="1584251" cy="457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7:2</a:t>
            </a:r>
          </a:p>
        </p:txBody>
      </p:sp>
      <p:sp>
        <p:nvSpPr>
          <p:cNvPr id="9242" name="Rectangle 26" descr="Pink tissue paper">
            <a:extLst>
              <a:ext uri="{FF2B5EF4-FFF2-40B4-BE49-F238E27FC236}">
                <a16:creationId xmlns:a16="http://schemas.microsoft.com/office/drawing/2014/main" id="{0921C7A8-AFBF-4E2A-92FE-1CC6F9A8A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431" y="0"/>
            <a:ext cx="1219200" cy="685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244" name="Text Box 28">
            <a:extLst>
              <a:ext uri="{FF2B5EF4-FFF2-40B4-BE49-F238E27FC236}">
                <a16:creationId xmlns:a16="http://schemas.microsoft.com/office/drawing/2014/main" id="{988026FC-DB50-4ED3-B6CC-45D41E7AD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1" y="762000"/>
            <a:ext cx="1037463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</a:t>
            </a:r>
          </a:p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样</a:t>
            </a:r>
          </a:p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价</a:t>
            </a:r>
          </a:p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值</a:t>
            </a:r>
          </a:p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观</a:t>
            </a:r>
            <a:endParaRPr lang="zh-TW" altLang="en-US" sz="6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0FD1467-33E6-41A0-B598-1543E1516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986" y="255181"/>
            <a:ext cx="105156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39725" indent="-3397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Sun" panose="02010600030101010101" pitchFamily="2" charset="-122"/>
                <a:ea typeface="SimSun" panose="02010600030101010101" pitchFamily="2" charset="-122"/>
              </a:rPr>
              <a:t>人莫强如</a:t>
            </a:r>
            <a:r>
              <a:rPr lang="zh-CN" altLang="en-US" sz="3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吃喝</a:t>
            </a:r>
            <a:r>
              <a:rPr lang="zh-CN" altLang="en-US" sz="3400" b="1" dirty="0">
                <a:latin typeface="SimSun" panose="02010600030101010101" pitchFamily="2" charset="-122"/>
                <a:ea typeface="SimSun" panose="02010600030101010101" pitchFamily="2" charset="-122"/>
              </a:rPr>
              <a:t>，且</a:t>
            </a:r>
            <a:r>
              <a:rPr lang="zh-CN" altLang="en-US" sz="3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在劳碌中享福</a:t>
            </a:r>
            <a:r>
              <a:rPr lang="zh-CN" altLang="en-US" sz="3400" b="1" dirty="0">
                <a:latin typeface="SimSun" panose="02010600030101010101" pitchFamily="2" charset="-122"/>
                <a:ea typeface="SimSun" panose="02010600030101010101" pitchFamily="2" charset="-122"/>
              </a:rPr>
              <a:t>，我看这也是出于神的手。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2:24)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Sun" panose="02010600030101010101" pitchFamily="2" charset="-122"/>
                <a:ea typeface="SimSun" panose="02010600030101010101" pitchFamily="2" charset="-122"/>
              </a:rPr>
              <a:t>我知道世人，莫强如终身</a:t>
            </a:r>
            <a:r>
              <a:rPr lang="zh-CN" altLang="en-US" sz="3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喜乐行善</a:t>
            </a:r>
            <a:r>
              <a:rPr lang="zh-CN" altLang="en-US" sz="3400" b="1" dirty="0">
                <a:latin typeface="SimSun" panose="02010600030101010101" pitchFamily="2" charset="-122"/>
                <a:ea typeface="SimSun" panose="02010600030101010101" pitchFamily="2" charset="-122"/>
              </a:rPr>
              <a:t>；并且人人</a:t>
            </a:r>
            <a:r>
              <a:rPr lang="zh-CN" altLang="en-US" sz="3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吃喝</a:t>
            </a:r>
            <a:r>
              <a:rPr lang="zh-CN" altLang="en-US" sz="3400" b="1" dirty="0">
                <a:latin typeface="SimSun" panose="02010600030101010101" pitchFamily="2" charset="-122"/>
                <a:ea typeface="SimSun" panose="02010600030101010101" pitchFamily="2" charset="-122"/>
              </a:rPr>
              <a:t>，在他一切</a:t>
            </a:r>
            <a:r>
              <a:rPr lang="zh-CN" altLang="en-US" sz="3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劳碌中享福</a:t>
            </a:r>
            <a:r>
              <a:rPr lang="zh-CN" altLang="en-US" sz="3400" b="1" dirty="0">
                <a:latin typeface="SimSun" panose="02010600030101010101" pitchFamily="2" charset="-122"/>
                <a:ea typeface="SimSun" panose="02010600030101010101" pitchFamily="2" charset="-122"/>
              </a:rPr>
              <a:t>，这也是神的恩赐。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3:12-13)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Sun" panose="02010600030101010101" pitchFamily="2" charset="-122"/>
                <a:ea typeface="SimSun" panose="02010600030101010101" pitchFamily="2" charset="-122"/>
              </a:rPr>
              <a:t>故此，我见人莫强如</a:t>
            </a:r>
            <a:r>
              <a:rPr lang="zh-CN" altLang="en-US" sz="3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在他经营的事上喜乐</a:t>
            </a:r>
            <a:r>
              <a:rPr lang="zh-CN" altLang="en-US" sz="3400" b="1" dirty="0">
                <a:latin typeface="SimSun" panose="02010600030101010101" pitchFamily="2" charset="-122"/>
                <a:ea typeface="SimSun" panose="02010600030101010101" pitchFamily="2" charset="-122"/>
              </a:rPr>
              <a:t>，因为这是他的分。他身后的事谁能使他回来得见呢？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3:22)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400" b="1" dirty="0">
                <a:latin typeface="SimSun" panose="02010600030101010101" pitchFamily="2" charset="-122"/>
                <a:ea typeface="SimSun" panose="02010600030101010101" pitchFamily="2" charset="-122"/>
              </a:rPr>
              <a:t>我所见为善为美的，就是人在神赐他一生的日子</a:t>
            </a:r>
            <a:r>
              <a:rPr lang="zh-CN" altLang="en-US" sz="3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吃喝，享受日光之下劳碌得来的好处</a:t>
            </a:r>
            <a:r>
              <a:rPr lang="zh-CN" altLang="en-US" sz="3400" b="1" dirty="0">
                <a:latin typeface="SimSun" panose="02010600030101010101" pitchFamily="2" charset="-122"/>
                <a:ea typeface="SimSun" panose="02010600030101010101" pitchFamily="2" charset="-122"/>
              </a:rPr>
              <a:t>，因为这是他的分。神赐人资财丰富，使他能以吃用，能取自己的分，</a:t>
            </a:r>
            <a:r>
              <a:rPr lang="zh-CN" altLang="en-US" sz="34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在他劳碌中喜乐</a:t>
            </a:r>
            <a:r>
              <a:rPr lang="zh-CN" altLang="en-US" sz="3400" b="1" dirty="0">
                <a:latin typeface="SimSun" panose="02010600030101010101" pitchFamily="2" charset="-122"/>
                <a:ea typeface="SimSun" panose="02010600030101010101" pitchFamily="2" charset="-122"/>
              </a:rPr>
              <a:t>，这乃是神的恩赐。他不多思念自己一生的年日，因为神应他的心使他喜乐。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5:18-20)</a:t>
            </a:r>
            <a:endParaRPr lang="en-US" altLang="zh-TW" sz="3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124" name="Rectangle 4" descr="Pink tissue paper">
            <a:extLst>
              <a:ext uri="{FF2B5EF4-FFF2-40B4-BE49-F238E27FC236}">
                <a16:creationId xmlns:a16="http://schemas.microsoft.com/office/drawing/2014/main" id="{67A69C0A-63BC-4A25-A0C1-AE3086204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431" y="0"/>
            <a:ext cx="1219200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1C7AB688-B851-41A6-A198-7748D89EB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1" y="843677"/>
            <a:ext cx="1034259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个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小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结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论</a:t>
            </a:r>
            <a:endParaRPr lang="zh-TW" altLang="en-US" sz="6600" b="1" dirty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D33990D-37F5-4EF1-83E8-8266378EE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0334" y="116957"/>
            <a:ext cx="10841666" cy="689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39725" indent="-3397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2"/>
              </a:buBlip>
            </a:pPr>
            <a:r>
              <a:rPr lang="zh-CN" altLang="en-US" sz="3300" b="1" dirty="0">
                <a:latin typeface="SimSun" panose="02010600030101010101" pitchFamily="2" charset="-122"/>
                <a:ea typeface="SimSun" panose="02010600030101010101" pitchFamily="2" charset="-122"/>
              </a:rPr>
              <a:t>我就称赞快乐，原来人在日光之下，莫强如</a:t>
            </a:r>
            <a:r>
              <a:rPr lang="zh-CN" altLang="en-US" sz="33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吃喝快乐</a:t>
            </a:r>
            <a:r>
              <a:rPr lang="zh-CN" altLang="en-US" sz="3300" b="1" dirty="0">
                <a:latin typeface="SimSun" panose="02010600030101010101" pitchFamily="2" charset="-122"/>
                <a:ea typeface="SimSun" panose="02010600030101010101" pitchFamily="2" charset="-122"/>
              </a:rPr>
              <a:t>；因为他在日光之下，神赐他一生的年日，要</a:t>
            </a:r>
            <a:r>
              <a:rPr lang="zh-CN" altLang="en-US" sz="33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从劳碌中，时常享受所得的</a:t>
            </a:r>
            <a:r>
              <a:rPr lang="zh-CN" altLang="en-US" sz="33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3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8:15)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300" b="1" dirty="0">
                <a:latin typeface="SimSun" panose="02010600030101010101" pitchFamily="2" charset="-122"/>
                <a:ea typeface="SimSun" panose="02010600030101010101" pitchFamily="2" charset="-122"/>
              </a:rPr>
              <a:t>你只管去</a:t>
            </a:r>
            <a:r>
              <a:rPr lang="zh-CN" altLang="en-US" sz="33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欢欢喜喜吃你的饭，心中快乐喝你的酒</a:t>
            </a:r>
            <a:r>
              <a:rPr lang="zh-CN" altLang="en-US" sz="3300" b="1" dirty="0">
                <a:latin typeface="SimSun" panose="02010600030101010101" pitchFamily="2" charset="-122"/>
                <a:ea typeface="SimSun" panose="02010600030101010101" pitchFamily="2" charset="-122"/>
              </a:rPr>
              <a:t>，因为神已经悦纳你的作为。</a:t>
            </a:r>
            <a:r>
              <a:rPr lang="en-US" altLang="zh-CN" sz="3300" b="1" dirty="0">
                <a:latin typeface="SimSun" panose="02010600030101010101" pitchFamily="2" charset="-122"/>
                <a:ea typeface="SimSun" panose="02010600030101010101" pitchFamily="2" charset="-122"/>
              </a:rPr>
              <a:t>...</a:t>
            </a:r>
            <a:r>
              <a:rPr lang="zh-CN" altLang="en-US" sz="3300" b="1" dirty="0">
                <a:latin typeface="SimSun" panose="02010600030101010101" pitchFamily="2" charset="-122"/>
                <a:ea typeface="SimSun" panose="02010600030101010101" pitchFamily="2" charset="-122"/>
              </a:rPr>
              <a:t>在你一生虚空的年日，就是神赐你在日光之下虚空的年日，当同你所爱的妻，</a:t>
            </a:r>
            <a:r>
              <a:rPr lang="zh-CN" altLang="en-US" sz="33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快活度日</a:t>
            </a:r>
            <a:r>
              <a:rPr lang="zh-CN" altLang="en-US" sz="3300" b="1" dirty="0">
                <a:latin typeface="SimSun" panose="02010600030101010101" pitchFamily="2" charset="-122"/>
                <a:ea typeface="SimSun" panose="02010600030101010101" pitchFamily="2" charset="-122"/>
              </a:rPr>
              <a:t>，因为那是你生前在日光之下</a:t>
            </a:r>
            <a:r>
              <a:rPr lang="zh-CN" altLang="en-US" sz="33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劳碌的事上所得的分</a:t>
            </a:r>
            <a:r>
              <a:rPr lang="zh-CN" altLang="en-US" sz="3300" b="1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en-US" altLang="zh-CN" sz="3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9:7,9)</a:t>
            </a:r>
          </a:p>
          <a:p>
            <a:pPr>
              <a:buFontTx/>
              <a:buBlip>
                <a:blip r:embed="rId2"/>
              </a:buBlip>
            </a:pPr>
            <a:r>
              <a:rPr lang="zh-CN" altLang="en-US" sz="3300" b="1" dirty="0">
                <a:latin typeface="SimSun" panose="02010600030101010101" pitchFamily="2" charset="-122"/>
                <a:ea typeface="SimSun" panose="02010600030101010101" pitchFamily="2" charset="-122"/>
              </a:rPr>
              <a:t>人活多年，就当</a:t>
            </a:r>
            <a:r>
              <a:rPr lang="zh-CN" altLang="en-US" sz="33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快乐多年</a:t>
            </a:r>
            <a:r>
              <a:rPr lang="zh-CN" altLang="en-US" sz="3300" b="1" dirty="0">
                <a:latin typeface="SimSun" panose="02010600030101010101" pitchFamily="2" charset="-122"/>
                <a:ea typeface="SimSun" panose="02010600030101010101" pitchFamily="2" charset="-122"/>
              </a:rPr>
              <a:t>；然而也当想到黑暗的日子。因为这日子必多，所要来的都是虚空。少年人哪，你在幼年时当快乐。在幼年的日子，</a:t>
            </a:r>
            <a:r>
              <a:rPr lang="zh-CN" altLang="en-US" sz="33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使你的心欢畅，行你心所愿行的，看你眼所爱看的</a:t>
            </a:r>
            <a:r>
              <a:rPr lang="zh-CN" altLang="en-US" sz="3300" b="1" dirty="0">
                <a:latin typeface="SimSun" panose="02010600030101010101" pitchFamily="2" charset="-122"/>
                <a:ea typeface="SimSun" panose="02010600030101010101" pitchFamily="2" charset="-122"/>
              </a:rPr>
              <a:t>；却要知道，为这一切的事，神必审问你。</a:t>
            </a:r>
            <a:r>
              <a:rPr lang="en-US" altLang="zh-CN" sz="3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3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11:8-9)</a:t>
            </a:r>
            <a:endParaRPr lang="en-US" altLang="zh-TW" sz="33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148" name="Rectangle 4" descr="Pink tissue paper">
            <a:extLst>
              <a:ext uri="{FF2B5EF4-FFF2-40B4-BE49-F238E27FC236}">
                <a16:creationId xmlns:a16="http://schemas.microsoft.com/office/drawing/2014/main" id="{C6FCAF74-8490-4CA2-9087-5BAC4583E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135" y="0"/>
            <a:ext cx="1219200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92BA7CFB-270C-4DAC-8190-49EDEDB22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605" y="843677"/>
            <a:ext cx="1034259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个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小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结</a:t>
            </a:r>
          </a:p>
          <a:p>
            <a:pPr algn="ctr"/>
            <a:r>
              <a:rPr lang="zh-CN" altLang="en-US" sz="66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论</a:t>
            </a:r>
            <a:endParaRPr lang="zh-TW" altLang="en-US" sz="6600" b="1" dirty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 descr="Parchment">
            <a:extLst>
              <a:ext uri="{FF2B5EF4-FFF2-40B4-BE49-F238E27FC236}">
                <a16:creationId xmlns:a16="http://schemas.microsoft.com/office/drawing/2014/main" id="{CAB1A948-5087-45F9-AD8D-EE8BD1879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3" y="381000"/>
            <a:ext cx="3506972" cy="914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日头、光明、月亮、</a:t>
            </a:r>
          </a:p>
          <a:p>
            <a:pPr algn="ctr">
              <a:spcAft>
                <a:spcPct val="20000"/>
              </a:spcAft>
            </a:pP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星宿变为黑暗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41" name="Rectangle 5" descr="Newsprint">
            <a:extLst>
              <a:ext uri="{FF2B5EF4-FFF2-40B4-BE49-F238E27FC236}">
                <a16:creationId xmlns:a16="http://schemas.microsoft.com/office/drawing/2014/main" id="{E0A220E3-1A89-4386-9796-B93F9B5BA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3296" y="381000"/>
            <a:ext cx="2342704" cy="914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目光模糊 </a:t>
            </a:r>
          </a:p>
        </p:txBody>
      </p:sp>
      <p:sp>
        <p:nvSpPr>
          <p:cNvPr id="14344" name="Rectangle 8" descr="Parchment">
            <a:extLst>
              <a:ext uri="{FF2B5EF4-FFF2-40B4-BE49-F238E27FC236}">
                <a16:creationId xmlns:a16="http://schemas.microsoft.com/office/drawing/2014/main" id="{9F882955-A72A-43F0-9452-E6062CF86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99" y="1066800"/>
            <a:ext cx="3629247" cy="914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人怕高处</a:t>
            </a:r>
          </a:p>
          <a:p>
            <a:pPr algn="ctr">
              <a:spcAft>
                <a:spcPct val="20000"/>
              </a:spcAft>
            </a:pP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路上有惊慌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45" name="Rectangle 9" descr="Newsprint">
            <a:extLst>
              <a:ext uri="{FF2B5EF4-FFF2-40B4-BE49-F238E27FC236}">
                <a16:creationId xmlns:a16="http://schemas.microsoft.com/office/drawing/2014/main" id="{1B0DE5B7-0797-426B-A2E1-2AE5E00E6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1818" y="1066799"/>
            <a:ext cx="2073343" cy="914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怕出远门 </a:t>
            </a:r>
          </a:p>
        </p:txBody>
      </p:sp>
      <p:sp>
        <p:nvSpPr>
          <p:cNvPr id="14346" name="Rectangle 10" descr="Parchment">
            <a:extLst>
              <a:ext uri="{FF2B5EF4-FFF2-40B4-BE49-F238E27FC236}">
                <a16:creationId xmlns:a16="http://schemas.microsoft.com/office/drawing/2014/main" id="{5F160C9F-538A-4AD2-8555-C4FC5B56C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3" y="1371600"/>
            <a:ext cx="3506972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雨后云彩反回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47" name="Rectangle 11" descr="Newsprint">
            <a:extLst>
              <a:ext uri="{FF2B5EF4-FFF2-40B4-BE49-F238E27FC236}">
                <a16:creationId xmlns:a16="http://schemas.microsoft.com/office/drawing/2014/main" id="{84E8535F-EF0A-44CA-91B0-9614F213C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3296" y="1371600"/>
            <a:ext cx="2342704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意气消沉 </a:t>
            </a:r>
          </a:p>
        </p:txBody>
      </p:sp>
      <p:sp>
        <p:nvSpPr>
          <p:cNvPr id="14348" name="Rectangle 12" descr="Parchment">
            <a:extLst>
              <a:ext uri="{FF2B5EF4-FFF2-40B4-BE49-F238E27FC236}">
                <a16:creationId xmlns:a16="http://schemas.microsoft.com/office/drawing/2014/main" id="{9CD1E77F-5C10-4750-82D2-463A8DACA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99" y="2057400"/>
            <a:ext cx="3629247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杏树开花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49" name="Rectangle 13" descr="Newsprint">
            <a:extLst>
              <a:ext uri="{FF2B5EF4-FFF2-40B4-BE49-F238E27FC236}">
                <a16:creationId xmlns:a16="http://schemas.microsoft.com/office/drawing/2014/main" id="{6103A7F4-611D-490C-912E-FD5603B12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1818" y="2057399"/>
            <a:ext cx="2073343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头发变白 </a:t>
            </a:r>
            <a:endParaRPr lang="zh-TW" altLang="en-US" sz="36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50" name="Rectangle 14" descr="Parchment">
            <a:extLst>
              <a:ext uri="{FF2B5EF4-FFF2-40B4-BE49-F238E27FC236}">
                <a16:creationId xmlns:a16="http://schemas.microsoft.com/office/drawing/2014/main" id="{5399265B-9EBD-42AC-B246-7DC317EA3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3" y="2057400"/>
            <a:ext cx="3506972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看守房屋的发颤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51" name="Rectangle 15" descr="Newsprint">
            <a:extLst>
              <a:ext uri="{FF2B5EF4-FFF2-40B4-BE49-F238E27FC236}">
                <a16:creationId xmlns:a16="http://schemas.microsoft.com/office/drawing/2014/main" id="{C25EFEFF-BD67-4A42-9F6E-493922ECC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3296" y="2057400"/>
            <a:ext cx="2342704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两手发抖 </a:t>
            </a:r>
          </a:p>
        </p:txBody>
      </p:sp>
      <p:sp>
        <p:nvSpPr>
          <p:cNvPr id="14352" name="Rectangle 16" descr="Parchment">
            <a:extLst>
              <a:ext uri="{FF2B5EF4-FFF2-40B4-BE49-F238E27FC236}">
                <a16:creationId xmlns:a16="http://schemas.microsoft.com/office/drawing/2014/main" id="{3D783E66-FDAD-4046-8472-30375C66A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99" y="2743200"/>
            <a:ext cx="3629247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蚱蜢成为重担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53" name="Rectangle 17" descr="Newsprint">
            <a:extLst>
              <a:ext uri="{FF2B5EF4-FFF2-40B4-BE49-F238E27FC236}">
                <a16:creationId xmlns:a16="http://schemas.microsoft.com/office/drawing/2014/main" id="{3AC534B3-1DA9-408F-BE30-3B0206DD9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1818" y="2743199"/>
            <a:ext cx="2073343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身心软弱 </a:t>
            </a:r>
          </a:p>
        </p:txBody>
      </p:sp>
      <p:sp>
        <p:nvSpPr>
          <p:cNvPr id="14354" name="Rectangle 18" descr="Parchment">
            <a:extLst>
              <a:ext uri="{FF2B5EF4-FFF2-40B4-BE49-F238E27FC236}">
                <a16:creationId xmlns:a16="http://schemas.microsoft.com/office/drawing/2014/main" id="{EF40BC07-2213-4B87-8829-B66054302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3" y="2743200"/>
            <a:ext cx="3506972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有力的屈身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55" name="Rectangle 19" descr="Newsprint">
            <a:extLst>
              <a:ext uri="{FF2B5EF4-FFF2-40B4-BE49-F238E27FC236}">
                <a16:creationId xmlns:a16="http://schemas.microsoft.com/office/drawing/2014/main" id="{A08DF90E-B955-4853-8275-0426005A4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3296" y="2743200"/>
            <a:ext cx="2342704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弯腰驼背 </a:t>
            </a:r>
          </a:p>
        </p:txBody>
      </p:sp>
      <p:sp>
        <p:nvSpPr>
          <p:cNvPr id="14356" name="Rectangle 20" descr="Parchment">
            <a:extLst>
              <a:ext uri="{FF2B5EF4-FFF2-40B4-BE49-F238E27FC236}">
                <a16:creationId xmlns:a16="http://schemas.microsoft.com/office/drawing/2014/main" id="{710BB8A9-29C4-4378-A39F-2354D5D47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99" y="3429000"/>
            <a:ext cx="3629247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人所愿的也都废掉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57" name="Rectangle 21" descr="Newsprint">
            <a:extLst>
              <a:ext uri="{FF2B5EF4-FFF2-40B4-BE49-F238E27FC236}">
                <a16:creationId xmlns:a16="http://schemas.microsoft.com/office/drawing/2014/main" id="{B1176D96-CD68-4FB1-BC30-C450533C3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1818" y="3428999"/>
            <a:ext cx="2073343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性欲消退 </a:t>
            </a:r>
            <a:endParaRPr lang="zh-TW" altLang="en-US" sz="36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58" name="Rectangle 22" descr="Parchment">
            <a:extLst>
              <a:ext uri="{FF2B5EF4-FFF2-40B4-BE49-F238E27FC236}">
                <a16:creationId xmlns:a16="http://schemas.microsoft.com/office/drawing/2014/main" id="{393783A3-4C90-419D-B6B1-5A4BF9BC4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3" y="3429000"/>
            <a:ext cx="3506972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推磨的稀少就止息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59" name="Rectangle 23" descr="Newsprint">
            <a:extLst>
              <a:ext uri="{FF2B5EF4-FFF2-40B4-BE49-F238E27FC236}">
                <a16:creationId xmlns:a16="http://schemas.microsoft.com/office/drawing/2014/main" id="{B28B356B-5600-4D36-8ECF-4EDE920FE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3296" y="3429000"/>
            <a:ext cx="2342704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牙齿剥落 </a:t>
            </a:r>
          </a:p>
        </p:txBody>
      </p:sp>
      <p:sp>
        <p:nvSpPr>
          <p:cNvPr id="14360" name="Rectangle 24" descr="Parchment">
            <a:extLst>
              <a:ext uri="{FF2B5EF4-FFF2-40B4-BE49-F238E27FC236}">
                <a16:creationId xmlns:a16="http://schemas.microsoft.com/office/drawing/2014/main" id="{ED6D52F5-46EB-48B3-B9CB-6C74F45DD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99" y="4114801"/>
            <a:ext cx="3629247" cy="6127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银链折断，金罐破裂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61" name="Rectangle 25" descr="Newsprint">
            <a:extLst>
              <a:ext uri="{FF2B5EF4-FFF2-40B4-BE49-F238E27FC236}">
                <a16:creationId xmlns:a16="http://schemas.microsoft.com/office/drawing/2014/main" id="{E1E77BB3-3EEA-4B9D-AC21-1FA480C2F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1818" y="4114800"/>
            <a:ext cx="2073343" cy="6127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灵魂出窍 </a:t>
            </a:r>
          </a:p>
        </p:txBody>
      </p:sp>
      <p:sp>
        <p:nvSpPr>
          <p:cNvPr id="14362" name="Rectangle 26" descr="Parchment">
            <a:extLst>
              <a:ext uri="{FF2B5EF4-FFF2-40B4-BE49-F238E27FC236}">
                <a16:creationId xmlns:a16="http://schemas.microsoft.com/office/drawing/2014/main" id="{5029440E-AD20-4453-A1B2-DCA50EA44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3" y="4114800"/>
            <a:ext cx="3506972" cy="609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Aft>
                <a:spcPct val="20000"/>
              </a:spcAft>
            </a:pPr>
            <a:r>
              <a:rPr lang="zh-CN" altLang="en-US" sz="2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从窗户往外看的都昏暗</a:t>
            </a:r>
            <a:endParaRPr lang="en-US" altLang="en-US" sz="2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63" name="Rectangle 27" descr="Newsprint">
            <a:extLst>
              <a:ext uri="{FF2B5EF4-FFF2-40B4-BE49-F238E27FC236}">
                <a16:creationId xmlns:a16="http://schemas.microsoft.com/office/drawing/2014/main" id="{0189C15D-1B42-4F78-B0DE-E644DEBF4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3296" y="4114800"/>
            <a:ext cx="2342704" cy="609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患白内障 </a:t>
            </a:r>
          </a:p>
        </p:txBody>
      </p:sp>
      <p:sp>
        <p:nvSpPr>
          <p:cNvPr id="14366" name="Rectangle 30" descr="Parchment">
            <a:extLst>
              <a:ext uri="{FF2B5EF4-FFF2-40B4-BE49-F238E27FC236}">
                <a16:creationId xmlns:a16="http://schemas.microsoft.com/office/drawing/2014/main" id="{80FE2115-013B-44B1-8998-66B729649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3" y="4800600"/>
            <a:ext cx="3506972" cy="914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街门关闭</a:t>
            </a:r>
          </a:p>
          <a:p>
            <a:pPr algn="ctr">
              <a:spcAft>
                <a:spcPct val="20000"/>
              </a:spcAft>
            </a:pP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推磨的响声微小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67" name="Rectangle 31" descr="Newsprint">
            <a:extLst>
              <a:ext uri="{FF2B5EF4-FFF2-40B4-BE49-F238E27FC236}">
                <a16:creationId xmlns:a16="http://schemas.microsoft.com/office/drawing/2014/main" id="{C5C51732-423F-4F79-89E8-B0FD76786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3296" y="4800600"/>
            <a:ext cx="2342704" cy="914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丧失听力 </a:t>
            </a:r>
          </a:p>
        </p:txBody>
      </p:sp>
      <p:sp>
        <p:nvSpPr>
          <p:cNvPr id="14368" name="Rectangle 32" descr="Parchment">
            <a:extLst>
              <a:ext uri="{FF2B5EF4-FFF2-40B4-BE49-F238E27FC236}">
                <a16:creationId xmlns:a16="http://schemas.microsoft.com/office/drawing/2014/main" id="{70DAEBC3-E0B6-4737-A088-9E4AB92B6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99" y="4800600"/>
            <a:ext cx="3629241" cy="914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瓶子在泉旁损坏</a:t>
            </a:r>
          </a:p>
          <a:p>
            <a:pPr algn="ctr">
              <a:spcAft>
                <a:spcPct val="20000"/>
              </a:spcAft>
            </a:pPr>
            <a:r>
              <a:rPr lang="zh-CN" altLang="en-US" sz="28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水轮在井口破烂</a:t>
            </a:r>
            <a:endParaRPr lang="en-US" altLang="en-US" sz="28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69" name="Rectangle 33" descr="Newsprint">
            <a:extLst>
              <a:ext uri="{FF2B5EF4-FFF2-40B4-BE49-F238E27FC236}">
                <a16:creationId xmlns:a16="http://schemas.microsoft.com/office/drawing/2014/main" id="{A4FCCB9D-4F0F-497E-8169-58FFDA53C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1818" y="4800599"/>
            <a:ext cx="2073343" cy="9144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肉身死亡 </a:t>
            </a:r>
          </a:p>
        </p:txBody>
      </p:sp>
      <p:sp>
        <p:nvSpPr>
          <p:cNvPr id="14370" name="Rectangle 34" descr="Parchment">
            <a:extLst>
              <a:ext uri="{FF2B5EF4-FFF2-40B4-BE49-F238E27FC236}">
                <a16:creationId xmlns:a16="http://schemas.microsoft.com/office/drawing/2014/main" id="{A7BA48E5-5ED2-4DCA-83D9-D18EAB955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3" y="5791201"/>
            <a:ext cx="3506972" cy="6127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CN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雀鸟一叫，人就起来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71" name="Rectangle 35" descr="Newsprint">
            <a:extLst>
              <a:ext uri="{FF2B5EF4-FFF2-40B4-BE49-F238E27FC236}">
                <a16:creationId xmlns:a16="http://schemas.microsoft.com/office/drawing/2014/main" id="{60C8832E-42F4-40AD-B9E5-FC95FCB6D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3296" y="5791201"/>
            <a:ext cx="2342704" cy="6127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浅眠易醒</a:t>
            </a:r>
          </a:p>
        </p:txBody>
      </p:sp>
      <p:sp>
        <p:nvSpPr>
          <p:cNvPr id="14372" name="Rectangle 36" descr="Parchment">
            <a:extLst>
              <a:ext uri="{FF2B5EF4-FFF2-40B4-BE49-F238E27FC236}">
                <a16:creationId xmlns:a16="http://schemas.microsoft.com/office/drawing/2014/main" id="{8A211B68-2F9A-4405-8409-FE9017F77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99" y="381001"/>
            <a:ext cx="3629247" cy="6127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28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唱歌的女子也都衰微</a:t>
            </a:r>
            <a:endParaRPr lang="en-US" altLang="en-US" sz="28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73" name="Rectangle 37" descr="Newsprint">
            <a:extLst>
              <a:ext uri="{FF2B5EF4-FFF2-40B4-BE49-F238E27FC236}">
                <a16:creationId xmlns:a16="http://schemas.microsoft.com/office/drawing/2014/main" id="{313134AF-8A97-4D7E-8537-34317D365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1818" y="381000"/>
            <a:ext cx="2073343" cy="6127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zh-TW" altLang="en-US"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歌喉不再 </a:t>
            </a:r>
          </a:p>
        </p:txBody>
      </p:sp>
      <p:sp>
        <p:nvSpPr>
          <p:cNvPr id="14377" name="Line 41">
            <a:extLst>
              <a:ext uri="{FF2B5EF4-FFF2-40B4-BE49-F238E27FC236}">
                <a16:creationId xmlns:a16="http://schemas.microsoft.com/office/drawing/2014/main" id="{D45C8D54-42DD-40A8-BBA9-33F70D3476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81000"/>
            <a:ext cx="0" cy="6019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6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378" name="Rectangle 42" descr="Recycled paper">
            <a:extLst>
              <a:ext uri="{FF2B5EF4-FFF2-40B4-BE49-F238E27FC236}">
                <a16:creationId xmlns:a16="http://schemas.microsoft.com/office/drawing/2014/main" id="{12A3F2F2-EC44-4FE7-9A96-E9816DF26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99" y="5791200"/>
            <a:ext cx="5856751" cy="6096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尘土归回地，灵归回神</a:t>
            </a:r>
            <a:endParaRPr lang="zh-TW" altLang="en-US" sz="3600" b="1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 descr="Newsprint">
            <a:extLst>
              <a:ext uri="{FF2B5EF4-FFF2-40B4-BE49-F238E27FC236}">
                <a16:creationId xmlns:a16="http://schemas.microsoft.com/office/drawing/2014/main" id="{F73C05A2-7003-41EF-9077-E55DAABCD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999" y="0"/>
            <a:ext cx="10412819" cy="2743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75F7B984-E13B-423D-B3ED-7CA8C189C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0552" y="0"/>
            <a:ext cx="954626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这些事都已听见了，总意就是：敬畏神，谨守</a:t>
            </a:r>
            <a:r>
              <a:rPr lang="zh-TW" altLang="en-US" sz="4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zh-CN" altLang="en-US" sz="4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的诫命，这是人所当尽的本分。</a:t>
            </a:r>
          </a:p>
          <a:p>
            <a:r>
              <a:rPr lang="zh-CN" altLang="en-US" sz="4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因为人所做的事，连一切隐藏的事，无论是善是恶，神都必审问。</a:t>
            </a:r>
            <a:r>
              <a:rPr lang="en-US" altLang="zh-CN" sz="4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传</a:t>
            </a:r>
            <a:r>
              <a:rPr lang="en-US" altLang="zh-CN" sz="4000" b="1" dirty="0">
                <a:solidFill>
                  <a:srgbClr val="00206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12:13-14)</a:t>
            </a:r>
            <a:endParaRPr lang="en-US" altLang="zh-TW" sz="4000" b="1" dirty="0">
              <a:solidFill>
                <a:srgbClr val="00206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1F149F7C-2905-4CA6-AC5E-808D500B9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28" y="3158637"/>
            <a:ext cx="12014791" cy="66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3000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敬畏耶和华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是智慧的开端；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认识至圣者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便是聪明。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箴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9:10)</a:t>
            </a:r>
            <a:endParaRPr lang="en-US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DC3B9547-BAEC-4232-83DF-37EEA84BE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4114800"/>
            <a:ext cx="1208921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乌斯地有一个人名叫约伯；那人完全正直，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敬畏神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，远离恶事。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1:1)</a:t>
            </a:r>
          </a:p>
          <a:p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我从前风闻有你，现在</a:t>
            </a:r>
            <a:r>
              <a:rPr lang="zh-CN" altLang="en-US" sz="3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亲眼看见你</a:t>
            </a:r>
            <a:r>
              <a:rPr lang="zh-CN" altLang="en-US" sz="3600" b="1" dirty="0">
                <a:latin typeface="SimSun" panose="02010600030101010101" pitchFamily="2" charset="-122"/>
                <a:ea typeface="SimSun" panose="02010600030101010101" pitchFamily="2" charset="-122"/>
              </a:rPr>
              <a:t>。因此我厌恶自己，在尘土和炉灰中懊悔。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伯</a:t>
            </a:r>
            <a:r>
              <a:rPr lang="en-US" altLang="zh-CN" sz="3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42:5-6)	</a:t>
            </a:r>
            <a:endParaRPr lang="zh-TW" altLang="zh-TW" sz="3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416" name="Rectangle 8" descr="Brown marble">
            <a:extLst>
              <a:ext uri="{FF2B5EF4-FFF2-40B4-BE49-F238E27FC236}">
                <a16:creationId xmlns:a16="http://schemas.microsoft.com/office/drawing/2014/main" id="{64E12FA8-07A0-4C77-A64A-64347FF19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81" y="0"/>
            <a:ext cx="2030819" cy="2743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4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总</a:t>
            </a:r>
          </a:p>
          <a:p>
            <a:pPr algn="ctr"/>
            <a:r>
              <a:rPr lang="zh-TW" altLang="en-US" sz="4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</a:t>
            </a:r>
          </a:p>
          <a:p>
            <a:pPr algn="ctr"/>
            <a:r>
              <a:rPr lang="zh-TW" altLang="en-US" sz="4800" dirty="0">
                <a:solidFill>
                  <a:srgbClr val="FFFF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论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702</TotalTime>
  <Words>4168</Words>
  <Application>Microsoft Office PowerPoint</Application>
  <PresentationFormat>Widescreen</PresentationFormat>
  <Paragraphs>394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&amp;quot</vt:lpstr>
      <vt:lpstr>SimSun</vt:lpstr>
      <vt:lpstr>SimSun</vt:lpstr>
      <vt:lpstr>SimHei</vt:lpstr>
      <vt:lpstr>Arial</vt:lpstr>
      <vt:lpstr>Arial Narrow</vt:lpstr>
      <vt:lpstr>Calibri</vt:lpstr>
      <vt:lpstr>Calibri Light</vt:lpstr>
      <vt:lpstr>Times New Roman</vt:lpstr>
      <vt:lpstr>Office Theme</vt:lpstr>
      <vt:lpstr>圣经概論 21</vt:lpstr>
      <vt:lpstr>圣经分类合参</vt:lpstr>
      <vt:lpstr>智慧书(诗歌书)</vt:lpstr>
      <vt:lpstr>傳道書</vt:lpstr>
      <vt:lpstr> 摘要</vt:lpstr>
      <vt:lpstr>PowerPoint Presentation</vt:lpstr>
      <vt:lpstr>引論（1章上）</vt:lpstr>
      <vt:lpstr>PowerPoint Presentation</vt:lpstr>
      <vt:lpstr>個人經歷 (主觀)</vt:lpstr>
      <vt:lpstr>個人觀察（客觀）</vt:lpstr>
      <vt:lpstr>結論（11章下－12章）</vt:lpstr>
      <vt:lpstr>PowerPoint Presentation</vt:lpstr>
      <vt:lpstr>PowerPoint Presentation</vt:lpstr>
      <vt:lpstr>PowerPoint Presentation</vt:lpstr>
      <vt:lpstr>PowerPoint Presentation</vt:lpstr>
      <vt:lpstr>萬空歌--和尚信主之後所作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21</dc:title>
  <dc:creator>Race</dc:creator>
  <cp:lastModifiedBy>Ning Shunbin</cp:lastModifiedBy>
  <cp:revision>46</cp:revision>
  <cp:lastPrinted>2018-07-17T14:02:37Z</cp:lastPrinted>
  <dcterms:created xsi:type="dcterms:W3CDTF">2018-07-15T00:23:07Z</dcterms:created>
  <dcterms:modified xsi:type="dcterms:W3CDTF">2018-07-17T19:16:34Z</dcterms:modified>
</cp:coreProperties>
</file>