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6"/>
  </p:handoutMasterIdLst>
  <p:sldIdLst>
    <p:sldId id="257" r:id="rId2"/>
    <p:sldId id="258" r:id="rId3"/>
    <p:sldId id="267" r:id="rId4"/>
    <p:sldId id="265" r:id="rId5"/>
    <p:sldId id="285" r:id="rId6"/>
    <p:sldId id="277" r:id="rId7"/>
    <p:sldId id="266" r:id="rId8"/>
    <p:sldId id="259" r:id="rId9"/>
    <p:sldId id="260" r:id="rId10"/>
    <p:sldId id="261" r:id="rId11"/>
    <p:sldId id="262" r:id="rId12"/>
    <p:sldId id="274" r:id="rId13"/>
    <p:sldId id="275" r:id="rId14"/>
    <p:sldId id="272" r:id="rId15"/>
    <p:sldId id="269" r:id="rId16"/>
    <p:sldId id="270" r:id="rId17"/>
    <p:sldId id="271" r:id="rId18"/>
    <p:sldId id="263" r:id="rId19"/>
    <p:sldId id="284" r:id="rId20"/>
    <p:sldId id="264" r:id="rId21"/>
    <p:sldId id="268" r:id="rId22"/>
    <p:sldId id="283" r:id="rId23"/>
    <p:sldId id="282" r:id="rId24"/>
    <p:sldId id="276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3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6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D41AB0A-34B9-4D56-9423-028EEDA24553}" type="datetimeFigureOut">
              <a:rPr lang="en-US" smtClean="0"/>
              <a:t>07/31/2018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872361C-3702-4D8C-AB60-ACDC7AB9F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38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0A8E-F317-4B05-BB37-3262AEA4A827}" type="datetimeFigureOut">
              <a:rPr lang="en-US" smtClean="0"/>
              <a:t>07/31/2018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927E-D329-4E0F-9B18-F2DAD0EDF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7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0A8E-F317-4B05-BB37-3262AEA4A827}" type="datetimeFigureOut">
              <a:rPr lang="en-US" smtClean="0"/>
              <a:t>07/31/2018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927E-D329-4E0F-9B18-F2DAD0EDF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80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0A8E-F317-4B05-BB37-3262AEA4A827}" type="datetimeFigureOut">
              <a:rPr lang="en-US" smtClean="0"/>
              <a:t>07/31/2018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927E-D329-4E0F-9B18-F2DAD0EDF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58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0A8E-F317-4B05-BB37-3262AEA4A827}" type="datetimeFigureOut">
              <a:rPr lang="en-US" smtClean="0"/>
              <a:t>07/31/2018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927E-D329-4E0F-9B18-F2DAD0EDF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276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0A8E-F317-4B05-BB37-3262AEA4A827}" type="datetimeFigureOut">
              <a:rPr lang="en-US" smtClean="0"/>
              <a:t>07/31/2018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927E-D329-4E0F-9B18-F2DAD0EDF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26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0A8E-F317-4B05-BB37-3262AEA4A827}" type="datetimeFigureOut">
              <a:rPr lang="en-US" smtClean="0"/>
              <a:t>07/31/2018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927E-D329-4E0F-9B18-F2DAD0EDF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68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0A8E-F317-4B05-BB37-3262AEA4A827}" type="datetimeFigureOut">
              <a:rPr lang="en-US" smtClean="0"/>
              <a:t>07/31/2018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927E-D329-4E0F-9B18-F2DAD0EDF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858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0A8E-F317-4B05-BB37-3262AEA4A827}" type="datetimeFigureOut">
              <a:rPr lang="en-US" smtClean="0"/>
              <a:t>07/31/2018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927E-D329-4E0F-9B18-F2DAD0EDF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3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0A8E-F317-4B05-BB37-3262AEA4A827}" type="datetimeFigureOut">
              <a:rPr lang="en-US" smtClean="0"/>
              <a:t>07/31/2018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927E-D329-4E0F-9B18-F2DAD0EDF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53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0A8E-F317-4B05-BB37-3262AEA4A827}" type="datetimeFigureOut">
              <a:rPr lang="en-US" smtClean="0"/>
              <a:t>07/31/2018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927E-D329-4E0F-9B18-F2DAD0EDF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94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0A8E-F317-4B05-BB37-3262AEA4A827}" type="datetimeFigureOut">
              <a:rPr lang="en-US" smtClean="0"/>
              <a:t>07/31/2018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6927E-D329-4E0F-9B18-F2DAD0EDF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8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60A8E-F317-4B05-BB37-3262AEA4A827}" type="datetimeFigureOut">
              <a:rPr lang="en-US" smtClean="0"/>
              <a:t>07/31/2018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6927E-D329-4E0F-9B18-F2DAD0EDF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858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05E9-146A-4106-9995-8BDBDCE37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圣经概論 </a:t>
            </a:r>
            <a:r>
              <a:rPr lang="en-US" altLang="ja-JP" sz="8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23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67721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圣经分类合参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74520"/>
            <a:ext cx="11883736" cy="49049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旧约（卅九卷）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摩西的 其他的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智慧书 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小先知</a:t>
            </a: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CN" sz="63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 algn="ctr">
              <a:buNone/>
            </a:pPr>
            <a:r>
              <a:rPr lang="zh-CN" altLang="en-US" sz="63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新约（廿七卷）</a:t>
            </a:r>
          </a:p>
          <a:p>
            <a:pPr marL="0" indent="0">
              <a:buNone/>
            </a:pP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历史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 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训诲 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6600" b="1" dirty="0">
                <a:solidFill>
                  <a:srgbClr val="FFFF00"/>
                </a:solidFill>
                <a:ea typeface="宋体" panose="02010600030101010101" pitchFamily="2" charset="-122"/>
              </a:rPr>
              <a:t>书信</a:t>
            </a:r>
            <a:r>
              <a:rPr lang="en-US" altLang="zh-CN" sz="6600" b="1" dirty="0">
                <a:solidFill>
                  <a:srgbClr val="FFFF00"/>
                </a:solidFill>
                <a:ea typeface="宋体" panose="02010600030101010101" pitchFamily="2" charset="-122"/>
              </a:rPr>
              <a:t>)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en-US" altLang="zh-CN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lang="zh-CN" altLang="en-US" sz="63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预言</a:t>
            </a:r>
          </a:p>
          <a:p>
            <a:pPr marL="0" indent="0">
              <a:buNone/>
            </a:pP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福音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教会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保罗的</a:t>
            </a:r>
            <a:r>
              <a:rPr lang="en-US" altLang="zh-CN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6300" b="1" dirty="0">
                <a:latin typeface="SimSun" panose="02010600030101010101" pitchFamily="2" charset="-122"/>
                <a:ea typeface="SimSun" panose="02010600030101010101" pitchFamily="2" charset="-122"/>
              </a:rPr>
              <a:t>其他的</a:t>
            </a:r>
          </a:p>
          <a:p>
            <a:pPr marL="0" indent="0">
              <a:buNone/>
            </a:pPr>
            <a:r>
              <a:rPr lang="zh-CN" altLang="en-US" sz="4300" b="1" dirty="0">
                <a:latin typeface="SimSun" panose="02010600030101010101" pitchFamily="2" charset="-122"/>
                <a:ea typeface="SimSun" panose="02010600030101010101" pitchFamily="2" charset="-122"/>
              </a:rPr>
              <a:t>											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							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BFFF6FC3-F407-4BA5-B34D-B69AFF664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23853"/>
            <a:ext cx="12192000" cy="9237"/>
          </a:xfrm>
          <a:prstGeom prst="line">
            <a:avLst/>
          </a:prstGeom>
          <a:noFill/>
          <a:ln w="571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5EE713C4-1A02-48EB-9462-88D8F62C6C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E948ADA-E6E0-4BB7-BD19-1D03941CC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75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1E7FD-1344-493F-850E-B655BBBC0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舊約主要的聖職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28FF4-7F97-447A-AD40-19D0EC0AB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23" y="1628412"/>
            <a:ext cx="12053777" cy="5229587"/>
          </a:xfrm>
        </p:spPr>
        <p:txBody>
          <a:bodyPr/>
          <a:lstStyle/>
          <a:p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祭司－人之代表，</a:t>
            </a:r>
            <a:endParaRPr lang="en-US" altLang="zh-CN" sz="5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lvl="1" indent="0">
              <a:buNone/>
            </a:pPr>
            <a:r>
              <a:rPr lang="en-US" altLang="zh-CN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把人的需要帶到神面前；</a:t>
            </a:r>
            <a:endParaRPr lang="en-US" sz="5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君王－神的代表，</a:t>
            </a:r>
            <a:endParaRPr lang="en-US" altLang="zh-CN" sz="5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把神的管理實施於地；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5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先知－神的代言，</a:t>
            </a:r>
            <a:endParaRPr lang="en-US" altLang="zh-CN" sz="5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 </a:t>
            </a:r>
            <a:r>
              <a:rPr lang="zh-CN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把神的心意向人宣告或釋明。</a:t>
            </a:r>
            <a:endParaRPr lang="en-US" sz="5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72080AE7-473E-4ADA-9562-932B6CD4440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9880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32E3A33-925E-4BF5-B681-9713AF2E31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2400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25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65F53-920D-4044-9067-BDDA1F360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舊約先知的名稱與身份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FD05A-916D-4601-BFF9-7A0861918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58679"/>
            <a:ext cx="12192000" cy="518106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神人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Man of God)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－先知為神所揀選，順服神的人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先見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Seer)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－指出先知有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[</a:t>
            </a:r>
            <a:r>
              <a:rPr lang="zh-CN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先見之明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]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傳神的異象。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耶和華的僕人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Servant of Jehovah)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－指出先知為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服侍耶和華神的人。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耶和華的使者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(Messenger of God)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－指出先知為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神所差遣者，有受托的使命。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</a:t>
            </a:r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先知</a:t>
            </a:r>
            <a:r>
              <a:rPr lang="en-US" altLang="zh-CN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Prophet)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－這指出先知為神的代言人，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代神傳話，啟示將來。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DBC6F4C2-F96E-4099-A01D-91C2D965539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9450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00528AB-76D6-4847-B78C-43085FA563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3032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2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舊約的先知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" y="1954529"/>
            <a:ext cx="12131040" cy="45720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一、摩西前的時期</a:t>
            </a:r>
            <a:endParaRPr lang="en-US" altLang="zh-TW" sz="5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二、從摩西到撒母耳</a:t>
            </a:r>
            <a:r>
              <a:rPr lang="en-US" altLang="zh-TW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出埃及至士師時期</a:t>
            </a:r>
            <a:r>
              <a:rPr lang="en-US" altLang="zh-TW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0" indent="0">
              <a:buNone/>
            </a:pPr>
            <a:r>
              <a:rPr lang="zh-TW" altLang="en-US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三、從撒母耳到囗傳先知</a:t>
            </a:r>
            <a:r>
              <a:rPr lang="en-US" altLang="zh-TW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口傳先知時期</a:t>
            </a:r>
            <a:r>
              <a:rPr lang="en-US" altLang="zh-TW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</a:p>
          <a:p>
            <a:pPr marL="0" indent="0">
              <a:buNone/>
            </a:pPr>
            <a:r>
              <a:rPr lang="zh-TW" altLang="en-US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四、著書先知時期</a:t>
            </a:r>
            <a:endParaRPr lang="en-US" altLang="zh-TW" sz="5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TW" altLang="en-US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五、舊約完成至施洗約翰</a:t>
            </a:r>
            <a:r>
              <a:rPr lang="en-US" altLang="zh-TW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TW" altLang="en-US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兩約時期</a:t>
            </a:r>
            <a:r>
              <a:rPr lang="en-US" altLang="zh-TW" sz="5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5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72080AE7-473E-4ADA-9562-932B6CD4440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12741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32E3A33-925E-4BF5-B681-9713AF2E31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95451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328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A4057-00A6-4E4C-A348-B2F1B0AC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ja-JP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先知的工作</a:t>
            </a:r>
            <a:endParaRPr lang="en-US" sz="7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7391E2E-31CF-49F5-81A4-DF3C2D7792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888068" y="2151977"/>
            <a:ext cx="7561521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5400" dirty="0">
                <a:solidFill>
                  <a:srgbClr val="FFFF00"/>
                </a:solidFill>
                <a:latin typeface="&amp;quot"/>
              </a:rPr>
              <a:t>	</a:t>
            </a: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一、傳達神旨</a:t>
            </a:r>
            <a:endParaRPr kumimoji="0" lang="en-US" altLang="en-US" sz="5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二、責備現狀</a:t>
            </a:r>
            <a:endParaRPr kumimoji="0" lang="en-US" altLang="en-US" sz="5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三、警告審判</a:t>
            </a:r>
            <a:endParaRPr kumimoji="0" lang="en-US" altLang="en-US" sz="5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四、呼籲悔改</a:t>
            </a:r>
            <a:endParaRPr kumimoji="0" lang="en-US" altLang="en-US" sz="5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kumimoji="0" lang="en-US" altLang="en-US" sz="54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五、預言將來</a:t>
            </a:r>
            <a:endParaRPr kumimoji="0" lang="en-US" altLang="en-US" sz="5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2080AE7-473E-4ADA-9562-932B6CD4440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57980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F32E3A33-925E-4BF5-B681-9713AF2E31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833576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42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31E9A-0784-4574-A4E4-BE4D3E8E4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81" y="584790"/>
            <a:ext cx="11936819" cy="6273209"/>
          </a:xfrm>
        </p:spPr>
        <p:txBody>
          <a:bodyPr/>
          <a:lstStyle/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預言是神預定的言語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賽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41:21-23)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預言是聖靈感動的話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彼後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1:21)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3.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預言是言語的神跡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賽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45:11-12)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4.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預言是神權能的彰顯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賽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45:21-25)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預言是以救恩為中心與目的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賽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43:11-14)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6.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預言是神話語的明證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賽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46:10)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7.</a:t>
            </a:r>
            <a:r>
              <a:rPr lang="zh-CN" altLang="en-US" sz="48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預言是神存在的確據</a:t>
            </a:r>
            <a:r>
              <a:rPr lang="en-US" altLang="zh-CN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賽</a:t>
            </a:r>
            <a:r>
              <a:rPr 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44:6-8)</a:t>
            </a:r>
            <a:r>
              <a:rPr lang="zh-CN" altLang="en-US" sz="48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48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93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82B0-5CEB-449D-8349-9C5127717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163" y="1"/>
            <a:ext cx="10515600" cy="1138654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先知書的分類</a:t>
            </a:r>
            <a:endParaRPr lang="en-US" sz="7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85BD6-0BE6-49BD-AAE5-1A4B6D2E1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3"/>
            <a:ext cx="12192000" cy="5532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先知書共計十七卷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，習慣分為二類，即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大先知書與小先知書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；大先知書為較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長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之先知書，而小先知書則為較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短</a:t>
            </a:r>
            <a:r>
              <a:rPr lang="zh-CN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這分法頗不合實際，因大先知書中之耶利米哀歌只有五章，小先知書中之撒迦利亞書則有十四章之長；但耶利米哀歌因是耶利米書的附錄而內容也有預言，故列在大先知書內，而猶太人傳統卻把但以理書放在歷史書內。事實上按篇幅計，任何一本大先知書都比所有小先知書合起來長。</a:t>
            </a:r>
            <a:endParaRPr lang="en-US" sz="44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703DB95D-B59E-4B01-A67F-6ECF144BB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-23037" y="1138655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80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B93F4-8574-493A-B165-E0004FD82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795" y="18255"/>
            <a:ext cx="10515600" cy="1170465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按時期分</a:t>
            </a:r>
            <a:endParaRPr lang="en-US" sz="7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5960167-CD9F-455B-841A-1D5911E700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9432968"/>
              </p:ext>
            </p:extLst>
          </p:nvPr>
        </p:nvGraphicFramePr>
        <p:xfrm>
          <a:off x="0" y="1066800"/>
          <a:ext cx="1219200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930">
                  <a:extLst>
                    <a:ext uri="{9D8B030D-6E8A-4147-A177-3AD203B41FA5}">
                      <a16:colId xmlns:a16="http://schemas.microsoft.com/office/drawing/2014/main" val="1374635844"/>
                    </a:ext>
                  </a:extLst>
                </a:gridCol>
                <a:gridCol w="3232298">
                  <a:extLst>
                    <a:ext uri="{9D8B030D-6E8A-4147-A177-3AD203B41FA5}">
                      <a16:colId xmlns:a16="http://schemas.microsoft.com/office/drawing/2014/main" val="3605834118"/>
                    </a:ext>
                  </a:extLst>
                </a:gridCol>
                <a:gridCol w="1052623">
                  <a:extLst>
                    <a:ext uri="{9D8B030D-6E8A-4147-A177-3AD203B41FA5}">
                      <a16:colId xmlns:a16="http://schemas.microsoft.com/office/drawing/2014/main" val="340924233"/>
                    </a:ext>
                  </a:extLst>
                </a:gridCol>
                <a:gridCol w="6950149">
                  <a:extLst>
                    <a:ext uri="{9D8B030D-6E8A-4147-A177-3AD203B41FA5}">
                      <a16:colId xmlns:a16="http://schemas.microsoft.com/office/drawing/2014/main" val="1211081916"/>
                    </a:ext>
                  </a:extLst>
                </a:gridCol>
              </a:tblGrid>
              <a:tr h="370840">
                <a:tc rowSpan="5">
                  <a:txBody>
                    <a:bodyPr/>
                    <a:lstStyle/>
                    <a:p>
                      <a:endParaRPr lang="en-US" sz="44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大先</a:t>
                      </a:r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知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希西家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賽</a:t>
                      </a:r>
                      <a:endParaRPr lang="en-US" sz="40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20541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36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約西亞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19737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36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西底家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哀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52198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36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約雅斤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結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024299"/>
                  </a:ext>
                </a:extLst>
              </a:tr>
              <a:tr h="349575">
                <a:tc vMerge="1">
                  <a:txBody>
                    <a:bodyPr/>
                    <a:lstStyle/>
                    <a:p>
                      <a:endParaRPr lang="en-US" sz="36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約雅敬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但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14855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sz="48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小先</a:t>
                      </a:r>
                      <a:r>
                        <a:rPr lang="en-US" sz="48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知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亞述時期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何, 珥, 摩, 俄, 拿, 彌, 鴻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352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36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巴比倫時期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哈, 番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84715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3600" b="1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kern="1200" dirty="0" err="1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波斯時期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該, 亞, 瑪</a:t>
                      </a:r>
                      <a:endParaRPr lang="en-US" sz="40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167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993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4F84B-8B37-4D59-B148-225B4A31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>
            <a:normAutofit/>
          </a:bodyPr>
          <a:lstStyle/>
          <a:p>
            <a:r>
              <a:rPr lang="en-US" sz="66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先知書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著成日期 </a:t>
            </a:r>
            <a:r>
              <a:rPr lang="zh-CN" altLang="en-US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與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蒙召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8C3853D-B2CC-41EE-BFC3-4CBA5C25A5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1774676"/>
              </p:ext>
            </p:extLst>
          </p:nvPr>
        </p:nvGraphicFramePr>
        <p:xfrm>
          <a:off x="7088" y="1200945"/>
          <a:ext cx="12192000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35486003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9361264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172528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60107823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93884970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93842636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35015338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3301814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21553746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285686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俄巴底亞書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約珥書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約拿書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阿摩司書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何西阿書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彌迦書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7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以賽亞書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8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西番雅書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9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那鴻書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10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哈巴谷書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20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840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830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750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750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710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690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680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620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610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606</a:t>
                      </a:r>
                      <a:endParaRPr lang="en-US" sz="44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532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845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835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783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750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760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735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740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640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650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610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785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6099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4F84B-8B37-4D59-B148-225B4A31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>
            <a:normAutofit/>
          </a:bodyPr>
          <a:lstStyle/>
          <a:p>
            <a:r>
              <a:rPr lang="en-US" sz="66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先知書</a:t>
            </a:r>
            <a:r>
              <a:rPr 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著成日期 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與 </a:t>
            </a:r>
            <a:r>
              <a:rPr lang="en-US" sz="6600" b="1" dirty="0" err="1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蒙召</a:t>
            </a:r>
            <a:r>
              <a:rPr lang="zh-CN" altLang="en-US" sz="66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</a:t>
            </a:r>
            <a:endParaRPr lang="en-US" sz="66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8C3853D-B2CC-41EE-BFC3-4CBA5C25A5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893160"/>
              </p:ext>
            </p:extLst>
          </p:nvPr>
        </p:nvGraphicFramePr>
        <p:xfrm>
          <a:off x="1509824" y="1200945"/>
          <a:ext cx="8152381" cy="5657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924">
                  <a:extLst>
                    <a:ext uri="{9D8B030D-6E8A-4147-A177-3AD203B41FA5}">
                      <a16:colId xmlns:a16="http://schemas.microsoft.com/office/drawing/2014/main" val="2354860038"/>
                    </a:ext>
                  </a:extLst>
                </a:gridCol>
                <a:gridCol w="1182522">
                  <a:extLst>
                    <a:ext uri="{9D8B030D-6E8A-4147-A177-3AD203B41FA5}">
                      <a16:colId xmlns:a16="http://schemas.microsoft.com/office/drawing/2014/main" val="93612649"/>
                    </a:ext>
                  </a:extLst>
                </a:gridCol>
                <a:gridCol w="1098387">
                  <a:extLst>
                    <a:ext uri="{9D8B030D-6E8A-4147-A177-3AD203B41FA5}">
                      <a16:colId xmlns:a16="http://schemas.microsoft.com/office/drawing/2014/main" val="151725285"/>
                    </a:ext>
                  </a:extLst>
                </a:gridCol>
                <a:gridCol w="1098387">
                  <a:extLst>
                    <a:ext uri="{9D8B030D-6E8A-4147-A177-3AD203B41FA5}">
                      <a16:colId xmlns:a16="http://schemas.microsoft.com/office/drawing/2014/main" val="601078233"/>
                    </a:ext>
                  </a:extLst>
                </a:gridCol>
                <a:gridCol w="1098387">
                  <a:extLst>
                    <a:ext uri="{9D8B030D-6E8A-4147-A177-3AD203B41FA5}">
                      <a16:colId xmlns:a16="http://schemas.microsoft.com/office/drawing/2014/main" val="938849708"/>
                    </a:ext>
                  </a:extLst>
                </a:gridCol>
                <a:gridCol w="1098387">
                  <a:extLst>
                    <a:ext uri="{9D8B030D-6E8A-4147-A177-3AD203B41FA5}">
                      <a16:colId xmlns:a16="http://schemas.microsoft.com/office/drawing/2014/main" val="938426360"/>
                    </a:ext>
                  </a:extLst>
                </a:gridCol>
                <a:gridCol w="1098387">
                  <a:extLst>
                    <a:ext uri="{9D8B030D-6E8A-4147-A177-3AD203B41FA5}">
                      <a16:colId xmlns:a16="http://schemas.microsoft.com/office/drawing/2014/main" val="1350153389"/>
                    </a:ext>
                  </a:extLst>
                </a:gridCol>
              </a:tblGrid>
              <a:tr h="4128121"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11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耶利米哀歌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12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以西結書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13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耶利米書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14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但以理書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15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哈該書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16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撒迦利亞書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17 </a:t>
                      </a:r>
                      <a:r>
                        <a:rPr lang="en-US" sz="4400" b="1" kern="1200" dirty="0" err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瑪拉基書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208594"/>
                  </a:ext>
                </a:extLst>
              </a:tr>
              <a:tr h="764467"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585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570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560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536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520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475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425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532637"/>
                  </a:ext>
                </a:extLst>
              </a:tr>
              <a:tr h="764467"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626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593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626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606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520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520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435</a:t>
                      </a:r>
                      <a:endParaRPr lang="en-US" sz="44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785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5720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3540973"/>
              </p:ext>
            </p:extLst>
          </p:nvPr>
        </p:nvGraphicFramePr>
        <p:xfrm>
          <a:off x="9525" y="0"/>
          <a:ext cx="12192000" cy="6907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5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96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r>
                        <a:rPr lang="zh-TW" sz="4000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先　知</a:t>
                      </a:r>
                      <a:endParaRPr lang="en-US" sz="4000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年 代</a:t>
                      </a:r>
                      <a:endParaRPr lang="en-US" sz="4000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r>
                        <a:rPr lang="zh-TW" sz="4000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猶大君王</a:t>
                      </a:r>
                      <a:endParaRPr lang="en-US" sz="4000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以色列君王</a:t>
                      </a:r>
                      <a:endParaRPr lang="en-US" sz="4000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93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俄巴底亞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855-845</a:t>
                      </a: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約蘭</a:t>
                      </a: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約蘭、耶戶</a:t>
                      </a: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10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約　　珥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840-830</a:t>
                      </a: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亞哈謝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亞他利雅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約阿施</a:t>
                      </a: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耶戶</a:t>
                      </a:r>
                      <a:endParaRPr lang="en-US" sz="32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93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約　　拿</a:t>
                      </a:r>
                      <a:endParaRPr lang="en-US" sz="3600" b="1" kern="10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790-770</a:t>
                      </a: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亞瑪謝和烏西雅</a:t>
                      </a: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耶羅波安二世</a:t>
                      </a:r>
                      <a:endParaRPr lang="en-US" sz="32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93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阿</a:t>
                      </a:r>
                      <a:r>
                        <a:rPr lang="zh-TW" sz="3600" b="1" kern="10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摩</a:t>
                      </a:r>
                      <a:r>
                        <a:rPr lang="zh-TW" sz="3600" b="1" kern="10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司</a:t>
                      </a:r>
                      <a:endParaRPr lang="en-US" sz="3600" b="1" kern="10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782-755</a:t>
                      </a: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烏西雅</a:t>
                      </a: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約阿施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耶波安二世</a:t>
                      </a: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8515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何</a:t>
                      </a:r>
                      <a:r>
                        <a:rPr lang="zh-TW" sz="36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西</a:t>
                      </a:r>
                      <a:r>
                        <a:rPr lang="zh-TW" sz="36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 dirty="0">
                          <a:solidFill>
                            <a:srgbClr val="7030A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阿</a:t>
                      </a:r>
                      <a:endParaRPr lang="en-US" sz="3600" b="1" kern="100" dirty="0">
                        <a:solidFill>
                          <a:srgbClr val="7030A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760-720</a:t>
                      </a: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烏西雅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約坦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亞哈斯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希西家</a:t>
                      </a: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耶羅波安二世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撒迦利亞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沙龍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米拿現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比加轄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比加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何細亞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altLang="en-US" sz="32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亞 述</a:t>
                      </a:r>
                      <a:endParaRPr lang="en-US" sz="3200" b="1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904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以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賽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亞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745-685</a:t>
                      </a: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烏西雅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約坦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亞哈斯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希西家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瑪拿西</a:t>
                      </a:r>
                      <a:endParaRPr lang="en-US" sz="3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米拿現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比加轄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比加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何細亞</a:t>
                      </a:r>
                      <a:r>
                        <a:rPr lang="en-US" altLang="zh-TW" sz="32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altLang="en-US" sz="32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亞 述</a:t>
                      </a:r>
                      <a:endParaRPr lang="en-US" sz="3200" b="1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8325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彌</a:t>
                      </a: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迦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737-690</a:t>
                      </a: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約坦</a:t>
                      </a:r>
                      <a:r>
                        <a:rPr lang="en-US" altLang="zh-TW" sz="3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亞哈斯</a:t>
                      </a:r>
                      <a:r>
                        <a:rPr lang="en-US" altLang="zh-TW" sz="3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0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希西家</a:t>
                      </a:r>
                      <a:endParaRPr lang="en-US" sz="30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比加、何細亞</a:t>
                      </a:r>
                      <a:endParaRPr lang="en-US" altLang="zh-TW" sz="32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TW" altLang="en-US" sz="3200" b="1" kern="1200" dirty="0">
                          <a:solidFill>
                            <a:srgbClr val="FF0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亞 述</a:t>
                      </a:r>
                      <a:endParaRPr lang="en-US" sz="3200" b="1" kern="1200" dirty="0">
                        <a:solidFill>
                          <a:srgbClr val="FF0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6903178-E246-4897-B601-EF318BE747B2}"/>
              </a:ext>
            </a:extLst>
          </p:cNvPr>
          <p:cNvCxnSpPr>
            <a:cxnSpLocks/>
          </p:cNvCxnSpPr>
          <p:nvPr/>
        </p:nvCxnSpPr>
        <p:spPr>
          <a:xfrm>
            <a:off x="7761767" y="6422065"/>
            <a:ext cx="44207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454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7178757"/>
              </p:ext>
            </p:extLst>
          </p:nvPr>
        </p:nvGraphicFramePr>
        <p:xfrm>
          <a:off x="0" y="0"/>
          <a:ext cx="12182474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4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5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">
                  <a:extLst>
                    <a:ext uri="{9D8B030D-6E8A-4147-A177-3AD203B41FA5}">
                      <a16:colId xmlns:a16="http://schemas.microsoft.com/office/drawing/2014/main" val="1583873469"/>
                    </a:ext>
                  </a:extLst>
                </a:gridCol>
                <a:gridCol w="422810">
                  <a:extLst>
                    <a:ext uri="{9D8B030D-6E8A-4147-A177-3AD203B41FA5}">
                      <a16:colId xmlns:a16="http://schemas.microsoft.com/office/drawing/2014/main" val="478950002"/>
                    </a:ext>
                  </a:extLst>
                </a:gridCol>
                <a:gridCol w="3827162">
                  <a:extLst>
                    <a:ext uri="{9D8B030D-6E8A-4147-A177-3AD203B41FA5}">
                      <a16:colId xmlns:a16="http://schemas.microsoft.com/office/drawing/2014/main" val="1528221393"/>
                    </a:ext>
                  </a:extLst>
                </a:gridCol>
                <a:gridCol w="23876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11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000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先</a:t>
                      </a:r>
                      <a:r>
                        <a:rPr lang="en-US" altLang="zh-TW" sz="4000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 </a:t>
                      </a:r>
                      <a:r>
                        <a:rPr lang="zh-TW" sz="4000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知</a:t>
                      </a:r>
                      <a:endParaRPr lang="en-US" sz="4000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年 代</a:t>
                      </a:r>
                      <a:endParaRPr lang="en-US" sz="4000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00206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r>
                        <a:rPr lang="zh-TW" sz="4000" kern="1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猶大君王</a:t>
                      </a:r>
                      <a:endParaRPr lang="en-US" sz="4000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0" kern="1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40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亡國時期</a:t>
                      </a:r>
                      <a:endParaRPr lang="en-US" sz="40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 marL="17780" marR="177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03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那</a:t>
                      </a:r>
                      <a:r>
                        <a:rPr lang="en-US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鴻</a:t>
                      </a:r>
                      <a:endParaRPr lang="en-US" sz="36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650-630</a:t>
                      </a:r>
                    </a:p>
                  </a:txBody>
                  <a:tcPr marL="17780" marR="17780" marT="0" marB="0"/>
                </a:tc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瑪拿西、約西亞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亞</a:t>
                      </a:r>
                      <a:r>
                        <a:rPr lang="en-US" alt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述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3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西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番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雅</a:t>
                      </a:r>
                      <a:endParaRPr lang="en-US" sz="36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630-609</a:t>
                      </a:r>
                    </a:p>
                  </a:txBody>
                  <a:tcPr marL="17780" marR="17780" marT="0" marB="0"/>
                </a:tc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約西亞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亞</a:t>
                      </a:r>
                      <a:r>
                        <a:rPr lang="en-US" alt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述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018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耶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利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米</a:t>
                      </a:r>
                      <a:endParaRPr lang="en-US" sz="36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626-560</a:t>
                      </a:r>
                    </a:p>
                  </a:txBody>
                  <a:tcPr marL="17780" marR="17780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王國</a:t>
                      </a:r>
                      <a:r>
                        <a:rPr lang="en-US" alt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,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亡國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被擄時期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約西亞</a:t>
                      </a: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約哈斯</a:t>
                      </a: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約雅敬</a:t>
                      </a: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約雅斤</a:t>
                      </a: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西底家</a:t>
                      </a:r>
                      <a:endParaRPr lang="en-US" sz="32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亞</a:t>
                      </a:r>
                      <a:r>
                        <a:rPr lang="en-US" alt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述</a:t>
                      </a: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巴比倫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903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哈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巴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谷</a:t>
                      </a:r>
                      <a:endParaRPr lang="en-US" sz="36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609-606</a:t>
                      </a:r>
                    </a:p>
                  </a:txBody>
                  <a:tcPr marL="17780" marR="17780" marT="0" marB="0"/>
                </a:tc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約雅敬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亞</a:t>
                      </a:r>
                      <a:r>
                        <a:rPr lang="en-US" alt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述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39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但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以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理</a:t>
                      </a:r>
                      <a:endParaRPr lang="en-US" sz="3600" b="1" kern="10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606-536</a:t>
                      </a:r>
                    </a:p>
                  </a:txBody>
                  <a:tcPr marL="17780" marR="177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</a:rPr>
                        <a:t> </a:t>
                      </a:r>
                      <a:endParaRPr lang="en-US" altLang="zh-TW" sz="12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PMingLiU" panose="02020500000000000000" pitchFamily="18" charset="-12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被擄亡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國時期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約雅敬</a:t>
                      </a: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約雅斤</a:t>
                      </a:r>
                      <a:r>
                        <a:rPr lang="en-US" altLang="zh-TW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</a:t>
                      </a:r>
                      <a:r>
                        <a:rPr lang="zh-TW" altLang="en-US" sz="32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西底家</a:t>
                      </a:r>
                      <a:endParaRPr lang="en-US" altLang="zh-TW" sz="32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TW" sz="12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西底家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巴比倫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896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以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西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結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593-560</a:t>
                      </a:r>
                    </a:p>
                  </a:txBody>
                  <a:tcPr marL="17780" marR="177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巴比倫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46631"/>
                  </a:ext>
                </a:extLst>
              </a:tr>
              <a:tr h="68094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哈</a:t>
                      </a: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   </a:t>
                      </a:r>
                      <a:r>
                        <a:rPr lang="zh-TW" altLang="en-US" sz="36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該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520-505</a:t>
                      </a:r>
                    </a:p>
                  </a:txBody>
                  <a:tcPr marL="17780" marR="177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歸回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時期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省長：所羅巴伯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PMingLiU" panose="02020500000000000000" pitchFamily="18" charset="-120"/>
                        </a:rPr>
                        <a:t>省長：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PMingLiU" panose="02020500000000000000" pitchFamily="18" charset="-120"/>
                        </a:rPr>
                        <a:t>所羅巴伯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altLang="en-US" sz="36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波 斯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094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撒迦利亞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520-488</a:t>
                      </a:r>
                    </a:p>
                  </a:txBody>
                  <a:tcPr marL="17780" marR="177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省長：所羅巴伯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1000" kern="10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PMingLiU" panose="02020500000000000000" pitchFamily="18" charset="-120"/>
                        </a:rPr>
                        <a:t>省長：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1000" kern="10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PMingLiU" panose="02020500000000000000" pitchFamily="18" charset="-120"/>
                        </a:rPr>
                        <a:t>所羅巴伯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altLang="en-US" sz="36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波 斯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388679"/>
                  </a:ext>
                </a:extLst>
              </a:tr>
              <a:tr h="68094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瑪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拉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基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439-400</a:t>
                      </a:r>
                    </a:p>
                  </a:txBody>
                  <a:tcPr marL="17780" marR="177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PMingLiU" panose="02020500000000000000" pitchFamily="18" charset="-120"/>
                        </a:rPr>
                        <a:t>省長：尼希米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PMingLiU" panose="02020500000000000000" pitchFamily="18" charset="-120"/>
                        </a:rPr>
                        <a:t>省長：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PMingLiU" panose="02020500000000000000" pitchFamily="18" charset="-120"/>
                        </a:rPr>
                        <a:t>尼希米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altLang="en-US" sz="36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波 斯</a:t>
                      </a:r>
                      <a:endParaRPr lang="en-US" sz="3600" b="1" kern="1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B w="12700" cmpd="sng"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217463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2F7F866-8CD2-4DC3-8620-559C00D40A0E}"/>
              </a:ext>
            </a:extLst>
          </p:cNvPr>
          <p:cNvCxnSpPr/>
          <p:nvPr/>
        </p:nvCxnSpPr>
        <p:spPr>
          <a:xfrm flipH="1">
            <a:off x="5497033" y="4125433"/>
            <a:ext cx="43061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844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77006" y="2870200"/>
            <a:ext cx="11362324" cy="1016000"/>
            <a:chOff x="288" y="1680"/>
            <a:chExt cx="4896" cy="640"/>
          </a:xfrm>
        </p:grpSpPr>
        <p:pic>
          <p:nvPicPr>
            <p:cNvPr id="10243" name="Picture 3" descr="kings1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680"/>
              <a:ext cx="4896" cy="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797" y="1877"/>
              <a:ext cx="23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亞撒</a:t>
              </a:r>
            </a:p>
          </p:txBody>
        </p:sp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382" y="1880"/>
              <a:ext cx="32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羅波安</a:t>
              </a:r>
            </a:p>
          </p:txBody>
        </p:sp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119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約沙法</a:t>
              </a: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834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約阿施</a:t>
              </a:r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2613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烏西雅</a:t>
              </a:r>
            </a:p>
          </p:txBody>
        </p:sp>
        <p:sp>
          <p:nvSpPr>
            <p:cNvPr id="10249" name="Text Box 9"/>
            <p:cNvSpPr txBox="1">
              <a:spLocks noChangeArrowheads="1"/>
            </p:cNvSpPr>
            <p:nvPr/>
          </p:nvSpPr>
          <p:spPr bwMode="auto">
            <a:xfrm>
              <a:off x="3347" y="1862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希西家</a:t>
              </a:r>
            </a:p>
          </p:txBody>
        </p:sp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3872" y="1861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瑪拿西</a:t>
              </a:r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4423" y="1855"/>
              <a:ext cx="3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dirty="0">
                  <a:solidFill>
                    <a:schemeClr val="bg1"/>
                  </a:solidFill>
                  <a:ea typeface="SimHei" panose="02010609060101010101" pitchFamily="49" charset="-122"/>
                </a:rPr>
                <a:t>約西亞</a:t>
              </a:r>
            </a:p>
          </p:txBody>
        </p:sp>
      </p:grp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75036" y="3489058"/>
            <a:ext cx="704194" cy="4001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南国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1415802" y="3126547"/>
            <a:ext cx="869950" cy="3667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ea typeface="SimHei" panose="02010609060101010101" pitchFamily="49" charset="-122"/>
              </a:rPr>
              <a:t>巴比伦</a:t>
            </a:r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H="1" flipV="1">
            <a:off x="3370036" y="3406741"/>
            <a:ext cx="23813" cy="1873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3075885" y="3577879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2"/>
                </a:solidFill>
                <a:ea typeface="SimHei" panose="02010609060101010101" pitchFamily="49" charset="-122"/>
              </a:rPr>
              <a:t>篡位</a:t>
            </a:r>
          </a:p>
        </p:txBody>
      </p:sp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177006" y="1571625"/>
            <a:ext cx="11606522" cy="1397000"/>
            <a:chOff x="288" y="968"/>
            <a:chExt cx="4896" cy="880"/>
          </a:xfrm>
        </p:grpSpPr>
        <p:pic>
          <p:nvPicPr>
            <p:cNvPr id="10264" name="Picture 24" descr="kings1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968"/>
              <a:ext cx="4896" cy="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389" y="1505"/>
              <a:ext cx="33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</a:t>
              </a:r>
            </a:p>
          </p:txBody>
        </p:sp>
        <p:sp>
          <p:nvSpPr>
            <p:cNvPr id="10266" name="Text Box 26"/>
            <p:cNvSpPr txBox="1">
              <a:spLocks noChangeArrowheads="1"/>
            </p:cNvSpPr>
            <p:nvPr/>
          </p:nvSpPr>
          <p:spPr bwMode="auto">
            <a:xfrm>
              <a:off x="760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巴沙</a:t>
              </a:r>
            </a:p>
          </p:txBody>
        </p:sp>
        <p:sp>
          <p:nvSpPr>
            <p:cNvPr id="10267" name="Text Box 27"/>
            <p:cNvSpPr txBox="1">
              <a:spLocks noChangeArrowheads="1"/>
            </p:cNvSpPr>
            <p:nvPr/>
          </p:nvSpPr>
          <p:spPr bwMode="auto">
            <a:xfrm>
              <a:off x="1224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亞哈</a:t>
              </a:r>
            </a:p>
          </p:txBody>
        </p:sp>
        <p:sp>
          <p:nvSpPr>
            <p:cNvPr id="10268" name="Text Box 28"/>
            <p:cNvSpPr txBox="1">
              <a:spLocks noChangeArrowheads="1"/>
            </p:cNvSpPr>
            <p:nvPr/>
          </p:nvSpPr>
          <p:spPr bwMode="auto">
            <a:xfrm>
              <a:off x="1717" y="1505"/>
              <a:ext cx="20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耶戶</a:t>
              </a:r>
            </a:p>
          </p:txBody>
        </p:sp>
        <p:sp>
          <p:nvSpPr>
            <p:cNvPr id="10269" name="Text Box 29"/>
            <p:cNvSpPr txBox="1">
              <a:spLocks noChangeArrowheads="1"/>
            </p:cNvSpPr>
            <p:nvPr/>
          </p:nvSpPr>
          <p:spPr bwMode="auto">
            <a:xfrm>
              <a:off x="2407" y="1505"/>
              <a:ext cx="45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200" dirty="0">
                  <a:solidFill>
                    <a:schemeClr val="bg1"/>
                  </a:solidFill>
                  <a:ea typeface="SimHei" panose="02010609060101010101" pitchFamily="49" charset="-122"/>
                </a:rPr>
                <a:t>耶羅波安二世</a:t>
              </a:r>
            </a:p>
          </p:txBody>
        </p:sp>
      </p:grp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230817" y="6216091"/>
            <a:ext cx="5536408" cy="1984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767225" y="6216091"/>
            <a:ext cx="6301580" cy="204411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7587081" y="5788234"/>
            <a:ext cx="20457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东周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(770-221 BC)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1660697" y="5810045"/>
            <a:ext cx="21755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FF00"/>
                </a:solidFill>
                <a:ea typeface="SimHei" panose="02010609060101010101" pitchFamily="49" charset="-122"/>
              </a:rPr>
              <a:t>西周</a:t>
            </a:r>
            <a:r>
              <a:rPr lang="en-US" altLang="zh-TW" sz="2000" dirty="0">
                <a:solidFill>
                  <a:srgbClr val="FFFF00"/>
                </a:solidFill>
                <a:ea typeface="SimHei" panose="02010609060101010101" pitchFamily="49" charset="-122"/>
              </a:rPr>
              <a:t>(1046-771 BC)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23344" y="5747247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中国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97241" y="2019645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CC0000"/>
                </a:solidFill>
                <a:ea typeface="SimHei" panose="02010609060101010101" pitchFamily="49" charset="-122"/>
              </a:rPr>
              <a:t>北国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8137378" y="2297669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ea typeface="SimHei" panose="02010609060101010101" pitchFamily="49" charset="-122"/>
              </a:rPr>
              <a:t>亚述</a:t>
            </a:r>
          </a:p>
        </p:txBody>
      </p:sp>
      <p:sp>
        <p:nvSpPr>
          <p:cNvPr id="10286" name="Text Box 46"/>
          <p:cNvSpPr txBox="1">
            <a:spLocks noChangeArrowheads="1"/>
          </p:cNvSpPr>
          <p:nvPr/>
        </p:nvSpPr>
        <p:spPr bwMode="auto">
          <a:xfrm>
            <a:off x="1878012" y="1612901"/>
            <a:ext cx="3794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ea typeface="SimHei" panose="02010609060101010101" pitchFamily="49" charset="-122"/>
              </a:rPr>
              <a:t>BC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0AB7B67-AF26-4650-BE61-D0C366305E1D}"/>
              </a:ext>
            </a:extLst>
          </p:cNvPr>
          <p:cNvCxnSpPr>
            <a:cxnSpLocks/>
            <a:endCxn id="10276" idx="1"/>
          </p:cNvCxnSpPr>
          <p:nvPr/>
        </p:nvCxnSpPr>
        <p:spPr>
          <a:xfrm>
            <a:off x="7587081" y="2497724"/>
            <a:ext cx="5502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3A2FAD6-09D7-40F1-8E3D-85F0546D2D4A}"/>
              </a:ext>
            </a:extLst>
          </p:cNvPr>
          <p:cNvCxnSpPr>
            <a:cxnSpLocks/>
          </p:cNvCxnSpPr>
          <p:nvPr/>
        </p:nvCxnSpPr>
        <p:spPr>
          <a:xfrm>
            <a:off x="11354038" y="3275184"/>
            <a:ext cx="185292" cy="204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729128" y="3917949"/>
            <a:ext cx="1114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俄巴底亚</a:t>
            </a:r>
            <a:endParaRPr lang="en-US" altLang="zh-CN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855</a:t>
            </a:r>
            <a:r>
              <a:rPr lang="en-US" altLang="zh-CN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b="1" dirty="0">
                <a:latin typeface="SimSun" panose="02010600030101010101" pitchFamily="2" charset="-122"/>
                <a:ea typeface="SimSun" panose="02010600030101010101" pitchFamily="2" charset="-122"/>
              </a:rPr>
              <a:t>845</a:t>
            </a:r>
            <a:endParaRPr lang="zh-CN" altLang="en-US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463" y="1609757"/>
            <a:ext cx="54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B.C.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8189" y="41908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约   珥</a:t>
            </a:r>
          </a:p>
          <a:p>
            <a:r>
              <a:rPr lang="en-US" dirty="0"/>
              <a:t>840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830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78070" y="862453"/>
            <a:ext cx="102143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約 拿</a:t>
            </a:r>
          </a:p>
          <a:p>
            <a:r>
              <a:rPr lang="en-US" dirty="0"/>
              <a:t>790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dirty="0"/>
              <a:t>770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8168" y="862453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阿摩司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782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755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61381" y="54030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何西阿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760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720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390124" y="3917949"/>
            <a:ext cx="1055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以賽亞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745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~685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32436" y="4472580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彌 迦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737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690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459214" y="3913947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那 鴻</a:t>
            </a: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650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995419" y="4418688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西番雅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630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999560" y="4476722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626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560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0961307" y="3826249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哈巴谷</a:t>
            </a:r>
            <a:endParaRPr lang="en-US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609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1033524" y="4947461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606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536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1037320" y="5499985"/>
            <a:ext cx="1021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以西結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593</a:t>
            </a:r>
            <a:r>
              <a:rPr lang="en-US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560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995419" y="669805"/>
            <a:ext cx="227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撒迦利亞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488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079334" y="294382"/>
            <a:ext cx="2455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  该  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520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altLang="zh-CN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505</a:t>
            </a:r>
            <a:endParaRPr lang="zh-CN" altLang="en-US" sz="20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79334" y="1000193"/>
            <a:ext cx="2146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瑪拉基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 439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400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868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7425BD-943B-4911-BD45-83BF2986A2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5829003"/>
              </p:ext>
            </p:extLst>
          </p:nvPr>
        </p:nvGraphicFramePr>
        <p:xfrm>
          <a:off x="202019" y="0"/>
          <a:ext cx="11897831" cy="6831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059">
                  <a:extLst>
                    <a:ext uri="{9D8B030D-6E8A-4147-A177-3AD203B41FA5}">
                      <a16:colId xmlns:a16="http://schemas.microsoft.com/office/drawing/2014/main" val="1435982598"/>
                    </a:ext>
                  </a:extLst>
                </a:gridCol>
                <a:gridCol w="3801531">
                  <a:extLst>
                    <a:ext uri="{9D8B030D-6E8A-4147-A177-3AD203B41FA5}">
                      <a16:colId xmlns:a16="http://schemas.microsoft.com/office/drawing/2014/main" val="3856889048"/>
                    </a:ext>
                  </a:extLst>
                </a:gridCol>
                <a:gridCol w="4882241">
                  <a:extLst>
                    <a:ext uri="{9D8B030D-6E8A-4147-A177-3AD203B41FA5}">
                      <a16:colId xmlns:a16="http://schemas.microsoft.com/office/drawing/2014/main" val="4234950536"/>
                    </a:ext>
                  </a:extLst>
                </a:gridCol>
              </a:tblGrid>
              <a:tr h="6831432">
                <a:tc>
                  <a:txBody>
                    <a:bodyPr/>
                    <a:lstStyle/>
                    <a:p>
                      <a:endParaRPr lang="en-US" altLang="zh-CN" sz="4800" b="1" i="0" u="none" strike="noStrike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CN" sz="4800" b="1" i="0" u="none" strike="noStrike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CN" sz="4800" b="1" i="0" u="none" strike="noStrike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en-US" altLang="zh-CN" sz="4800" b="1" i="0" u="none" strike="noStrike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南国先知</a:t>
                      </a:r>
                      <a:r>
                        <a:rPr lang="en-US" altLang="zh-CN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zh-CN" altLang="en-US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犹大</a:t>
                      </a:r>
                      <a:r>
                        <a:rPr lang="en-US" altLang="zh-CN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)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俄巴底亚</a:t>
                      </a:r>
                    </a:p>
                    <a:p>
                      <a:r>
                        <a:rPr lang="zh-CN" altLang="en-US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约    珥</a:t>
                      </a:r>
                    </a:p>
                    <a:p>
                      <a:r>
                        <a:rPr lang="zh-CN" altLang="en-US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以 赛 亚</a:t>
                      </a:r>
                    </a:p>
                    <a:p>
                      <a:r>
                        <a:rPr lang="zh-CN" altLang="en-US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弥    迦</a:t>
                      </a:r>
                    </a:p>
                    <a:p>
                      <a:r>
                        <a:rPr lang="zh-CN" altLang="en-US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拿    鸿</a:t>
                      </a:r>
                    </a:p>
                    <a:p>
                      <a:r>
                        <a:rPr lang="zh-CN" altLang="en-US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哈 巴 谷</a:t>
                      </a:r>
                    </a:p>
                    <a:p>
                      <a:r>
                        <a:rPr lang="zh-CN" altLang="en-US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西 番 雅</a:t>
                      </a:r>
                    </a:p>
                    <a:p>
                      <a:r>
                        <a:rPr lang="zh-CN" altLang="en-US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 利 米</a:t>
                      </a:r>
                    </a:p>
                    <a:p>
                      <a:r>
                        <a:rPr lang="zh-CN" altLang="en-US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耶利米哀歌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八八七</a:t>
                      </a:r>
                    </a:p>
                    <a:p>
                      <a:r>
                        <a:rPr lang="zh-CN" altLang="en-US" sz="4800" b="1" i="0" u="none" strike="noStrike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八八</a:t>
                      </a:r>
                      <a:r>
                        <a:rPr lang="zh-CN" altLang="en-US" sz="4800" b="1" i="0" u="none" strike="noStrike" kern="1200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○</a:t>
                      </a:r>
                      <a:endParaRPr lang="zh-CN" altLang="en-US" sz="4800" b="1" i="0" u="none" strike="noStrike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800" b="1" i="0" u="none" strike="noStrike" kern="1200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七六○～六八九</a:t>
                      </a:r>
                      <a:endParaRPr lang="en-US" altLang="zh-CN" sz="4800" b="1" i="0" u="none" strike="noStrike" kern="1200" cap="all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800" b="1" i="0" u="none" strike="noStrike" kern="1200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七五○～七一○</a:t>
                      </a:r>
                      <a:endParaRPr lang="zh-CN" altLang="en-US" sz="4800" b="1" i="0" u="none" strike="noStrike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800" b="1" i="0" u="none" strike="noStrike" kern="1200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七一三</a:t>
                      </a:r>
                      <a:endParaRPr lang="zh-CN" altLang="en-US" sz="4800" b="1" i="0" u="none" strike="noStrike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800" b="1" i="0" u="none" strike="noStrike" kern="1200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六二六</a:t>
                      </a:r>
                      <a:endParaRPr lang="zh-CN" altLang="en-US" sz="4800" b="1" i="0" u="none" strike="noStrike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800" b="1" i="0" u="none" strike="noStrike" kern="1200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六三○</a:t>
                      </a:r>
                      <a:endParaRPr lang="zh-CN" altLang="en-US" sz="4800" b="1" i="0" u="none" strike="noStrike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4800" b="1" i="0" u="none" strike="noStrike" kern="1200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六二九～五八八</a:t>
                      </a:r>
                      <a:endParaRPr lang="en-US" sz="48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554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907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810F36-CA27-4A74-9D1C-E6DC8196DA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0067373"/>
              </p:ext>
            </p:extLst>
          </p:nvPr>
        </p:nvGraphicFramePr>
        <p:xfrm>
          <a:off x="17721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2028">
                  <a:extLst>
                    <a:ext uri="{9D8B030D-6E8A-4147-A177-3AD203B41FA5}">
                      <a16:colId xmlns:a16="http://schemas.microsoft.com/office/drawing/2014/main" val="2093753522"/>
                    </a:ext>
                  </a:extLst>
                </a:gridCol>
                <a:gridCol w="3306725">
                  <a:extLst>
                    <a:ext uri="{9D8B030D-6E8A-4147-A177-3AD203B41FA5}">
                      <a16:colId xmlns:a16="http://schemas.microsoft.com/office/drawing/2014/main" val="3807999088"/>
                    </a:ext>
                  </a:extLst>
                </a:gridCol>
                <a:gridCol w="5153247">
                  <a:extLst>
                    <a:ext uri="{9D8B030D-6E8A-4147-A177-3AD203B41FA5}">
                      <a16:colId xmlns:a16="http://schemas.microsoft.com/office/drawing/2014/main" val="2166880310"/>
                    </a:ext>
                  </a:extLst>
                </a:gridCol>
              </a:tblGrid>
              <a:tr h="2743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b="1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zh-CN" alt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4800" b="1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北国先知</a:t>
                      </a:r>
                      <a:endParaRPr lang="en-US" altLang="zh-CN" sz="4800" b="1" cap="all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en-US" altLang="zh-CN" sz="4800" b="1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CN" altLang="en-US" sz="4800" b="1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以色列</a:t>
                      </a:r>
                      <a:r>
                        <a:rPr lang="en-US" altLang="zh-CN" sz="4800" b="1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r>
                        <a:rPr lang="zh-CN" altLang="en-US" sz="4800" b="1" cap="all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  <a:endParaRPr lang="zh-CN" alt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5720" marR="4572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约  拿</a:t>
                      </a:r>
                      <a:endParaRPr lang="zh-CN" alt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48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阿摩司</a:t>
                      </a:r>
                      <a:endParaRPr lang="zh-CN" alt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48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何西阿</a:t>
                      </a:r>
                      <a:endParaRPr lang="zh-CN" alt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5720" marR="4572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altLang="en-US" sz="48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八六二～八三○</a:t>
                      </a:r>
                      <a:endParaRPr lang="ja-JP" alt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just"/>
                      <a:r>
                        <a:rPr lang="ja-JP" altLang="en-US" sz="48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七八七</a:t>
                      </a:r>
                      <a:endParaRPr lang="ja-JP" alt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just"/>
                      <a:r>
                        <a:rPr lang="ja-JP" altLang="en-US" sz="48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七八五～七二五</a:t>
                      </a:r>
                      <a:endParaRPr lang="ja-JP" alt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5720" marR="4572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724097"/>
                  </a:ext>
                </a:extLst>
              </a:tr>
              <a:tr h="4114800">
                <a:tc>
                  <a:txBody>
                    <a:bodyPr/>
                    <a:lstStyle/>
                    <a:p>
                      <a:pPr algn="ctr"/>
                      <a:endParaRPr lang="en-US" altLang="zh-CN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zh-CN" altLang="en-US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被掳期和</a:t>
                      </a:r>
                      <a:endParaRPr lang="en-US" altLang="zh-CN" sz="48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被掳后</a:t>
                      </a:r>
                    </a:p>
                    <a:p>
                      <a:pPr algn="ctr"/>
                      <a:r>
                        <a:rPr lang="zh-CN" altLang="en-US" sz="48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 </a:t>
                      </a:r>
                    </a:p>
                  </a:txBody>
                  <a:tcPr marL="45720" marR="4572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 西 结</a:t>
                      </a:r>
                    </a:p>
                    <a:p>
                      <a:pPr algn="ctr"/>
                      <a:r>
                        <a:rPr lang="zh-CN" altLang="en-US" sz="4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 以 理</a:t>
                      </a:r>
                    </a:p>
                    <a:p>
                      <a:pPr algn="ctr"/>
                      <a:r>
                        <a:rPr lang="zh-CN" altLang="en-US" sz="4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哈    该</a:t>
                      </a:r>
                    </a:p>
                    <a:p>
                      <a:pPr algn="ctr"/>
                      <a:r>
                        <a:rPr lang="zh-CN" altLang="en-US" sz="4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撒迦利亚</a:t>
                      </a:r>
                    </a:p>
                    <a:p>
                      <a:pPr algn="ctr"/>
                      <a:r>
                        <a:rPr lang="zh-CN" altLang="en-US" sz="4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玛 拉 基</a:t>
                      </a: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sz="4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五九五～五七四</a:t>
                      </a:r>
                    </a:p>
                    <a:p>
                      <a:pPr algn="just"/>
                      <a:r>
                        <a:rPr lang="zh-CN" altLang="en-US" sz="4800" b="1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六</a:t>
                      </a:r>
                      <a:r>
                        <a:rPr lang="zh-CN" altLang="en-US" sz="48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○七～五三四</a:t>
                      </a:r>
                      <a:endParaRPr lang="zh-CN" alt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just"/>
                      <a:r>
                        <a:rPr lang="zh-CN" altLang="en-US" sz="48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五三○</a:t>
                      </a:r>
                      <a:endParaRPr lang="zh-CN" alt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just"/>
                      <a:r>
                        <a:rPr lang="zh-CN" altLang="en-US" sz="48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五二○～五一八</a:t>
                      </a:r>
                      <a:endParaRPr lang="zh-CN" alt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just"/>
                      <a:r>
                        <a:rPr lang="zh-CN" altLang="en-US" sz="4800" b="1" cap="all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三九七</a:t>
                      </a:r>
                      <a:endParaRPr lang="zh-CN" altLang="en-US" sz="48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5720" marR="45720" marT="0" marB="0"/>
                </a:tc>
                <a:extLst>
                  <a:ext uri="{0D108BD9-81ED-4DB2-BD59-A6C34878D82A}">
                    <a16:rowId xmlns:a16="http://schemas.microsoft.com/office/drawing/2014/main" val="3882365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645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152FA69-9CD9-4C44-82E0-D0DA72D81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941"/>
            <a:ext cx="12192000" cy="687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087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624C115-EF2F-4D8F-8C61-548BA87DC9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0343061"/>
              </p:ext>
            </p:extLst>
          </p:nvPr>
        </p:nvGraphicFramePr>
        <p:xfrm>
          <a:off x="0" y="1"/>
          <a:ext cx="12192000" cy="6857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5637">
                  <a:extLst>
                    <a:ext uri="{9D8B030D-6E8A-4147-A177-3AD203B41FA5}">
                      <a16:colId xmlns:a16="http://schemas.microsoft.com/office/drawing/2014/main" val="15381723"/>
                    </a:ext>
                  </a:extLst>
                </a:gridCol>
                <a:gridCol w="1669312">
                  <a:extLst>
                    <a:ext uri="{9D8B030D-6E8A-4147-A177-3AD203B41FA5}">
                      <a16:colId xmlns:a16="http://schemas.microsoft.com/office/drawing/2014/main" val="3747608278"/>
                    </a:ext>
                  </a:extLst>
                </a:gridCol>
                <a:gridCol w="1765004">
                  <a:extLst>
                    <a:ext uri="{9D8B030D-6E8A-4147-A177-3AD203B41FA5}">
                      <a16:colId xmlns:a16="http://schemas.microsoft.com/office/drawing/2014/main" val="903700506"/>
                    </a:ext>
                  </a:extLst>
                </a:gridCol>
                <a:gridCol w="1711842">
                  <a:extLst>
                    <a:ext uri="{9D8B030D-6E8A-4147-A177-3AD203B41FA5}">
                      <a16:colId xmlns:a16="http://schemas.microsoft.com/office/drawing/2014/main" val="1084454382"/>
                    </a:ext>
                  </a:extLst>
                </a:gridCol>
                <a:gridCol w="1658745">
                  <a:extLst>
                    <a:ext uri="{9D8B030D-6E8A-4147-A177-3AD203B41FA5}">
                      <a16:colId xmlns:a16="http://schemas.microsoft.com/office/drawing/2014/main" val="1552161561"/>
                    </a:ext>
                  </a:extLst>
                </a:gridCol>
                <a:gridCol w="943790">
                  <a:extLst>
                    <a:ext uri="{9D8B030D-6E8A-4147-A177-3AD203B41FA5}">
                      <a16:colId xmlns:a16="http://schemas.microsoft.com/office/drawing/2014/main" val="1532380859"/>
                    </a:ext>
                  </a:extLst>
                </a:gridCol>
                <a:gridCol w="1361335">
                  <a:extLst>
                    <a:ext uri="{9D8B030D-6E8A-4147-A177-3AD203B41FA5}">
                      <a16:colId xmlns:a16="http://schemas.microsoft.com/office/drawing/2014/main" val="3577658208"/>
                    </a:ext>
                  </a:extLst>
                </a:gridCol>
                <a:gridCol w="1306335">
                  <a:extLst>
                    <a:ext uri="{9D8B030D-6E8A-4147-A177-3AD203B41FA5}">
                      <a16:colId xmlns:a16="http://schemas.microsoft.com/office/drawing/2014/main" val="978472561"/>
                    </a:ext>
                  </a:extLst>
                </a:gridCol>
              </a:tblGrid>
              <a:tr h="590109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對 以 色 列</a:t>
                      </a:r>
                      <a:endParaRPr lang="en-US" sz="4000" b="1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b="1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對 外 邦 國</a:t>
                      </a:r>
                      <a:endParaRPr lang="en-US" sz="4000" b="1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760866"/>
                  </a:ext>
                </a:extLst>
              </a:tr>
              <a:tr h="6759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北 國</a:t>
                      </a:r>
                      <a:endParaRPr lang="en-US" sz="3200" b="1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南 國</a:t>
                      </a:r>
                      <a:endParaRPr lang="en-US" sz="3200" b="1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餘存南國</a:t>
                      </a:r>
                      <a:endParaRPr lang="en-US" sz="3200" b="1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被擄百姓</a:t>
                      </a:r>
                      <a:endParaRPr lang="en-US" sz="3200" b="1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歸回百姓</a:t>
                      </a:r>
                      <a:endParaRPr lang="en-US" sz="3200" b="1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以東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尼尼微</a:t>
                      </a:r>
                      <a:endParaRPr lang="en-US" sz="3200" b="1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巴比倫</a:t>
                      </a:r>
                      <a:endParaRPr lang="en-US" sz="3200" b="1" dirty="0">
                        <a:solidFill>
                          <a:srgbClr val="FFC0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47648"/>
                  </a:ext>
                </a:extLst>
              </a:tr>
              <a:tr h="559198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何西阿書</a:t>
                      </a:r>
                      <a:endParaRPr lang="en-US" sz="32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solidFill>
                            <a:schemeClr val="bg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阿摩司書</a:t>
                      </a:r>
                      <a:endParaRPr lang="en-US" sz="3200" b="1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約珥書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以賽亞書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彌迦書</a:t>
                      </a:r>
                      <a:endParaRPr lang="en-US" sz="3200" b="1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以賽亞書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彌迦書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西番雅書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哈巴谷書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耶利米書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耶利米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哀歌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耶利米書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耶利米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哀歌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以西結書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哈該書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撒迦利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瑪拉基書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俄巴底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亞書</a:t>
                      </a:r>
                      <a:endParaRPr lang="en-US" dirty="0"/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約拿書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那鴻書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dirty="0" err="1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但以理書</a:t>
                      </a:r>
                      <a:endParaRPr lang="en-US" sz="3200" b="1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494300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F5C662-2051-42B3-8112-C89209829BCC}"/>
              </a:ext>
            </a:extLst>
          </p:cNvPr>
          <p:cNvCxnSpPr>
            <a:cxnSpLocks/>
          </p:cNvCxnSpPr>
          <p:nvPr/>
        </p:nvCxnSpPr>
        <p:spPr>
          <a:xfrm>
            <a:off x="8580474" y="0"/>
            <a:ext cx="0" cy="685799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240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36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以色列</a:t>
            </a:r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ja-JP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女先知</a:t>
            </a:r>
            <a:endParaRPr lang="en-US" sz="66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" y="1874520"/>
            <a:ext cx="11932920" cy="45948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米利暗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ja-JP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 摩西的姐姐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出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15:20)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底波拉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 女士师底波拉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士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4:4-5)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户勒大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 掌管礼服沙龙的妻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王下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22:14)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我以赛亚与妻子</a:t>
            </a:r>
            <a:r>
              <a:rPr lang="en-US" altLang="zh-CN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〔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原文作女先知</a:t>
            </a:r>
            <a:r>
              <a:rPr lang="en-US" altLang="zh-CN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〕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同室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赛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8:3)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又有女先知名叫</a:t>
            </a:r>
            <a:r>
              <a:rPr lang="zh-CN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亚拿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路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2:36)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他有四个女儿</a:t>
            </a:r>
            <a:r>
              <a:rPr lang="en-US" altLang="zh-CN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都是处女</a:t>
            </a:r>
            <a:r>
              <a:rPr lang="en-US" altLang="zh-CN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4400" b="1" dirty="0">
                <a:latin typeface="SimSun" panose="02010600030101010101" pitchFamily="2" charset="-122"/>
                <a:ea typeface="SimSun" panose="02010600030101010101" pitchFamily="2" charset="-122"/>
              </a:rPr>
              <a:t>是说预言的</a:t>
            </a:r>
            <a:r>
              <a:rPr lang="en-US" altLang="zh-CN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ja-JP" altLang="en-US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徒</a:t>
            </a:r>
            <a:r>
              <a:rPr lang="en-US" altLang="ja-JP" sz="44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21:9)</a:t>
            </a:r>
            <a:endParaRPr lang="en-US" sz="4400" b="1" dirty="0">
              <a:solidFill>
                <a:srgbClr val="FFC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8B5DB6E-B358-4634-A096-3EB033E5E8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493" y="131629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363469E-8750-42FF-B5A1-8AD788B57B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493" y="1528466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933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C4CFB-7E7D-4397-9A49-0F80E1929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06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先知書的內容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21A4789-D246-420D-A6AA-0DB128FB35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149277"/>
              </p:ext>
            </p:extLst>
          </p:nvPr>
        </p:nvGraphicFramePr>
        <p:xfrm>
          <a:off x="8860" y="1322865"/>
          <a:ext cx="12192000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719696613"/>
                    </a:ext>
                  </a:extLst>
                </a:gridCol>
                <a:gridCol w="7162800">
                  <a:extLst>
                    <a:ext uri="{9D8B030D-6E8A-4147-A177-3AD203B41FA5}">
                      <a16:colId xmlns:a16="http://schemas.microsoft.com/office/drawing/2014/main" val="2869575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1.</a:t>
                      </a:r>
                      <a:r>
                        <a:rPr lang="zh-CN" alt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對以色列之警教</a:t>
                      </a:r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en-US" sz="4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把神之警告或責備宣明</a:t>
                      </a:r>
                      <a:r>
                        <a:rPr lang="en-US" altLang="zh-CN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 </a:t>
                      </a:r>
                    </a:p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不悔改受罰。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39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2.</a:t>
                      </a:r>
                      <a:r>
                        <a:rPr lang="zh-CN" alt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對以色列之復興</a:t>
                      </a:r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en-US" sz="4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神必眷顧</a:t>
                      </a:r>
                      <a:r>
                        <a:rPr lang="en-US" altLang="zh-CN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</a:t>
                      </a:r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責打後復興</a:t>
                      </a:r>
                      <a:r>
                        <a:rPr lang="en-US" altLang="zh-CN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 </a:t>
                      </a:r>
                    </a:p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驅散後歸回。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225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3.</a:t>
                      </a:r>
                      <a:r>
                        <a:rPr lang="zh-CN" alt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對彌賽亞之來臨</a:t>
                      </a:r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en-US" sz="4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應許給彌賽亞</a:t>
                      </a:r>
                      <a:r>
                        <a:rPr lang="en-US" altLang="zh-CN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</a:t>
                      </a:r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使選民與萬族得福。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66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4.</a:t>
                      </a:r>
                      <a:r>
                        <a:rPr lang="zh-CN" alt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對神國度之建立</a:t>
                      </a:r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en-US" sz="4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神國必取代地上萬國</a:t>
                      </a:r>
                      <a:r>
                        <a:rPr lang="en-US" altLang="zh-CN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,</a:t>
                      </a:r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實現天國</a:t>
                      </a:r>
                      <a:endParaRPr lang="en-US" altLang="zh-CN" sz="3600" b="1" kern="1200" dirty="0">
                        <a:solidFill>
                          <a:srgbClr val="FFFF00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建於人間。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661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5.</a:t>
                      </a:r>
                      <a:r>
                        <a:rPr lang="zh-CN" alt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對外邦國之審判</a:t>
                      </a:r>
                      <a:r>
                        <a:rPr lang="en-US" sz="4400" b="1" kern="1200" dirty="0">
                          <a:solidFill>
                            <a:srgbClr val="FFC0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 </a:t>
                      </a:r>
                      <a:endParaRPr lang="en-US" sz="4400" b="1" dirty="0">
                        <a:solidFill>
                          <a:srgbClr val="FFC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1" kern="1200" dirty="0">
                          <a:solidFill>
                            <a:srgbClr val="FFFF00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外邦國將來的審判是因對神的選民有仇恨之表現。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56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1711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F1A40-626E-439B-8ACD-5248F467F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86" y="18255"/>
            <a:ext cx="12192000" cy="1204489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大先知</a:t>
            </a:r>
            <a:r>
              <a:rPr 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書--</a:t>
            </a:r>
            <a:r>
              <a:rPr lang="zh-CN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弥赛亚的预言</a:t>
            </a:r>
            <a:endParaRPr lang="en-US" sz="72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D4B12-5B8D-415A-AE61-24FC5B37A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86" y="1446028"/>
            <a:ext cx="12153014" cy="5316279"/>
          </a:xfrm>
        </p:spPr>
        <p:txBody>
          <a:bodyPr>
            <a:noAutofit/>
          </a:bodyPr>
          <a:lstStyle/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以赛亚书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论到弥赛亚是一位受苦的救主。也是地上最后之统治者。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耶利米书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论到耶和华怎样对待以色列人：他是大卫公义的苗裔，也是他们最后之拯救者和审判主。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以西结书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则看到神不单是审判者，他也是牧人、君王；将来在他统治之下，一个完美的圣殿要被建立起来。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b="1" dirty="0">
                <a:solidFill>
                  <a:srgbClr val="FFC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但以理书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详细按次序地记下将发生的事；弥赛亚被剪除，没有国权，没有王位，却在异邦政权粉碎的时候，建立他的国度，作全地之君。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8B5DB6E-B358-4634-A096-3EB033E5E8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493" y="115627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363469E-8750-42FF-B5A1-8AD788B57B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402736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04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675" y="1"/>
            <a:ext cx="10515600" cy="1162050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小先知书的信息</a:t>
            </a:r>
            <a:endParaRPr lang="en-US" sz="6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" y="1162051"/>
            <a:ext cx="12106275" cy="553402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．警告百姓犯罪背异神的结果，必定受罚；但他们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若诚心悔改归向神，就必蒙怜恤。</a:t>
            </a:r>
            <a:b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．预言以色列人虽因犯罪受罚，但雅各全家终必得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救。以色列人至终必蒙怜恤，为万国之首，</a:t>
            </a:r>
            <a:endParaRPr lang="en-US" altLang="zh-CN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神的应许终必成全。</a:t>
            </a:r>
            <a:b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．预言基督之降生与再来，为万王之王、万主之主。</a:t>
            </a:r>
            <a:b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．清楚的显示神的公义与慈爱两方面之性格。</a:t>
            </a:r>
            <a:b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．明确的宣告神所要的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不是属外表的宗教礼仪</a:t>
            </a:r>
            <a:r>
              <a:rPr lang="en-US" altLang="zh-CN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, 	</a:t>
            </a:r>
            <a:r>
              <a:rPr lang="zh-CN" altLang="en-US" sz="4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而是真诚的悔改和实际的品德。</a:t>
            </a:r>
            <a:endParaRPr lang="en-US" sz="4000" b="1" dirty="0">
              <a:solidFill>
                <a:srgbClr val="FFFF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28B5DB6E-B358-4634-A096-3EB033E5E8D6}"/>
              </a:ext>
            </a:extLst>
          </p:cNvPr>
          <p:cNvSpPr>
            <a:spLocks noChangeShapeType="1"/>
          </p:cNvSpPr>
          <p:nvPr/>
        </p:nvSpPr>
        <p:spPr bwMode="auto">
          <a:xfrm>
            <a:off x="-9525" y="1035072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363469E-8750-42FF-B5A1-8AD788B57B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174137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244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BC49C-0826-47CD-8C4E-BEB1BD8D9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18" y="0"/>
            <a:ext cx="10515600" cy="115411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先知書的神學主題</a:t>
            </a:r>
            <a:endParaRPr lang="en-US" sz="60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7DC6971-00B5-463A-A975-A8571C40D4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41070" y="1154113"/>
            <a:ext cx="11083556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一、神的王權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(Sovereignty of God</a:t>
            </a: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)。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二、國家社會的道德律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(Moral Foundation of Israel</a:t>
            </a: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三、審判與安慰的平衡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(Balance of Judgement and Comfort。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四、過去現在與將來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(Past, Present and Future)。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五、彌賽亞的國度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(Messianic Kingdom)。</a:t>
            </a: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28B5DB6E-B358-4634-A096-3EB033E5E8D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003879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B363469E-8750-42FF-B5A1-8AD788B57B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154113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77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F7A19-B498-44F9-924F-F14283AEA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72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先知信息的重點</a:t>
            </a:r>
            <a:endParaRPr lang="en-US" sz="72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483AC-BC1B-4AC0-9C6C-9C517ABE8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0698" y="2434855"/>
            <a:ext cx="9493101" cy="3742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 </a:t>
            </a:r>
            <a:r>
              <a:rPr lang="en-US" altLang="zh-TW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、神的公義與聖潔。</a:t>
            </a:r>
          </a:p>
          <a:p>
            <a:pPr marL="0" indent="0">
              <a:buNone/>
            </a:pP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 </a:t>
            </a:r>
            <a:r>
              <a:rPr lang="en-US" altLang="zh-TW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、神永遠不變的愛。</a:t>
            </a:r>
          </a:p>
          <a:p>
            <a:pPr marL="0" indent="0">
              <a:buNone/>
            </a:pP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  </a:t>
            </a:r>
            <a:r>
              <a:rPr lang="en-US" altLang="zh-TW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TW" altLang="en-US" sz="60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、將來必成就的事</a:t>
            </a:r>
            <a:r>
              <a:rPr lang="zh-TW" altLang="en-US" sz="5400" b="1" dirty="0">
                <a:solidFill>
                  <a:srgbClr val="FFFF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0B762A2D-A707-4D11-B280-493C4C41B5B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690688"/>
            <a:ext cx="12192000" cy="20781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2DB0541-1963-45E6-A978-C706ABB959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2008792"/>
            <a:ext cx="12192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439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</TotalTime>
  <Words>1724</Words>
  <Application>Microsoft Office PowerPoint</Application>
  <PresentationFormat>Widescreen</PresentationFormat>
  <Paragraphs>389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&amp;quot</vt:lpstr>
      <vt:lpstr>PMingLiU</vt:lpstr>
      <vt:lpstr>SimSun</vt:lpstr>
      <vt:lpstr>SimSun</vt:lpstr>
      <vt:lpstr>SimHei</vt:lpstr>
      <vt:lpstr>Arial</vt:lpstr>
      <vt:lpstr>Calibri</vt:lpstr>
      <vt:lpstr>Calibri Light</vt:lpstr>
      <vt:lpstr>Times New Roman</vt:lpstr>
      <vt:lpstr>1_Office Theme</vt:lpstr>
      <vt:lpstr>圣经概論 23</vt:lpstr>
      <vt:lpstr>圣经分类合参</vt:lpstr>
      <vt:lpstr>舊約主要的聖職</vt:lpstr>
      <vt:lpstr>舊約先知的名稱與身份</vt:lpstr>
      <vt:lpstr>舊約的先知</vt:lpstr>
      <vt:lpstr>先知的工作</vt:lpstr>
      <vt:lpstr>PowerPoint Presentation</vt:lpstr>
      <vt:lpstr>先知書的分類</vt:lpstr>
      <vt:lpstr>按時期分</vt:lpstr>
      <vt:lpstr>先知書 著成日期 與 蒙召日期</vt:lpstr>
      <vt:lpstr>先知書 著成日期 與 蒙召日期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以色列的女先知</vt:lpstr>
      <vt:lpstr>先知書的內容</vt:lpstr>
      <vt:lpstr>大先知書--弥赛亚的预言</vt:lpstr>
      <vt:lpstr>小先知书的信息</vt:lpstr>
      <vt:lpstr>先知書的神學主題</vt:lpstr>
      <vt:lpstr>先知信息的重點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圣经概論 23</dc:title>
  <dc:creator>Race</dc:creator>
  <cp:lastModifiedBy>Ning Shunbin</cp:lastModifiedBy>
  <cp:revision>59</cp:revision>
  <cp:lastPrinted>2018-07-31T14:20:31Z</cp:lastPrinted>
  <dcterms:created xsi:type="dcterms:W3CDTF">2018-07-28T19:29:39Z</dcterms:created>
  <dcterms:modified xsi:type="dcterms:W3CDTF">2018-07-31T20:30:37Z</dcterms:modified>
</cp:coreProperties>
</file>