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8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4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34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9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7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5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7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6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8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0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C937B-5553-489C-A06A-D4568BD6EA22}" type="datetimeFigureOut">
              <a:rPr lang="en-US" smtClean="0"/>
              <a:t>08/08/2018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4E618-844E-44E4-9CA6-ED26ED106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63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lZOC3fdeu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7277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593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83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52FA69-9CD9-4C44-82E0-D0DA72D81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2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66344" y="219457"/>
          <a:ext cx="11411712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4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以賽亞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日期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680 B.C.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地點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目的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責備以色列的弊病乃離棄真神、崇拜偶像；並預言將來神的眷顧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主旨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公義與救贖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鑰節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 3</a:t>
                      </a:r>
                      <a:r>
                        <a:rPr lang="en-US" sz="4400" b="1" kern="1200" baseline="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或 1:18 或 53:5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656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鑰意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救恩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570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banner">
            <a:extLst>
              <a:ext uri="{FF2B5EF4-FFF2-40B4-BE49-F238E27FC236}">
                <a16:creationId xmlns:a16="http://schemas.microsoft.com/office/drawing/2014/main" id="{86D777A9-1421-49B9-B84B-9F2741C5D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2" y="310810"/>
            <a:ext cx="7062818" cy="61509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5" name="Text Box 5">
            <a:extLst>
              <a:ext uri="{FF2B5EF4-FFF2-40B4-BE49-F238E27FC236}">
                <a16:creationId xmlns:a16="http://schemas.microsoft.com/office/drawing/2014/main" id="{2D9A6516-B9E5-49A6-A680-B35301161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238" y="2321004"/>
            <a:ext cx="38779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7200" dirty="0">
                <a:solidFill>
                  <a:srgbClr val="FFFF00"/>
                </a:solidFill>
                <a:ea typeface="SimHei" panose="02010609060101010101" pitchFamily="49" charset="-122"/>
              </a:rPr>
              <a:t>死海古卷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9E5DB9-0894-4AAD-BDA0-A0BB4D3E8887}"/>
              </a:ext>
            </a:extLst>
          </p:cNvPr>
          <p:cNvSpPr/>
          <p:nvPr/>
        </p:nvSpPr>
        <p:spPr>
          <a:xfrm>
            <a:off x="7152640" y="33099"/>
            <a:ext cx="50393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1947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年，有个少年牧羊人的一头羊进入了死海附近的洞穴里，为了叫那头羊出来，牧童对洞里投掷石头，结果打破洞穴里的瓦罐，因而发现一些古经卷。其后的</a:t>
            </a:r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年间，在</a:t>
            </a:r>
            <a:r>
              <a:rPr lang="en-US" altLang="zh-CN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座洞穴挖掘出了装有古卷的瓦罐，共找到约四万个书卷或书卷残篇，被称之为「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死海古卷</a:t>
            </a:r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」。 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630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scrllj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6" y="831851"/>
            <a:ext cx="3654425" cy="5267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5" descr="scrollj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68363"/>
            <a:ext cx="3646488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7" descr="isaiah-scro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197351"/>
            <a:ext cx="3717925" cy="19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2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dsc_05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417908" y="6278945"/>
            <a:ext cx="964879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昆兰第四号洞穴：</a:t>
            </a:r>
            <a:r>
              <a:rPr lang="en-US" altLang="zh-CN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90%</a:t>
            </a: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的死海古卷皆藏于此洞。</a:t>
            </a:r>
            <a:endParaRPr lang="zh-TW" altLang="en-US" sz="3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6500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Isaiah-Scroll-Qumeran-ca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36544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96520" y="3816986"/>
            <a:ext cx="1199896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死海古卷包含了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以斯帖记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以外的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希伯来文旧约全书，其中保存最完整的是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以赛亚书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死海古卷的年代，早的可能是主前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200-100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年，晚期的也不会超过主后一世纪末。换句话说，死海古卷使得我们今天拥有的希伯来文抄本证据，一下子向前拉了一千年！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099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 descr="Stationery"/>
          <p:cNvSpPr>
            <a:spLocks noChangeArrowheads="1"/>
          </p:cNvSpPr>
          <p:nvPr/>
        </p:nvSpPr>
        <p:spPr bwMode="auto">
          <a:xfrm>
            <a:off x="1852614" y="1527175"/>
            <a:ext cx="1500187" cy="1316038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希伯来文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</a:t>
            </a:r>
            <a:endParaRPr lang="zh-TW" altLang="en-US" sz="2400" b="1">
              <a:solidFill>
                <a:srgbClr val="CC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1" name="AutoShape 3" descr="Blue tissue paper"/>
          <p:cNvSpPr>
            <a:spLocks noChangeArrowheads="1"/>
          </p:cNvSpPr>
          <p:nvPr/>
        </p:nvSpPr>
        <p:spPr bwMode="auto">
          <a:xfrm>
            <a:off x="3717926" y="3208339"/>
            <a:ext cx="1755775" cy="1609725"/>
          </a:xfrm>
          <a:prstGeom prst="horizontalScrol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 dirty="0">
                <a:solidFill>
                  <a:srgbClr val="000066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希腊文</a:t>
            </a:r>
          </a:p>
          <a:p>
            <a:pPr algn="ctr"/>
            <a:r>
              <a:rPr lang="zh-CN" altLang="en-US" sz="2400" b="1" dirty="0">
                <a:solidFill>
                  <a:srgbClr val="000066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旧约译本</a:t>
            </a:r>
          </a:p>
          <a:p>
            <a:pPr algn="ctr"/>
            <a:r>
              <a:rPr lang="en-US" altLang="zh-CN" sz="2400" b="1" dirty="0">
                <a:solidFill>
                  <a:srgbClr val="000066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000066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七十士译本</a:t>
            </a:r>
            <a:r>
              <a:rPr lang="en-US" altLang="zh-CN" sz="2400" b="1" dirty="0">
                <a:solidFill>
                  <a:srgbClr val="000066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 dirty="0">
              <a:solidFill>
                <a:srgbClr val="000066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2" name="AutoShape 4" descr="Blue tissue paper"/>
          <p:cNvSpPr>
            <a:spLocks noChangeArrowheads="1"/>
          </p:cNvSpPr>
          <p:nvPr/>
        </p:nvSpPr>
        <p:spPr bwMode="auto">
          <a:xfrm>
            <a:off x="5437189" y="4964114"/>
            <a:ext cx="1500187" cy="1316037"/>
          </a:xfrm>
          <a:prstGeom prst="horizontalScrol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希腊文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新约</a:t>
            </a:r>
            <a:endParaRPr lang="zh-TW" altLang="en-US" sz="2400" b="1">
              <a:solidFill>
                <a:srgbClr val="CC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3" name="AutoShape 5" descr="Blue tissue paper"/>
          <p:cNvSpPr>
            <a:spLocks noChangeArrowheads="1"/>
          </p:cNvSpPr>
          <p:nvPr/>
        </p:nvSpPr>
        <p:spPr bwMode="auto">
          <a:xfrm>
            <a:off x="7302501" y="3976689"/>
            <a:ext cx="1609725" cy="1609725"/>
          </a:xfrm>
          <a:prstGeom prst="horizontalScrol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希腊文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新旧约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最古老抄本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4" name="AutoShape 6" descr="Stationery"/>
          <p:cNvSpPr>
            <a:spLocks noChangeArrowheads="1"/>
          </p:cNvSpPr>
          <p:nvPr/>
        </p:nvSpPr>
        <p:spPr bwMode="auto">
          <a:xfrm>
            <a:off x="8875714" y="1379539"/>
            <a:ext cx="1500187" cy="1609725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希伯来文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最古老抄本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5" name="Rectangle 7" descr="Brown marble"/>
          <p:cNvSpPr>
            <a:spLocks noChangeArrowheads="1"/>
          </p:cNvSpPr>
          <p:nvPr/>
        </p:nvSpPr>
        <p:spPr bwMode="auto">
          <a:xfrm>
            <a:off x="1816100" y="539751"/>
            <a:ext cx="1536700" cy="4746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主前第五世纪</a:t>
            </a:r>
            <a:endParaRPr lang="zh-TW" altLang="en-US" sz="20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6" name="Rectangle 8" descr="Brown marble"/>
          <p:cNvSpPr>
            <a:spLocks noChangeArrowheads="1"/>
          </p:cNvSpPr>
          <p:nvPr/>
        </p:nvSpPr>
        <p:spPr bwMode="auto">
          <a:xfrm>
            <a:off x="3829050" y="539751"/>
            <a:ext cx="1536700" cy="4746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主前第二世纪</a:t>
            </a:r>
            <a:endParaRPr lang="zh-TW" altLang="en-US" sz="20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7" name="Rectangle 9" descr="Green marble"/>
          <p:cNvSpPr>
            <a:spLocks noChangeArrowheads="1"/>
          </p:cNvSpPr>
          <p:nvPr/>
        </p:nvSpPr>
        <p:spPr bwMode="auto">
          <a:xfrm>
            <a:off x="5473700" y="539751"/>
            <a:ext cx="1536700" cy="4746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主后第一世纪</a:t>
            </a:r>
            <a:endParaRPr lang="zh-TW" altLang="en-US" sz="20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8" name="Rectangle 10" descr="Green marble"/>
          <p:cNvSpPr>
            <a:spLocks noChangeArrowheads="1"/>
          </p:cNvSpPr>
          <p:nvPr/>
        </p:nvSpPr>
        <p:spPr bwMode="auto">
          <a:xfrm>
            <a:off x="7229475" y="539751"/>
            <a:ext cx="1536700" cy="4746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主后第四世纪</a:t>
            </a:r>
            <a:endParaRPr lang="zh-TW" altLang="en-US" sz="20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899" name="Rectangle 11" descr="Green marble"/>
          <p:cNvSpPr>
            <a:spLocks noChangeArrowheads="1"/>
          </p:cNvSpPr>
          <p:nvPr/>
        </p:nvSpPr>
        <p:spPr bwMode="auto">
          <a:xfrm>
            <a:off x="8875713" y="539751"/>
            <a:ext cx="1536700" cy="4746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主后第九世纪</a:t>
            </a:r>
            <a:endParaRPr lang="zh-TW" altLang="en-US" sz="20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37900" name="AutoShape 12"/>
          <p:cNvCxnSpPr>
            <a:cxnSpLocks noChangeShapeType="1"/>
            <a:stCxn id="37890" idx="3"/>
            <a:endCxn id="37891" idx="1"/>
          </p:cNvCxnSpPr>
          <p:nvPr/>
        </p:nvCxnSpPr>
        <p:spPr bwMode="auto">
          <a:xfrm>
            <a:off x="3352801" y="2185988"/>
            <a:ext cx="365125" cy="1827212"/>
          </a:xfrm>
          <a:prstGeom prst="bentConnector3">
            <a:avLst>
              <a:gd name="adj1" fmla="val 4956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901" name="AutoShape 13" descr="Stationery"/>
          <p:cNvCxnSpPr>
            <a:cxnSpLocks noChangeShapeType="1"/>
            <a:stCxn id="37890" idx="3"/>
            <a:endCxn id="37894" idx="1"/>
          </p:cNvCxnSpPr>
          <p:nvPr/>
        </p:nvCxnSpPr>
        <p:spPr bwMode="auto">
          <a:xfrm flipV="1">
            <a:off x="3352801" y="2184400"/>
            <a:ext cx="5522913" cy="1588"/>
          </a:xfrm>
          <a:prstGeom prst="bentConnector3">
            <a:avLst>
              <a:gd name="adj1" fmla="val 4998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902" name="AutoShape 14" descr="Blue tissue paper"/>
          <p:cNvCxnSpPr>
            <a:cxnSpLocks noChangeShapeType="1"/>
            <a:stCxn id="37891" idx="3"/>
            <a:endCxn id="37893" idx="1"/>
          </p:cNvCxnSpPr>
          <p:nvPr/>
        </p:nvCxnSpPr>
        <p:spPr bwMode="auto">
          <a:xfrm>
            <a:off x="5473700" y="4013200"/>
            <a:ext cx="1828800" cy="768350"/>
          </a:xfrm>
          <a:prstGeom prst="bentConnector3">
            <a:avLst>
              <a:gd name="adj1" fmla="val 9036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903" name="AutoShape 15" descr="Blue tissue paper"/>
          <p:cNvCxnSpPr>
            <a:cxnSpLocks noChangeShapeType="1"/>
          </p:cNvCxnSpPr>
          <p:nvPr/>
        </p:nvCxnSpPr>
        <p:spPr bwMode="auto">
          <a:xfrm flipV="1">
            <a:off x="6945314" y="4781551"/>
            <a:ext cx="365125" cy="841375"/>
          </a:xfrm>
          <a:prstGeom prst="bentConnector3">
            <a:avLst>
              <a:gd name="adj1" fmla="val 4956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905" name="AutoShape 17" descr="Stationery"/>
          <p:cNvSpPr>
            <a:spLocks noChangeArrowheads="1"/>
          </p:cNvSpPr>
          <p:nvPr/>
        </p:nvSpPr>
        <p:spPr bwMode="auto">
          <a:xfrm>
            <a:off x="3717926" y="1379539"/>
            <a:ext cx="1755775" cy="1609725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希伯来文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旧约抄本</a:t>
            </a:r>
          </a:p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死海古卷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37906" name="AutoShape 18"/>
          <p:cNvCxnSpPr>
            <a:cxnSpLocks noChangeShapeType="1"/>
            <a:endCxn id="37905" idx="1"/>
          </p:cNvCxnSpPr>
          <p:nvPr/>
        </p:nvCxnSpPr>
        <p:spPr bwMode="auto">
          <a:xfrm>
            <a:off x="3352801" y="2184400"/>
            <a:ext cx="365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907" name="Line 19"/>
          <p:cNvSpPr>
            <a:spLocks noChangeShapeType="1"/>
          </p:cNvSpPr>
          <p:nvPr/>
        </p:nvSpPr>
        <p:spPr bwMode="auto">
          <a:xfrm flipH="1">
            <a:off x="5473700" y="1928813"/>
            <a:ext cx="33655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6681788" y="1524001"/>
            <a:ext cx="11160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1000</a:t>
            </a:r>
            <a:r>
              <a:rPr lang="zh-TW" altLang="en-US" sz="24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7302500" y="5670551"/>
            <a:ext cx="23519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君士坦丁时代</a:t>
            </a:r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8893175" y="3063876"/>
            <a:ext cx="2042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马索拉抄本</a:t>
            </a:r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H="1">
            <a:off x="5473700" y="2441575"/>
            <a:ext cx="33655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5836125" y="2514601"/>
            <a:ext cx="26597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几乎完全相同</a:t>
            </a:r>
          </a:p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证明圣经的可靠性</a:t>
            </a:r>
            <a:endParaRPr lang="zh-TW" altLang="en-US" sz="24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6390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5FB4-4825-4B00-A582-6290FEB31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</a:t>
            </a:r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書鑰節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A86CA-051D-43F0-A124-BF83BFC99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7280"/>
            <a:ext cx="12192000" cy="55372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牛认识主人，驴认识主人的槽，以色列却不认识；我的民却不留意。</a:t>
            </a:r>
            <a:endParaRPr lang="en-US" altLang="zh-CN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耶和华说、你们来、我们彼此辩论．你们的罪虽像朱红、必变成白．</a:t>
            </a:r>
            <a:endParaRPr lang="en-US" altLang="zh-CN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虽红如丹颜、必白如羊毛。</a:t>
            </a:r>
            <a:endParaRPr lang="en-US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7:14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因此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主自己要给你们一个兆头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必有童女怀孕生子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给他起名叫</a:t>
            </a:r>
            <a:endParaRPr lang="en-US" altLang="zh-CN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以马内利。</a:t>
            </a:r>
            <a:endParaRPr lang="en-US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9:6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因有一婴孩为我们而生、有一子赐给我们．政权必担在他的肩上．</a:t>
            </a:r>
            <a:endParaRPr lang="en-US" altLang="zh-CN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他名称为奇妙、策士、全能的　神、永在的父、和平的君。</a:t>
            </a:r>
            <a:endParaRPr lang="en-US" altLang="zh-CN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42:3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压伤的芦苇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他不折断．将残的灯火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他不吹灭．他凭真实将公理传开。</a:t>
            </a:r>
            <a:endParaRPr lang="en-US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53:5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那知他为我们的过犯受害、为我们的罪孽压伤．因他受的刑罚我们得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平安．因他受的鞭伤我们得医治。</a:t>
            </a:r>
            <a:endParaRPr lang="en-US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1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61:1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主耶和华的灵在我身上．因为耶和华用膏膏我、叫我传好信息给谦卑</a:t>
            </a:r>
            <a:r>
              <a:rPr lang="en-US" altLang="zh-CN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11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的人、差遣我医好伤心的人、报告被掳的得释放、被囚的出监牢．</a:t>
            </a:r>
            <a:endParaRPr lang="en-US" sz="11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76DBF76-0D0C-4793-AE6A-11FBFB5A513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7649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kings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9" t="4431" r="16771" b="68297"/>
          <a:stretch>
            <a:fillRect/>
          </a:stretch>
        </p:blipFill>
        <p:spPr bwMode="auto">
          <a:xfrm>
            <a:off x="158762" y="140462"/>
            <a:ext cx="11883886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7367" y="469126"/>
            <a:ext cx="10086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CC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北国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5920" y="1894335"/>
            <a:ext cx="10086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CC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南国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762" y="1145034"/>
            <a:ext cx="1923010" cy="340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81772" y="1145034"/>
            <a:ext cx="45719" cy="3401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27491" y="1145033"/>
            <a:ext cx="1228357" cy="34016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55848" y="1145032"/>
            <a:ext cx="94210" cy="3401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50058" y="1145031"/>
            <a:ext cx="1899182" cy="3401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49241" y="1145030"/>
            <a:ext cx="1179576" cy="34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23154" y="1084279"/>
            <a:ext cx="2031326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耶罗波安二世</a:t>
            </a:r>
            <a:endParaRPr lang="zh-TW" altLang="en-US" sz="24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3858911" y="1059458"/>
            <a:ext cx="9518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比加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7196979" y="1053502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dirty="0">
                <a:ea typeface="SimHei" panose="02010609060101010101" pitchFamily="49" charset="-122"/>
              </a:rPr>
              <a:t>亚述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</p:cNvCxnSpPr>
          <p:nvPr/>
        </p:nvCxnSpPr>
        <p:spPr>
          <a:xfrm>
            <a:off x="6646682" y="1318148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49240" y="105945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何細亞</a:t>
            </a:r>
            <a:endParaRPr lang="en-US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75144" y="1084279"/>
            <a:ext cx="1153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米拿現 </a:t>
            </a:r>
            <a:endParaRPr lang="ja-JP" altLang="en-US" dirty="0">
              <a:solidFill>
                <a:srgbClr val="FFFF00"/>
              </a:solidFill>
              <a:latin typeface="....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5258" y="2445380"/>
            <a:ext cx="3200590" cy="3401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355848" y="2445380"/>
            <a:ext cx="1527048" cy="34016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92040" y="2445377"/>
            <a:ext cx="1491122" cy="3401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392307" y="2448992"/>
            <a:ext cx="1651688" cy="33654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053141" y="2451789"/>
            <a:ext cx="3989508" cy="33375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897297" y="2384626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乌西雅</a:t>
            </a: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4991197" y="2384625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亚哈斯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5959475" y="2886075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亚哈斯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65100" y="2384626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玛拿西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40576" y="2384625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希西家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66781" y="2380901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約坦</a:t>
            </a:r>
            <a:endParaRPr lang="en-US" sz="2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0226" y="1521123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824~783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11752" y="1514577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771~761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90326" y="1528596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759~738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3724" y="1521123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738~722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3642" y="2870286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809~757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50058" y="2870286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757~741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01850" y="2870285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741~727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40576" y="2886075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727~698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65100" y="2886074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698~643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83254" y="688917"/>
            <a:ext cx="3073982" cy="3271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966486" y="4577460"/>
            <a:ext cx="6775178" cy="3401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3027680" y="3656709"/>
            <a:ext cx="6052770" cy="40862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456131" y="3664182"/>
            <a:ext cx="2691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以賽亞</a:t>
            </a:r>
            <a:r>
              <a:rPr 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755</a:t>
            </a:r>
            <a:r>
              <a:rPr lang="en-US" sz="2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sz="2400" b="1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685</a:t>
            </a:r>
            <a:endParaRPr lang="en-US" sz="24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66781" y="4523109"/>
            <a:ext cx="462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    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sz="24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sz="2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615946" y="622614"/>
            <a:ext cx="2691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r>
              <a:rPr 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sz="24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sz="2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58952" y="56875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430226" y="5139654"/>
            <a:ext cx="11109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</a:rPr>
              <a:t>当乌西雅、约坦、亚哈斯、希西家、作犹大王的时候、亚摩斯的儿子以赛亚得默示、论到犹大、和耶路撒冷。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8F66F36-63C9-43C6-994C-15A7AEA590F0}"/>
              </a:ext>
            </a:extLst>
          </p:cNvPr>
          <p:cNvSpPr/>
          <p:nvPr/>
        </p:nvSpPr>
        <p:spPr>
          <a:xfrm>
            <a:off x="1742440" y="673862"/>
            <a:ext cx="1899182" cy="35165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406C2D-D825-4D22-A8A3-57FAED453AA3}"/>
              </a:ext>
            </a:extLst>
          </p:cNvPr>
          <p:cNvSpPr/>
          <p:nvPr/>
        </p:nvSpPr>
        <p:spPr>
          <a:xfrm>
            <a:off x="1115457" y="643413"/>
            <a:ext cx="26522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r>
              <a:rPr lang="en-US" sz="2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</a:p>
        </p:txBody>
      </p:sp>
    </p:spTree>
    <p:extLst>
      <p:ext uri="{BB962C8B-B14F-4D97-AF65-F5344CB8AC3E}">
        <p14:creationId xmlns:p14="http://schemas.microsoft.com/office/powerpoint/2010/main" val="206839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 descr="Stationery"/>
          <p:cNvSpPr>
            <a:spLocks noChangeArrowheads="1"/>
          </p:cNvSpPr>
          <p:nvPr/>
        </p:nvSpPr>
        <p:spPr bwMode="auto">
          <a:xfrm>
            <a:off x="161608" y="330835"/>
            <a:ext cx="209391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乌西雅</a:t>
            </a:r>
          </a:p>
        </p:txBody>
      </p:sp>
      <p:sp>
        <p:nvSpPr>
          <p:cNvPr id="19461" name="Rectangle 5" descr="Stationery"/>
          <p:cNvSpPr>
            <a:spLocks noChangeArrowheads="1"/>
          </p:cNvSpPr>
          <p:nvPr/>
        </p:nvSpPr>
        <p:spPr bwMode="auto">
          <a:xfrm>
            <a:off x="2336166" y="330835"/>
            <a:ext cx="222726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约坦</a:t>
            </a:r>
          </a:p>
        </p:txBody>
      </p:sp>
      <p:sp>
        <p:nvSpPr>
          <p:cNvPr id="19462" name="Rectangle 6" descr="Stationery"/>
          <p:cNvSpPr>
            <a:spLocks noChangeArrowheads="1"/>
          </p:cNvSpPr>
          <p:nvPr/>
        </p:nvSpPr>
        <p:spPr bwMode="auto">
          <a:xfrm>
            <a:off x="4724083" y="330835"/>
            <a:ext cx="222726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亚哈斯</a:t>
            </a:r>
          </a:p>
        </p:txBody>
      </p:sp>
      <p:sp>
        <p:nvSpPr>
          <p:cNvPr id="19463" name="Rectangle 7" descr="Stationery"/>
          <p:cNvSpPr>
            <a:spLocks noChangeArrowheads="1"/>
          </p:cNvSpPr>
          <p:nvPr/>
        </p:nvSpPr>
        <p:spPr bwMode="auto">
          <a:xfrm>
            <a:off x="7073583" y="330835"/>
            <a:ext cx="2415857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希西家</a:t>
            </a:r>
          </a:p>
        </p:txBody>
      </p:sp>
      <p:sp>
        <p:nvSpPr>
          <p:cNvPr id="19464" name="Rectangle 8" descr="Stationery"/>
          <p:cNvSpPr>
            <a:spLocks noChangeArrowheads="1"/>
          </p:cNvSpPr>
          <p:nvPr/>
        </p:nvSpPr>
        <p:spPr bwMode="auto">
          <a:xfrm>
            <a:off x="9611678" y="330835"/>
            <a:ext cx="2326322" cy="5857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玛拿西</a:t>
            </a:r>
          </a:p>
        </p:txBody>
      </p:sp>
      <p:sp>
        <p:nvSpPr>
          <p:cNvPr id="19465" name="Rectangle 9" descr="Newsprint"/>
          <p:cNvSpPr>
            <a:spLocks noChangeArrowheads="1"/>
          </p:cNvSpPr>
          <p:nvPr/>
        </p:nvSpPr>
        <p:spPr bwMode="auto">
          <a:xfrm>
            <a:off x="161608" y="989649"/>
            <a:ext cx="2093912" cy="5476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作王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52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9466" name="Rectangle 10" descr="Newsprint"/>
          <p:cNvSpPr>
            <a:spLocks noChangeArrowheads="1"/>
          </p:cNvSpPr>
          <p:nvPr/>
        </p:nvSpPr>
        <p:spPr bwMode="auto">
          <a:xfrm>
            <a:off x="2336166" y="989649"/>
            <a:ext cx="2227262" cy="5476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作王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9467" name="Rectangle 11" descr="Newsprint"/>
          <p:cNvSpPr>
            <a:spLocks noChangeArrowheads="1"/>
          </p:cNvSpPr>
          <p:nvPr/>
        </p:nvSpPr>
        <p:spPr bwMode="auto">
          <a:xfrm>
            <a:off x="4724083" y="989649"/>
            <a:ext cx="2227262" cy="5476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作王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9468" name="Rectangle 12" descr="Newsprint"/>
          <p:cNvSpPr>
            <a:spLocks noChangeArrowheads="1"/>
          </p:cNvSpPr>
          <p:nvPr/>
        </p:nvSpPr>
        <p:spPr bwMode="auto">
          <a:xfrm>
            <a:off x="7073583" y="989649"/>
            <a:ext cx="2415857" cy="5476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作王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9469" name="Rectangle 13" descr="Newsprint"/>
          <p:cNvSpPr>
            <a:spLocks noChangeArrowheads="1"/>
          </p:cNvSpPr>
          <p:nvPr/>
        </p:nvSpPr>
        <p:spPr bwMode="auto">
          <a:xfrm>
            <a:off x="9611678" y="989649"/>
            <a:ext cx="2326322" cy="5476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作王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55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9470" name="Rectangle 14" descr="Recycled paper"/>
          <p:cNvSpPr>
            <a:spLocks noChangeArrowheads="1"/>
          </p:cNvSpPr>
          <p:nvPr/>
        </p:nvSpPr>
        <p:spPr bwMode="auto">
          <a:xfrm>
            <a:off x="161608" y="1611949"/>
            <a:ext cx="2093912" cy="5476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9471" name="Rectangle 15" descr="Recycled paper"/>
          <p:cNvSpPr>
            <a:spLocks noChangeArrowheads="1"/>
          </p:cNvSpPr>
          <p:nvPr/>
        </p:nvSpPr>
        <p:spPr bwMode="auto">
          <a:xfrm>
            <a:off x="2336166" y="1611949"/>
            <a:ext cx="2227262" cy="5476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9472" name="Rectangle 16" descr="Recycled paper"/>
          <p:cNvSpPr>
            <a:spLocks noChangeArrowheads="1"/>
          </p:cNvSpPr>
          <p:nvPr/>
        </p:nvSpPr>
        <p:spPr bwMode="auto">
          <a:xfrm>
            <a:off x="4724083" y="1611949"/>
            <a:ext cx="2227262" cy="5476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恶王</a:t>
            </a:r>
          </a:p>
        </p:txBody>
      </p:sp>
      <p:sp>
        <p:nvSpPr>
          <p:cNvPr id="19473" name="Rectangle 17" descr="Recycled paper"/>
          <p:cNvSpPr>
            <a:spLocks noChangeArrowheads="1"/>
          </p:cNvSpPr>
          <p:nvPr/>
        </p:nvSpPr>
        <p:spPr bwMode="auto">
          <a:xfrm>
            <a:off x="7073583" y="1611949"/>
            <a:ext cx="2415857" cy="5476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</a:t>
            </a:r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好王</a:t>
            </a:r>
          </a:p>
        </p:txBody>
      </p:sp>
      <p:sp>
        <p:nvSpPr>
          <p:cNvPr id="19474" name="Rectangle 18" descr="Recycled paper"/>
          <p:cNvSpPr>
            <a:spLocks noChangeArrowheads="1"/>
          </p:cNvSpPr>
          <p:nvPr/>
        </p:nvSpPr>
        <p:spPr bwMode="auto">
          <a:xfrm>
            <a:off x="9611678" y="1611949"/>
            <a:ext cx="2326322" cy="5476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</a:t>
            </a:r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恶王</a:t>
            </a:r>
          </a:p>
        </p:txBody>
      </p:sp>
      <p:sp>
        <p:nvSpPr>
          <p:cNvPr id="19475" name="Rectangle 19" descr="Parchment"/>
          <p:cNvSpPr>
            <a:spLocks noChangeArrowheads="1"/>
          </p:cNvSpPr>
          <p:nvPr/>
        </p:nvSpPr>
        <p:spPr bwMode="auto">
          <a:xfrm>
            <a:off x="161608" y="2232660"/>
            <a:ext cx="2093912" cy="4241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喜悦农事，国势强盛，与北国耶罗波安二世同期，两国版图达所罗门时期规模。</a:t>
            </a:r>
          </a:p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后因心骄气傲，进圣殿烧香，以致长大麻疯，直到死日。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476" name="Rectangle 20" descr="Parchment"/>
          <p:cNvSpPr>
            <a:spLocks noChangeArrowheads="1"/>
          </p:cNvSpPr>
          <p:nvPr/>
        </p:nvSpPr>
        <p:spPr bwMode="auto">
          <a:xfrm>
            <a:off x="2336166" y="2232660"/>
            <a:ext cx="2227262" cy="4241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行正道，渐强盛，打败亚扪人。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477" name="Rectangle 21" descr="Parchment"/>
          <p:cNvSpPr>
            <a:spLocks noChangeArrowheads="1"/>
          </p:cNvSpPr>
          <p:nvPr/>
        </p:nvSpPr>
        <p:spPr bwMode="auto">
          <a:xfrm>
            <a:off x="4724083" y="2232660"/>
            <a:ext cx="2227262" cy="4241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拜巴力，焚烧儿女。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亚兰和以色列来攻，乃向亚述求救，以致亚述来灭了亚兰和以色列，并欺凌犹大。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他又拜大马色之神，封锁圣殿。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478" name="Rectangle 22" descr="Parchment"/>
          <p:cNvSpPr>
            <a:spLocks noChangeArrowheads="1"/>
          </p:cNvSpPr>
          <p:nvPr/>
        </p:nvSpPr>
        <p:spPr bwMode="auto">
          <a:xfrm>
            <a:off x="7073583" y="2232660"/>
            <a:ext cx="2415857" cy="4241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洁净圣殿，守逾越节，除偶像。</a:t>
            </a:r>
          </a:p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亚述王西拿基立来攻，神派天使解围。</a:t>
            </a:r>
          </a:p>
          <a:p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病危蒙医治，添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年寿命。因骄傲向巴比伦使者炫耀财富，以赛亚预言犹大将亡。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9479" name="Rectangle 23" descr="Parchment"/>
          <p:cNvSpPr>
            <a:spLocks noChangeArrowheads="1"/>
          </p:cNvSpPr>
          <p:nvPr/>
        </p:nvSpPr>
        <p:spPr bwMode="auto">
          <a:xfrm>
            <a:off x="9611678" y="2232660"/>
            <a:ext cx="2326322" cy="4241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拜巴力，焚烧儿女，行邪术与交鬼，行恶超过列国，以赛亚据传在他手下殉道。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后被亚述掳到巴比伦，才悔改获释。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018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被呼召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2" y="1682497"/>
            <a:ext cx="11192256" cy="477316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当乌西雅王崩的那年、我见主坐在高高的宝上．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他的衣裳垂下、遮满圣殿。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其上有撒拉弗侍立．各有六个翅膀．用两个翅膀</a:t>
            </a:r>
            <a:endParaRPr lang="en-US" altLang="zh-CN" sz="36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遮脸、两个翅膀遮脚、两个翅膀飞翔．</a:t>
            </a:r>
            <a:endParaRPr lang="en-US" altLang="zh-CN" sz="36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彼此呼喊说、圣哉、圣哉、圣哉、万军之耶华．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他的荣光充满全地。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我又听见主的声音说、我可以差遣谁呢、谁肯为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我们去呢．我说、我在这里、请差遣我。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D8C33BC-0297-4C7A-A0E1-E69F5AE28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5FC6128-3660-4BC8-B32D-57B38BC59E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91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681798" y="210345"/>
            <a:ext cx="10174922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其上有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撒拉弗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侍立，各有</a:t>
            </a:r>
            <a:r>
              <a:rPr lang="zh-CN" altLang="en-US" sz="2800" b="1" dirty="0">
                <a:solidFill>
                  <a:srgbClr val="3333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六个翅膀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：用两个翅膀遮脸，两个翅膀遮脚，两个翅膀飞翔；彼此呼喊说：「圣哉！圣哉！圣哉！万军之耶和华；他的荣光充满全地！」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赛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6:2-3)</a:t>
            </a:r>
          </a:p>
          <a:p>
            <a:endParaRPr lang="en-US" altLang="zh-CN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又从其中显出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四个活物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的形像来。他们的形状是这样：有人的形像，各有四个脸面，</a:t>
            </a:r>
            <a:r>
              <a:rPr lang="zh-CN" altLang="en-US" sz="2800" b="1" dirty="0">
                <a:solidFill>
                  <a:srgbClr val="3333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四个翅膀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至于脸的形像：前面各有人的脸，右面各有狮子的脸，左面各有牛的脸，后面各有鹰的脸。各展开上边的两个翅膀相接，各以下边的两个翅膀遮体。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1:5-11)</a:t>
            </a:r>
          </a:p>
          <a:p>
            <a:endParaRPr lang="en-US" altLang="zh-CN" sz="2800" b="1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宝座中和宝座周围有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四个活物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，前后遍体都满了眼睛。第一个活物像狮子，第二个像牛犊，第三个脸面像人，第四个像飞鹰。四活物各有</a:t>
            </a:r>
            <a:r>
              <a:rPr lang="zh-CN" altLang="en-US" sz="2800" b="1" dirty="0">
                <a:solidFill>
                  <a:srgbClr val="3333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六个翅膀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，遍体内外都满了眼睛。他们昼夜不住的说：「圣哉！圣哉！圣哉！主神是昔在、今在、以后永在的全能者。」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启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4:6-8)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13" name="Rectangle 5" descr="red-marble"/>
          <p:cNvSpPr>
            <a:spLocks noChangeArrowheads="1"/>
          </p:cNvSpPr>
          <p:nvPr/>
        </p:nvSpPr>
        <p:spPr bwMode="auto">
          <a:xfrm>
            <a:off x="86042" y="374937"/>
            <a:ext cx="1595756" cy="65881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以赛亚书</a:t>
            </a:r>
          </a:p>
        </p:txBody>
      </p:sp>
      <p:sp>
        <p:nvSpPr>
          <p:cNvPr id="17414" name="Rectangle 6" descr="blue-marble"/>
          <p:cNvSpPr>
            <a:spLocks noChangeArrowheads="1"/>
          </p:cNvSpPr>
          <p:nvPr/>
        </p:nvSpPr>
        <p:spPr bwMode="auto">
          <a:xfrm>
            <a:off x="86042" y="2099627"/>
            <a:ext cx="1595756" cy="6588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以西结书</a:t>
            </a:r>
          </a:p>
        </p:txBody>
      </p:sp>
      <p:sp>
        <p:nvSpPr>
          <p:cNvPr id="17415" name="Rectangle 7" descr="Green marble"/>
          <p:cNvSpPr>
            <a:spLocks noChangeArrowheads="1"/>
          </p:cNvSpPr>
          <p:nvPr/>
        </p:nvSpPr>
        <p:spPr bwMode="auto">
          <a:xfrm>
            <a:off x="86042" y="4647721"/>
            <a:ext cx="1595756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启示录</a:t>
            </a:r>
          </a:p>
        </p:txBody>
      </p:sp>
    </p:spTree>
    <p:extLst>
      <p:ext uri="{BB962C8B-B14F-4D97-AF65-F5344CB8AC3E}">
        <p14:creationId xmlns:p14="http://schemas.microsoft.com/office/powerpoint/2010/main" val="148928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被呼召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2" y="1682497"/>
            <a:ext cx="11192256" cy="477316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当乌西雅王崩的那年、我见主坐在高高的宝上．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他的衣裳垂下、遮满圣殿。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其上有撒拉弗侍立．各有六个翅膀．用两个翅膀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遮脸、两个翅膀遮脚、两个翅膀飞翔．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彼此呼喊说、圣哉、圣哉、圣哉、万军之耶华．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他的荣光充满全地。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我又听见主的声音说、我可以差遣谁呢、谁肯为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我们去呢．我说、</a:t>
            </a:r>
            <a:r>
              <a:rPr lang="zh-CN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我在这里、请差遣我。</a:t>
            </a:r>
            <a:endParaRPr lang="en-US" sz="36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D8C33BC-0297-4C7A-A0E1-E69F5AE28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5FC6128-3660-4BC8-B32D-57B38BC59E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82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ZOC3fdeu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8425" y="28575"/>
            <a:ext cx="11995150" cy="674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63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B89AC-E09A-4228-9101-F9377435D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生平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06FDC-2908-45E9-9C60-3BD15F331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18640"/>
            <a:ext cx="11541760" cy="493776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以赛亚意为「</a:t>
            </a:r>
            <a:r>
              <a:rPr lang="zh-CN" alt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耶和华的救恩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照犹太传说，其父亚摩斯为犹大王约阿施的小儿子。若是如此，以赛亚就是乌西雅王的堂弟。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在耶路撒冷作先知，历经乌西雅、约坦、亚哈斯、希西家四王。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大有学问，曾担任史官，纪录乌西雅时代历史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代下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26:22)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照犹太传说，他被玛拿西王塞在一根空树干中，遭活活锯死。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以赛亚之妻亦为先知。他有二子，一名「施亚雅述」，意为「</a:t>
            </a:r>
            <a:r>
              <a:rPr lang="zh-CN" alt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余民将要归回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」；一名「玛黑珥沙拉勒哈施罢斯」，意为「</a:t>
            </a:r>
            <a:r>
              <a:rPr lang="zh-CN" alt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掳掠速临，抢夺快到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Blip>
                <a:blip r:embed="rId2"/>
              </a:buBlip>
            </a:pPr>
            <a:endParaRPr lang="zh-TW" altLang="en-US" dirty="0">
              <a:ea typeface="SimHei" panose="02010609060101010101" pitchFamily="49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723EA78-167A-4D6E-B116-374177E6499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24156BE-E138-4E16-8856-A4638EA62C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98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4711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大綱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1051560"/>
            <a:ext cx="11329416" cy="56784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一、責備（1</a:t>
            </a:r>
            <a:r>
              <a:rPr lang="en-US" sz="3200" dirty="0">
                <a:solidFill>
                  <a:srgbClr val="FFC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35）（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朝向被之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擄言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A、責備猶大的信息＝1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B、責備列國的信息＝13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C、責備猶大的信息＝24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二、歷史（36</a:t>
            </a:r>
            <a:r>
              <a:rPr lang="en-US" sz="3200" dirty="0">
                <a:solidFill>
                  <a:srgbClr val="FFC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39）（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被擄與被擄之因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A、在亞述陰影下（北國被滅後的危機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）＝36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32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B、在巴比倫陰影下（南國被擄前的先兆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）＝38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39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三、安慰（40</a:t>
            </a:r>
            <a:r>
              <a:rPr lang="en-US" sz="3200" dirty="0">
                <a:solidFill>
                  <a:srgbClr val="FFC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66）（</a:t>
            </a:r>
            <a:r>
              <a:rPr lang="en-US" sz="32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朝向被擄後言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A、歸回的應許＝40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B、拯救的應許＝49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C、復興的應許＝58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3540" y="2176271"/>
            <a:ext cx="4548040" cy="1075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1. 預言猶太之將來＝24</a:t>
            </a:r>
            <a:r>
              <a:rPr lang="en-US" sz="2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27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2. 警告猶大之現在＝28</a:t>
            </a:r>
            <a:r>
              <a:rPr lang="en-US" sz="2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800" b="1" dirty="0">
                <a:latin typeface="SimSun" panose="02010600030101010101" pitchFamily="2" charset="-122"/>
                <a:ea typeface="SimSun" panose="02010600030101010101" pitchFamily="2" charset="-122"/>
              </a:rPr>
              <a:t>35</a:t>
            </a:r>
          </a:p>
        </p:txBody>
      </p:sp>
      <p:sp>
        <p:nvSpPr>
          <p:cNvPr id="7" name="Left Brace 6"/>
          <p:cNvSpPr/>
          <p:nvPr/>
        </p:nvSpPr>
        <p:spPr>
          <a:xfrm rot="20780937">
            <a:off x="6770481" y="2570567"/>
            <a:ext cx="237744" cy="42976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BD115A69-A874-4D7C-BEF6-D1CFB3BD5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4906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04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Freeform 2"/>
          <p:cNvSpPr>
            <a:spLocks/>
          </p:cNvSpPr>
          <p:nvPr/>
        </p:nvSpPr>
        <p:spPr bwMode="auto">
          <a:xfrm>
            <a:off x="1919289" y="3794126"/>
            <a:ext cx="8389937" cy="803275"/>
          </a:xfrm>
          <a:custGeom>
            <a:avLst/>
            <a:gdLst>
              <a:gd name="T0" fmla="*/ 0 w 5285"/>
              <a:gd name="T1" fmla="*/ 397 h 506"/>
              <a:gd name="T2" fmla="*/ 1191 w 5285"/>
              <a:gd name="T3" fmla="*/ 0 h 506"/>
              <a:gd name="T4" fmla="*/ 1845 w 5285"/>
              <a:gd name="T5" fmla="*/ 93 h 506"/>
              <a:gd name="T6" fmla="*/ 5285 w 5285"/>
              <a:gd name="T7" fmla="*/ 397 h 506"/>
              <a:gd name="T8" fmla="*/ 1993 w 5285"/>
              <a:gd name="T9" fmla="*/ 506 h 506"/>
              <a:gd name="T10" fmla="*/ 0 w 5285"/>
              <a:gd name="T11" fmla="*/ 39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5" h="506">
                <a:moveTo>
                  <a:pt x="0" y="397"/>
                </a:moveTo>
                <a:lnTo>
                  <a:pt x="1191" y="0"/>
                </a:lnTo>
                <a:lnTo>
                  <a:pt x="1845" y="93"/>
                </a:lnTo>
                <a:lnTo>
                  <a:pt x="5285" y="397"/>
                </a:lnTo>
                <a:lnTo>
                  <a:pt x="1993" y="506"/>
                </a:lnTo>
                <a:lnTo>
                  <a:pt x="0" y="397"/>
                </a:lnTo>
                <a:close/>
              </a:path>
            </a:pathLst>
          </a:custGeom>
          <a:solidFill>
            <a:srgbClr val="FFCCCC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889126" y="357188"/>
            <a:ext cx="4987925" cy="1096962"/>
          </a:xfrm>
          <a:prstGeom prst="rect">
            <a:avLst/>
          </a:prstGeom>
          <a:solidFill>
            <a:srgbClr val="FFCC99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1-39</a:t>
            </a:r>
          </a:p>
          <a:p>
            <a:pPr algn="ctr">
              <a:spcAft>
                <a:spcPct val="20000"/>
              </a:spcAft>
            </a:pPr>
            <a:r>
              <a:rPr lang="en-US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旧约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9588" y="357188"/>
            <a:ext cx="3478212" cy="1096962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40-66</a:t>
            </a:r>
          </a:p>
          <a:p>
            <a:pPr algn="ctr">
              <a:spcAft>
                <a:spcPct val="20000"/>
              </a:spcAft>
            </a:pPr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新约</a:t>
            </a: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1889125" y="2795587"/>
            <a:ext cx="1531938" cy="1147763"/>
          </a:xfrm>
          <a:prstGeom prst="rect">
            <a:avLst/>
          </a:prstGeom>
          <a:solidFill>
            <a:srgbClr val="FFCC66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1-12</a:t>
            </a: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论犹大和</a:t>
            </a: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3421064" y="2846388"/>
            <a:ext cx="1406525" cy="1096962"/>
          </a:xfrm>
          <a:prstGeom prst="rect">
            <a:avLst/>
          </a:prstGeom>
          <a:solidFill>
            <a:srgbClr val="FF99CC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13-23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论列国</a:t>
            </a:r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1889126" y="1601788"/>
            <a:ext cx="4481513" cy="1096962"/>
          </a:xfrm>
          <a:prstGeom prst="rect">
            <a:avLst/>
          </a:prstGeom>
          <a:solidFill>
            <a:srgbClr val="FFE0C1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1-35</a:t>
            </a:r>
          </a:p>
          <a:p>
            <a:pPr algn="ctr">
              <a:spcAft>
                <a:spcPct val="20000"/>
              </a:spcAft>
            </a:pP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责备</a:t>
            </a: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6361113" y="1601788"/>
            <a:ext cx="508000" cy="1096962"/>
          </a:xfrm>
          <a:prstGeom prst="rect">
            <a:avLst/>
          </a:prstGeom>
          <a:solidFill>
            <a:srgbClr val="CC9900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36-</a:t>
            </a:r>
          </a:p>
          <a:p>
            <a:pPr algn="ctr"/>
            <a:r>
              <a:rPr lang="en-US" altLang="zh-TW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39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历史</a:t>
            </a: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6859588" y="1601788"/>
            <a:ext cx="3478212" cy="1096962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40-66</a:t>
            </a:r>
          </a:p>
          <a:p>
            <a:pPr algn="ctr">
              <a:spcAft>
                <a:spcPct val="20000"/>
              </a:spcAft>
            </a:pPr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安慰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6859589" y="2846388"/>
            <a:ext cx="1158875" cy="1096962"/>
          </a:xfrm>
          <a:prstGeom prst="rect">
            <a:avLst/>
          </a:prstGeom>
          <a:solidFill>
            <a:srgbClr val="99FF99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40-48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归回</a:t>
            </a:r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4830763" y="2795587"/>
            <a:ext cx="1530350" cy="1147763"/>
          </a:xfrm>
          <a:prstGeom prst="rect">
            <a:avLst/>
          </a:prstGeom>
          <a:solidFill>
            <a:srgbClr val="FFFF99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24-35</a:t>
            </a: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刑罚与</a:t>
            </a:r>
            <a:endParaRPr lang="en-US" altLang="zh-CN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复兴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8018463" y="2846388"/>
            <a:ext cx="1160462" cy="1096962"/>
          </a:xfrm>
          <a:prstGeom prst="rect">
            <a:avLst/>
          </a:prstGeom>
          <a:solidFill>
            <a:srgbClr val="CC99FF"/>
          </a:solid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49-57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重建</a:t>
            </a:r>
          </a:p>
        </p:txBody>
      </p:sp>
      <p:sp>
        <p:nvSpPr>
          <p:cNvPr id="130061" name="Rectangle 13"/>
          <p:cNvSpPr>
            <a:spLocks noChangeArrowheads="1"/>
          </p:cNvSpPr>
          <p:nvPr/>
        </p:nvSpPr>
        <p:spPr bwMode="auto">
          <a:xfrm>
            <a:off x="9178926" y="2846388"/>
            <a:ext cx="1158875" cy="1096962"/>
          </a:xfrm>
          <a:prstGeom prst="rect">
            <a:avLst/>
          </a:prstGeom>
          <a:solidFill>
            <a:srgbClr val="99CCFF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en-US" altLang="zh-TW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58-66</a:t>
            </a:r>
          </a:p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荣耀</a:t>
            </a:r>
          </a:p>
        </p:txBody>
      </p:sp>
      <p:sp>
        <p:nvSpPr>
          <p:cNvPr id="130062" name="Rectangle 14"/>
          <p:cNvSpPr>
            <a:spLocks noChangeArrowheads="1"/>
          </p:cNvSpPr>
          <p:nvPr/>
        </p:nvSpPr>
        <p:spPr bwMode="auto">
          <a:xfrm>
            <a:off x="6353176" y="2795587"/>
            <a:ext cx="506413" cy="1147763"/>
          </a:xfrm>
          <a:prstGeom prst="rect">
            <a:avLst/>
          </a:prstGeom>
          <a:solidFill>
            <a:srgbClr val="CC9900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36-</a:t>
            </a:r>
          </a:p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39</a:t>
            </a: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历史</a:t>
            </a:r>
          </a:p>
        </p:txBody>
      </p:sp>
      <p:sp>
        <p:nvSpPr>
          <p:cNvPr id="130063" name="Rectangle 15"/>
          <p:cNvSpPr>
            <a:spLocks noChangeArrowheads="1"/>
          </p:cNvSpPr>
          <p:nvPr/>
        </p:nvSpPr>
        <p:spPr bwMode="auto">
          <a:xfrm>
            <a:off x="3389313" y="2819401"/>
            <a:ext cx="1458912" cy="11477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130064" name="Rectangle 16" descr="Recycled paper"/>
          <p:cNvSpPr>
            <a:spLocks noChangeArrowheads="1"/>
          </p:cNvSpPr>
          <p:nvPr/>
        </p:nvSpPr>
        <p:spPr bwMode="auto">
          <a:xfrm>
            <a:off x="1924050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</a:p>
        </p:txBody>
      </p:sp>
      <p:sp>
        <p:nvSpPr>
          <p:cNvPr id="130065" name="Rectangle 17" descr="Recycled paper"/>
          <p:cNvSpPr>
            <a:spLocks noChangeArrowheads="1"/>
          </p:cNvSpPr>
          <p:nvPr/>
        </p:nvSpPr>
        <p:spPr bwMode="auto">
          <a:xfrm>
            <a:off x="2684462" y="4425950"/>
            <a:ext cx="834705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</a:p>
        </p:txBody>
      </p:sp>
      <p:sp>
        <p:nvSpPr>
          <p:cNvPr id="130066" name="Rectangle 18" descr="Recycled paper"/>
          <p:cNvSpPr>
            <a:spLocks noChangeArrowheads="1"/>
          </p:cNvSpPr>
          <p:nvPr/>
        </p:nvSpPr>
        <p:spPr bwMode="auto">
          <a:xfrm>
            <a:off x="3547743" y="4425950"/>
            <a:ext cx="671831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</a:p>
        </p:txBody>
      </p:sp>
      <p:sp>
        <p:nvSpPr>
          <p:cNvPr id="130067" name="Rectangle 19" descr="Recycled paper"/>
          <p:cNvSpPr>
            <a:spLocks noChangeArrowheads="1"/>
          </p:cNvSpPr>
          <p:nvPr/>
        </p:nvSpPr>
        <p:spPr bwMode="auto">
          <a:xfrm>
            <a:off x="4214813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</a:p>
        </p:txBody>
      </p:sp>
      <p:sp>
        <p:nvSpPr>
          <p:cNvPr id="130068" name="Rectangle 20" descr="Pink tissue paper"/>
          <p:cNvSpPr>
            <a:spLocks noChangeArrowheads="1"/>
          </p:cNvSpPr>
          <p:nvPr/>
        </p:nvSpPr>
        <p:spPr bwMode="auto">
          <a:xfrm>
            <a:off x="1924050" y="4843464"/>
            <a:ext cx="768350" cy="15065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伦</a:t>
            </a:r>
          </a:p>
        </p:txBody>
      </p:sp>
      <p:sp>
        <p:nvSpPr>
          <p:cNvPr id="130069" name="Rectangle 21" descr="Pink tissue paper"/>
          <p:cNvSpPr>
            <a:spLocks noChangeArrowheads="1"/>
          </p:cNvSpPr>
          <p:nvPr/>
        </p:nvSpPr>
        <p:spPr bwMode="auto">
          <a:xfrm>
            <a:off x="2684463" y="5594351"/>
            <a:ext cx="890268" cy="3794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30070" name="Rectangle 22" descr="Bouquet"/>
          <p:cNvSpPr>
            <a:spLocks noChangeArrowheads="1"/>
          </p:cNvSpPr>
          <p:nvPr/>
        </p:nvSpPr>
        <p:spPr bwMode="auto">
          <a:xfrm>
            <a:off x="2684463" y="5976939"/>
            <a:ext cx="882332" cy="3730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非利士</a:t>
            </a:r>
          </a:p>
        </p:txBody>
      </p:sp>
      <p:sp>
        <p:nvSpPr>
          <p:cNvPr id="130071" name="Rectangle 23" descr="Pink tissue paper"/>
          <p:cNvSpPr>
            <a:spLocks noChangeArrowheads="1"/>
          </p:cNvSpPr>
          <p:nvPr/>
        </p:nvSpPr>
        <p:spPr bwMode="auto">
          <a:xfrm>
            <a:off x="2684462" y="4843464"/>
            <a:ext cx="890269" cy="7524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  <a:endParaRPr lang="en-US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0072" name="Rectangle 24" descr="Bouquet"/>
          <p:cNvSpPr>
            <a:spLocks noChangeArrowheads="1"/>
          </p:cNvSpPr>
          <p:nvPr/>
        </p:nvSpPr>
        <p:spPr bwMode="auto">
          <a:xfrm>
            <a:off x="3576319" y="4843464"/>
            <a:ext cx="1400493" cy="1506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130073" name="Rectangle 25" descr="Pink tissue paper"/>
          <p:cNvSpPr>
            <a:spLocks noChangeArrowheads="1"/>
          </p:cNvSpPr>
          <p:nvPr/>
        </p:nvSpPr>
        <p:spPr bwMode="auto">
          <a:xfrm>
            <a:off x="4968875" y="4845050"/>
            <a:ext cx="768350" cy="431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大马色</a:t>
            </a:r>
          </a:p>
        </p:txBody>
      </p:sp>
      <p:sp>
        <p:nvSpPr>
          <p:cNvPr id="130074" name="Rectangle 26" descr="Bouquet"/>
          <p:cNvSpPr>
            <a:spLocks noChangeArrowheads="1"/>
          </p:cNvSpPr>
          <p:nvPr/>
        </p:nvSpPr>
        <p:spPr bwMode="auto">
          <a:xfrm>
            <a:off x="5737225" y="4843464"/>
            <a:ext cx="768350" cy="1506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实</a:t>
            </a:r>
          </a:p>
        </p:txBody>
      </p:sp>
      <p:sp>
        <p:nvSpPr>
          <p:cNvPr id="130075" name="Rectangle 27" descr="Bouquet"/>
          <p:cNvSpPr>
            <a:spLocks noChangeArrowheads="1"/>
          </p:cNvSpPr>
          <p:nvPr/>
        </p:nvSpPr>
        <p:spPr bwMode="auto">
          <a:xfrm>
            <a:off x="6500813" y="4843464"/>
            <a:ext cx="768350" cy="1506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</a:p>
        </p:txBody>
      </p:sp>
      <p:sp>
        <p:nvSpPr>
          <p:cNvPr id="130076" name="Rectangle 28" descr="Bouquet"/>
          <p:cNvSpPr>
            <a:spLocks noChangeArrowheads="1"/>
          </p:cNvSpPr>
          <p:nvPr/>
        </p:nvSpPr>
        <p:spPr bwMode="auto">
          <a:xfrm>
            <a:off x="7264400" y="4843464"/>
            <a:ext cx="768350" cy="1506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古实</a:t>
            </a:r>
            <a:endParaRPr lang="zh-TW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30077" name="Rectangle 29" descr="Pink tissue paper"/>
          <p:cNvSpPr>
            <a:spLocks noChangeArrowheads="1"/>
          </p:cNvSpPr>
          <p:nvPr/>
        </p:nvSpPr>
        <p:spPr bwMode="auto">
          <a:xfrm>
            <a:off x="4968875" y="5270500"/>
            <a:ext cx="768350" cy="1079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色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列</a:t>
            </a:r>
          </a:p>
        </p:txBody>
      </p:sp>
      <p:sp>
        <p:nvSpPr>
          <p:cNvPr id="130078" name="Rectangle 30" descr="Bouquet"/>
          <p:cNvSpPr>
            <a:spLocks noChangeArrowheads="1"/>
          </p:cNvSpPr>
          <p:nvPr/>
        </p:nvSpPr>
        <p:spPr bwMode="auto">
          <a:xfrm>
            <a:off x="8023224" y="5594351"/>
            <a:ext cx="872807" cy="3778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以东</a:t>
            </a:r>
          </a:p>
        </p:txBody>
      </p:sp>
      <p:sp>
        <p:nvSpPr>
          <p:cNvPr id="130079" name="Rectangle 31" descr="Bouquet"/>
          <p:cNvSpPr>
            <a:spLocks noChangeArrowheads="1"/>
          </p:cNvSpPr>
          <p:nvPr/>
        </p:nvSpPr>
        <p:spPr bwMode="auto">
          <a:xfrm>
            <a:off x="8023225" y="5972176"/>
            <a:ext cx="882332" cy="3778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亚拉伯</a:t>
            </a:r>
          </a:p>
        </p:txBody>
      </p:sp>
      <p:sp>
        <p:nvSpPr>
          <p:cNvPr id="130080" name="Rectangle 32" descr="Pink tissue paper"/>
          <p:cNvSpPr>
            <a:spLocks noChangeArrowheads="1"/>
          </p:cNvSpPr>
          <p:nvPr/>
        </p:nvSpPr>
        <p:spPr bwMode="auto">
          <a:xfrm>
            <a:off x="8023225" y="4843464"/>
            <a:ext cx="872808" cy="7524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30081" name="Rectangle 33" descr="Pink tissue paper"/>
          <p:cNvSpPr>
            <a:spLocks noChangeArrowheads="1"/>
          </p:cNvSpPr>
          <p:nvPr/>
        </p:nvSpPr>
        <p:spPr bwMode="auto">
          <a:xfrm>
            <a:off x="8897620" y="4843464"/>
            <a:ext cx="725483" cy="15065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冷</a:t>
            </a:r>
          </a:p>
        </p:txBody>
      </p:sp>
      <p:sp>
        <p:nvSpPr>
          <p:cNvPr id="130082" name="Rectangle 34" descr="Bouquet"/>
          <p:cNvSpPr>
            <a:spLocks noChangeArrowheads="1"/>
          </p:cNvSpPr>
          <p:nvPr/>
        </p:nvSpPr>
        <p:spPr bwMode="auto">
          <a:xfrm>
            <a:off x="9545638" y="4843464"/>
            <a:ext cx="768350" cy="1506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905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推</a:t>
            </a:r>
          </a:p>
          <a:p>
            <a:pPr algn="ctr"/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</a:t>
            </a:r>
          </a:p>
        </p:txBody>
      </p:sp>
      <p:sp>
        <p:nvSpPr>
          <p:cNvPr id="130083" name="Rectangle 35" descr="Recycled paper"/>
          <p:cNvSpPr>
            <a:spLocks noChangeArrowheads="1"/>
          </p:cNvSpPr>
          <p:nvPr/>
        </p:nvSpPr>
        <p:spPr bwMode="auto">
          <a:xfrm>
            <a:off x="4968875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</a:t>
            </a:r>
          </a:p>
        </p:txBody>
      </p:sp>
      <p:sp>
        <p:nvSpPr>
          <p:cNvPr id="130084" name="Rectangle 36" descr="Recycled paper"/>
          <p:cNvSpPr>
            <a:spLocks noChangeArrowheads="1"/>
          </p:cNvSpPr>
          <p:nvPr/>
        </p:nvSpPr>
        <p:spPr bwMode="auto">
          <a:xfrm>
            <a:off x="5737225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</a:p>
        </p:txBody>
      </p:sp>
      <p:sp>
        <p:nvSpPr>
          <p:cNvPr id="130085" name="Rectangle 37" descr="Recycled paper"/>
          <p:cNvSpPr>
            <a:spLocks noChangeArrowheads="1"/>
          </p:cNvSpPr>
          <p:nvPr/>
        </p:nvSpPr>
        <p:spPr bwMode="auto">
          <a:xfrm>
            <a:off x="6500813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</a:p>
        </p:txBody>
      </p:sp>
      <p:sp>
        <p:nvSpPr>
          <p:cNvPr id="130086" name="Rectangle 38" descr="Recycled paper"/>
          <p:cNvSpPr>
            <a:spLocks noChangeArrowheads="1"/>
          </p:cNvSpPr>
          <p:nvPr/>
        </p:nvSpPr>
        <p:spPr bwMode="auto">
          <a:xfrm>
            <a:off x="7264400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</a:p>
        </p:txBody>
      </p:sp>
      <p:sp>
        <p:nvSpPr>
          <p:cNvPr id="130087" name="Rectangle 39" descr="Recycled paper"/>
          <p:cNvSpPr>
            <a:spLocks noChangeArrowheads="1"/>
          </p:cNvSpPr>
          <p:nvPr/>
        </p:nvSpPr>
        <p:spPr bwMode="auto">
          <a:xfrm>
            <a:off x="8023224" y="4425950"/>
            <a:ext cx="836295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21</a:t>
            </a:r>
          </a:p>
        </p:txBody>
      </p:sp>
      <p:sp>
        <p:nvSpPr>
          <p:cNvPr id="130088" name="Rectangle 40" descr="Recycled paper"/>
          <p:cNvSpPr>
            <a:spLocks noChangeArrowheads="1"/>
          </p:cNvSpPr>
          <p:nvPr/>
        </p:nvSpPr>
        <p:spPr bwMode="auto">
          <a:xfrm>
            <a:off x="8869044" y="4425950"/>
            <a:ext cx="681355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</a:p>
        </p:txBody>
      </p:sp>
      <p:sp>
        <p:nvSpPr>
          <p:cNvPr id="130089" name="Rectangle 41" descr="Recycled paper"/>
          <p:cNvSpPr>
            <a:spLocks noChangeArrowheads="1"/>
          </p:cNvSpPr>
          <p:nvPr/>
        </p:nvSpPr>
        <p:spPr bwMode="auto">
          <a:xfrm>
            <a:off x="9545638" y="4425950"/>
            <a:ext cx="768350" cy="4191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</a:p>
        </p:txBody>
      </p:sp>
      <p:sp>
        <p:nvSpPr>
          <p:cNvPr id="130090" name="Rectangle 42"/>
          <p:cNvSpPr>
            <a:spLocks noChangeArrowheads="1"/>
          </p:cNvSpPr>
          <p:nvPr/>
        </p:nvSpPr>
        <p:spPr bwMode="auto">
          <a:xfrm>
            <a:off x="1931989" y="4424364"/>
            <a:ext cx="6091237" cy="19272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30091" name="Rectangle 43"/>
          <p:cNvSpPr>
            <a:spLocks noChangeArrowheads="1"/>
          </p:cNvSpPr>
          <p:nvPr/>
        </p:nvSpPr>
        <p:spPr bwMode="auto">
          <a:xfrm>
            <a:off x="8023226" y="4421189"/>
            <a:ext cx="2284413" cy="19272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524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 descr="Stationery"/>
          <p:cNvSpPr>
            <a:spLocks noChangeArrowheads="1"/>
          </p:cNvSpPr>
          <p:nvPr/>
        </p:nvSpPr>
        <p:spPr bwMode="auto">
          <a:xfrm>
            <a:off x="348832" y="1224970"/>
            <a:ext cx="2668688" cy="44838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童女所生</a:t>
            </a:r>
          </a:p>
        </p:txBody>
      </p:sp>
      <p:sp>
        <p:nvSpPr>
          <p:cNvPr id="21512" name="Rectangle 8" descr="Newsprint"/>
          <p:cNvSpPr>
            <a:spLocks noChangeArrowheads="1"/>
          </p:cNvSpPr>
          <p:nvPr/>
        </p:nvSpPr>
        <p:spPr bwMode="auto">
          <a:xfrm>
            <a:off x="3148028" y="1217859"/>
            <a:ext cx="1820212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7:14</a:t>
            </a:r>
          </a:p>
        </p:txBody>
      </p:sp>
      <p:sp>
        <p:nvSpPr>
          <p:cNvPr id="21513" name="Rectangle 9" descr="Parchment"/>
          <p:cNvSpPr>
            <a:spLocks noChangeArrowheads="1"/>
          </p:cNvSpPr>
          <p:nvPr/>
        </p:nvSpPr>
        <p:spPr bwMode="auto">
          <a:xfrm>
            <a:off x="5090160" y="1217860"/>
            <a:ext cx="6911848" cy="46101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必有童女怀孕生子，给他起名叫以马内利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14" name="Rectangle 10" descr="Stationery"/>
          <p:cNvSpPr>
            <a:spLocks noChangeArrowheads="1"/>
          </p:cNvSpPr>
          <p:nvPr/>
        </p:nvSpPr>
        <p:spPr bwMode="auto">
          <a:xfrm>
            <a:off x="348831" y="1682109"/>
            <a:ext cx="2668687" cy="48197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在加利利传道</a:t>
            </a:r>
            <a:endParaRPr lang="zh-TW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15" name="Rectangle 11" descr="Newsprint"/>
          <p:cNvSpPr>
            <a:spLocks noChangeArrowheads="1"/>
          </p:cNvSpPr>
          <p:nvPr/>
        </p:nvSpPr>
        <p:spPr bwMode="auto">
          <a:xfrm>
            <a:off x="3139440" y="1730622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9:1-2</a:t>
            </a:r>
          </a:p>
        </p:txBody>
      </p:sp>
      <p:sp>
        <p:nvSpPr>
          <p:cNvPr id="21516" name="Rectangle 12" descr="Parchment"/>
          <p:cNvSpPr>
            <a:spLocks noChangeArrowheads="1"/>
          </p:cNvSpPr>
          <p:nvPr/>
        </p:nvSpPr>
        <p:spPr bwMode="auto">
          <a:xfrm>
            <a:off x="5090160" y="1729035"/>
            <a:ext cx="6911848" cy="46101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从前神使西布伦地和拿弗他利地被藐视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17" name="Rectangle 13" descr="Stationery"/>
          <p:cNvSpPr>
            <a:spLocks noChangeArrowheads="1"/>
          </p:cNvSpPr>
          <p:nvPr/>
        </p:nvSpPr>
        <p:spPr bwMode="auto">
          <a:xfrm>
            <a:off x="348831" y="2220842"/>
            <a:ext cx="2668687" cy="48197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是神，政权永存</a:t>
            </a:r>
            <a:endParaRPr lang="zh-TW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18" name="Rectangle 14" descr="Newsprint"/>
          <p:cNvSpPr>
            <a:spLocks noChangeArrowheads="1"/>
          </p:cNvSpPr>
          <p:nvPr/>
        </p:nvSpPr>
        <p:spPr bwMode="auto">
          <a:xfrm>
            <a:off x="3139440" y="2243385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9:6-7</a:t>
            </a:r>
          </a:p>
        </p:txBody>
      </p:sp>
      <p:sp>
        <p:nvSpPr>
          <p:cNvPr id="21519" name="Rectangle 15" descr="Parchment"/>
          <p:cNvSpPr>
            <a:spLocks noChangeArrowheads="1"/>
          </p:cNvSpPr>
          <p:nvPr/>
        </p:nvSpPr>
        <p:spPr bwMode="auto">
          <a:xfrm>
            <a:off x="5090160" y="2248908"/>
            <a:ext cx="6911848" cy="45390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因有一婴孩为我们而生；有一子赐给我们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0" name="Rectangle 16" descr="Stationery"/>
          <p:cNvSpPr>
            <a:spLocks noChangeArrowheads="1"/>
          </p:cNvSpPr>
          <p:nvPr/>
        </p:nvSpPr>
        <p:spPr bwMode="auto">
          <a:xfrm>
            <a:off x="348832" y="2695703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受苦</a:t>
            </a:r>
          </a:p>
        </p:txBody>
      </p:sp>
      <p:sp>
        <p:nvSpPr>
          <p:cNvPr id="21521" name="Rectangle 17" descr="Newsprint"/>
          <p:cNvSpPr>
            <a:spLocks noChangeArrowheads="1"/>
          </p:cNvSpPr>
          <p:nvPr/>
        </p:nvSpPr>
        <p:spPr bwMode="auto">
          <a:xfrm>
            <a:off x="3139440" y="2754560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</a:t>
            </a:r>
          </a:p>
        </p:txBody>
      </p:sp>
      <p:sp>
        <p:nvSpPr>
          <p:cNvPr id="21522" name="Rectangle 18" descr="Parchment"/>
          <p:cNvSpPr>
            <a:spLocks noChangeArrowheads="1"/>
          </p:cNvSpPr>
          <p:nvPr/>
        </p:nvSpPr>
        <p:spPr bwMode="auto">
          <a:xfrm>
            <a:off x="5090160" y="2754307"/>
            <a:ext cx="6911848" cy="45968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他为我们的过犯受害，为我们的罪孽压伤。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3" name="Rectangle 19" descr="Stationery"/>
          <p:cNvSpPr>
            <a:spLocks noChangeArrowheads="1"/>
          </p:cNvSpPr>
          <p:nvPr/>
        </p:nvSpPr>
        <p:spPr bwMode="auto">
          <a:xfrm>
            <a:off x="348832" y="3208465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与恶人同死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4" name="Rectangle 20" descr="Newsprint"/>
          <p:cNvSpPr>
            <a:spLocks noChangeArrowheads="1"/>
          </p:cNvSpPr>
          <p:nvPr/>
        </p:nvSpPr>
        <p:spPr bwMode="auto">
          <a:xfrm>
            <a:off x="3139440" y="3267322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53:9</a:t>
            </a:r>
          </a:p>
        </p:txBody>
      </p:sp>
      <p:sp>
        <p:nvSpPr>
          <p:cNvPr id="21525" name="Rectangle 21" descr="Parchment"/>
          <p:cNvSpPr>
            <a:spLocks noChangeArrowheads="1"/>
          </p:cNvSpPr>
          <p:nvPr/>
        </p:nvSpPr>
        <p:spPr bwMode="auto">
          <a:xfrm>
            <a:off x="5090160" y="3274433"/>
            <a:ext cx="6911848" cy="45231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人还使他与恶人同埋；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6" name="Rectangle 22" descr="Stationery"/>
          <p:cNvSpPr>
            <a:spLocks noChangeArrowheads="1"/>
          </p:cNvSpPr>
          <p:nvPr/>
        </p:nvSpPr>
        <p:spPr bwMode="auto">
          <a:xfrm>
            <a:off x="348832" y="3719640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与财主同葬</a:t>
            </a:r>
            <a:endParaRPr lang="zh-TW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7" name="Rectangle 23" descr="Newsprint"/>
          <p:cNvSpPr>
            <a:spLocks noChangeArrowheads="1"/>
          </p:cNvSpPr>
          <p:nvPr/>
        </p:nvSpPr>
        <p:spPr bwMode="auto">
          <a:xfrm>
            <a:off x="3139440" y="3780085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53:9</a:t>
            </a:r>
          </a:p>
        </p:txBody>
      </p:sp>
      <p:sp>
        <p:nvSpPr>
          <p:cNvPr id="21528" name="Rectangle 24" descr="Parchment"/>
          <p:cNvSpPr>
            <a:spLocks noChangeArrowheads="1"/>
          </p:cNvSpPr>
          <p:nvPr/>
        </p:nvSpPr>
        <p:spPr bwMode="auto">
          <a:xfrm>
            <a:off x="5090160" y="3780085"/>
            <a:ext cx="6911848" cy="4667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谁知死的时候与财主同葬。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29" name="Rectangle 25" descr="Stationery"/>
          <p:cNvSpPr>
            <a:spLocks noChangeArrowheads="1"/>
          </p:cNvSpPr>
          <p:nvPr/>
        </p:nvSpPr>
        <p:spPr bwMode="auto">
          <a:xfrm>
            <a:off x="348832" y="4232403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大能与柔和</a:t>
            </a:r>
          </a:p>
        </p:txBody>
      </p:sp>
      <p:sp>
        <p:nvSpPr>
          <p:cNvPr id="21530" name="Rectangle 26" descr="Newsprint"/>
          <p:cNvSpPr>
            <a:spLocks noChangeArrowheads="1"/>
          </p:cNvSpPr>
          <p:nvPr/>
        </p:nvSpPr>
        <p:spPr bwMode="auto">
          <a:xfrm>
            <a:off x="3139440" y="4291260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40:10-11</a:t>
            </a:r>
          </a:p>
        </p:txBody>
      </p:sp>
      <p:sp>
        <p:nvSpPr>
          <p:cNvPr id="21531" name="Rectangle 27" descr="Parchment"/>
          <p:cNvSpPr>
            <a:spLocks noChangeArrowheads="1"/>
          </p:cNvSpPr>
          <p:nvPr/>
        </p:nvSpPr>
        <p:spPr bwMode="auto">
          <a:xfrm>
            <a:off x="5090160" y="4298373"/>
            <a:ext cx="6911848" cy="45231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他必像牧人牧养自己的羊群，用膀臂聚集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2" name="Rectangle 28" descr="Stationery"/>
          <p:cNvSpPr>
            <a:spLocks noChangeArrowheads="1"/>
          </p:cNvSpPr>
          <p:nvPr/>
        </p:nvSpPr>
        <p:spPr bwMode="auto">
          <a:xfrm>
            <a:off x="348832" y="4743578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公义与仁政</a:t>
            </a:r>
            <a:endParaRPr lang="zh-TW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3" name="Rectangle 29" descr="Newsprint"/>
          <p:cNvSpPr>
            <a:spLocks noChangeArrowheads="1"/>
          </p:cNvSpPr>
          <p:nvPr/>
        </p:nvSpPr>
        <p:spPr bwMode="auto">
          <a:xfrm>
            <a:off x="3139440" y="4804022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61:1-3</a:t>
            </a:r>
          </a:p>
        </p:txBody>
      </p:sp>
      <p:sp>
        <p:nvSpPr>
          <p:cNvPr id="21534" name="Rectangle 30" descr="Parchment"/>
          <p:cNvSpPr>
            <a:spLocks noChangeArrowheads="1"/>
          </p:cNvSpPr>
          <p:nvPr/>
        </p:nvSpPr>
        <p:spPr bwMode="auto">
          <a:xfrm>
            <a:off x="5090160" y="4811132"/>
            <a:ext cx="6911848" cy="45231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主耶和华的灵在我身上；因为耶和华用膏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5" name="Rectangle 31" descr="Stationery"/>
          <p:cNvSpPr>
            <a:spLocks noChangeArrowheads="1"/>
          </p:cNvSpPr>
          <p:nvPr/>
        </p:nvSpPr>
        <p:spPr bwMode="auto">
          <a:xfrm>
            <a:off x="348832" y="5256340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公正与慈爱</a:t>
            </a:r>
            <a:endParaRPr lang="zh-TW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6" name="Rectangle 32" descr="Newsprint"/>
          <p:cNvSpPr>
            <a:spLocks noChangeArrowheads="1"/>
          </p:cNvSpPr>
          <p:nvPr/>
        </p:nvSpPr>
        <p:spPr bwMode="auto">
          <a:xfrm>
            <a:off x="3139440" y="5315197"/>
            <a:ext cx="1828800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42:3-4,7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7" name="Rectangle 33" descr="Parchment"/>
          <p:cNvSpPr>
            <a:spLocks noChangeArrowheads="1"/>
          </p:cNvSpPr>
          <p:nvPr/>
        </p:nvSpPr>
        <p:spPr bwMode="auto">
          <a:xfrm>
            <a:off x="5090160" y="5315198"/>
            <a:ext cx="6911848" cy="45942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压伤的芦苇，他不折断；将残的灯火，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38" name="Rectangle 34" descr="Stationery"/>
          <p:cNvSpPr>
            <a:spLocks noChangeArrowheads="1"/>
          </p:cNvSpPr>
          <p:nvPr/>
        </p:nvSpPr>
        <p:spPr bwMode="auto">
          <a:xfrm>
            <a:off x="348832" y="5767515"/>
            <a:ext cx="2668688" cy="5182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统治外邦</a:t>
            </a:r>
          </a:p>
        </p:txBody>
      </p:sp>
      <p:sp>
        <p:nvSpPr>
          <p:cNvPr id="21539" name="Rectangle 35" descr="Newsprint"/>
          <p:cNvSpPr>
            <a:spLocks noChangeArrowheads="1"/>
          </p:cNvSpPr>
          <p:nvPr/>
        </p:nvSpPr>
        <p:spPr bwMode="auto">
          <a:xfrm>
            <a:off x="3141028" y="5826372"/>
            <a:ext cx="1828801" cy="45231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55:4-5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540" name="Rectangle 36" descr="Parchment"/>
          <p:cNvSpPr>
            <a:spLocks noChangeArrowheads="1"/>
          </p:cNvSpPr>
          <p:nvPr/>
        </p:nvSpPr>
        <p:spPr bwMode="auto">
          <a:xfrm>
            <a:off x="5090160" y="5833483"/>
            <a:ext cx="6911848" cy="45231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我已立他作万民的见证，为万民的君王和</a:t>
            </a:r>
          </a:p>
        </p:txBody>
      </p:sp>
      <p:sp>
        <p:nvSpPr>
          <p:cNvPr id="21544" name="Rectangle 40" descr="Medium wood"/>
          <p:cNvSpPr>
            <a:spLocks noChangeArrowheads="1"/>
          </p:cNvSpPr>
          <p:nvPr/>
        </p:nvSpPr>
        <p:spPr bwMode="auto">
          <a:xfrm>
            <a:off x="348832" y="-1"/>
            <a:ext cx="11653176" cy="1044887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以赛亚对弥赛亚的预言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608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096" y="27432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他出身低微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像根出于干地的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他是「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被藐视，被人厌弃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marL="571500" indent="-571500"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他为别人担当罪罚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他诚然担当我们的忧患，背负我们的痛苦</a:t>
            </a:r>
            <a:endParaRPr lang="zh-CN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是神使他成为代罪羔羊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耶和华使我们众人的罪孽都归在他身上</a:t>
            </a:r>
            <a:endParaRPr lang="zh-CN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他甘愿代刑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他被欺压时不开口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像罪犯而死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因受欺压和审判，他被夺去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他被剪除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从活人之地被剪除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他无罪受死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他虽然未行强暴，口中也没有诡诈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他受苦后必复活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他必看见后裔并且延长年日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marL="571500" indent="-571500"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神的喜乐遍满大地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他必看见自己劳苦的功效，便心满意足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他受苦后必进入荣耀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他与位大的同份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</a:p>
          <a:p>
            <a:pPr algn="just">
              <a:spcAft>
                <a:spcPts val="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众人因他的义得生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有许多人因认识我的义仆，得称为义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  <a:endParaRPr lang="zh-CN" altLang="en-US" sz="3200" b="1" i="0" dirty="0"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832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0312"/>
            <a:ext cx="12192000" cy="635508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他必向列国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竖立大旗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、招回以色列被赶散的人、又从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地的四方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聚集分散的犹大人。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35:8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在那里必有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一条大道、称为圣路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．污秽人不得经过、必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专为赎民行走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、行路的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人虽愚昧、也不至失迷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35:9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在那里必没有狮子、猛兽也不登这路、在那里都遇不见．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只有赎民在那里行走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43:5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不要害怕、因我与你同在．我必领你的后裔从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东方来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、又从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西方招聚你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43:6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我要对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北方说、交出来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．对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南方说、不要拘留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．将我的众子从远方带来、将我的众女从地极领回、 </a:t>
            </a:r>
            <a:endParaRPr 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251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2413</Words>
  <Application>Microsoft Office PowerPoint</Application>
  <PresentationFormat>Widescreen</PresentationFormat>
  <Paragraphs>330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....</vt:lpstr>
      <vt:lpstr>ＭＳ Ｐゴシック</vt:lpstr>
      <vt:lpstr>宋体</vt:lpstr>
      <vt:lpstr>宋体</vt:lpstr>
      <vt:lpstr>SimHei</vt:lpstr>
      <vt:lpstr>Arial</vt:lpstr>
      <vt:lpstr>Calibri</vt:lpstr>
      <vt:lpstr>Calibri Light</vt:lpstr>
      <vt:lpstr>1_Office Theme</vt:lpstr>
      <vt:lpstr>圣经概論 24</vt:lpstr>
      <vt:lpstr>圣经分类合参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以赛亚書鑰節</vt:lpstr>
      <vt:lpstr>PowerPoint Presentation</vt:lpstr>
      <vt:lpstr>PowerPoint Presentation</vt:lpstr>
      <vt:lpstr>以赛亚被呼召</vt:lpstr>
      <vt:lpstr>PowerPoint Presentation</vt:lpstr>
      <vt:lpstr>以赛亚被呼召</vt:lpstr>
      <vt:lpstr>PowerPoint Presentation</vt:lpstr>
      <vt:lpstr>以赛亚生平</vt:lpstr>
      <vt:lpstr>大綱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24a</dc:title>
  <dc:creator>Kao, Race L.</dc:creator>
  <cp:lastModifiedBy>Ning Shunbin</cp:lastModifiedBy>
  <cp:revision>3</cp:revision>
  <dcterms:created xsi:type="dcterms:W3CDTF">2018-08-08T14:17:51Z</dcterms:created>
  <dcterms:modified xsi:type="dcterms:W3CDTF">2018-08-08T16:04:22Z</dcterms:modified>
</cp:coreProperties>
</file>