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3"/>
  </p:notes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20" autoAdjust="0"/>
    <p:restoredTop sz="94660"/>
  </p:normalViewPr>
  <p:slideViewPr>
    <p:cSldViewPr snapToGrid="0">
      <p:cViewPr varScale="1">
        <p:scale>
          <a:sx n="83" d="100"/>
          <a:sy n="83" d="100"/>
        </p:scale>
        <p:origin x="56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63B0A98-D7B7-4EB1-B80E-D6B2D308E77D}" type="datetimeFigureOut">
              <a:rPr lang="en-US" smtClean="0"/>
              <a:t>08/15/2018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6D74F02-1EFE-42DB-B6F1-F043FDC8A2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374828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71E1D35-8EEB-4FE5-95FC-42CC4B956B3A}" type="slidenum">
              <a:rPr lang="zh-TW" altLang="en-US"/>
              <a:pPr/>
              <a:t>7</a:t>
            </a:fld>
            <a:endParaRPr lang="en-US" altLang="zh-TW"/>
          </a:p>
        </p:txBody>
      </p:sp>
      <p:sp>
        <p:nvSpPr>
          <p:cNvPr id="1894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94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96503350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148A65B-6377-446A-8389-73341DDB77D0}" type="slidenum">
              <a:rPr lang="zh-TW" altLang="en-US"/>
              <a:pPr/>
              <a:t>8</a:t>
            </a:fld>
            <a:endParaRPr lang="en-US" altLang="zh-TW"/>
          </a:p>
        </p:txBody>
      </p:sp>
      <p:sp>
        <p:nvSpPr>
          <p:cNvPr id="1904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04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71939893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9628FF-30C0-4EEE-BE99-A990D418232C}" type="datetimeFigureOut">
              <a:rPr lang="en-US" smtClean="0"/>
              <a:t>08/15/2018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46C536-7F40-42C7-A4A1-6003A6EDF9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31060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9628FF-30C0-4EEE-BE99-A990D418232C}" type="datetimeFigureOut">
              <a:rPr lang="en-US" smtClean="0"/>
              <a:t>08/15/2018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46C536-7F40-42C7-A4A1-6003A6EDF9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88652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9628FF-30C0-4EEE-BE99-A990D418232C}" type="datetimeFigureOut">
              <a:rPr lang="en-US" smtClean="0"/>
              <a:t>08/15/2018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46C536-7F40-42C7-A4A1-6003A6EDF9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51571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9628FF-30C0-4EEE-BE99-A990D418232C}" type="datetimeFigureOut">
              <a:rPr lang="en-US" smtClean="0"/>
              <a:t>08/15/2018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46C536-7F40-42C7-A4A1-6003A6EDF9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70553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9628FF-30C0-4EEE-BE99-A990D418232C}" type="datetimeFigureOut">
              <a:rPr lang="en-US" smtClean="0"/>
              <a:t>08/15/2018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46C536-7F40-42C7-A4A1-6003A6EDF9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76576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9628FF-30C0-4EEE-BE99-A990D418232C}" type="datetimeFigureOut">
              <a:rPr lang="en-US" smtClean="0"/>
              <a:t>08/15/2018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46C536-7F40-42C7-A4A1-6003A6EDF9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60579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9628FF-30C0-4EEE-BE99-A990D418232C}" type="datetimeFigureOut">
              <a:rPr lang="en-US" smtClean="0"/>
              <a:t>08/15/2018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46C536-7F40-42C7-A4A1-6003A6EDF9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97227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9628FF-30C0-4EEE-BE99-A990D418232C}" type="datetimeFigureOut">
              <a:rPr lang="en-US" smtClean="0"/>
              <a:t>08/15/2018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46C536-7F40-42C7-A4A1-6003A6EDF9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53151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9628FF-30C0-4EEE-BE99-A990D418232C}" type="datetimeFigureOut">
              <a:rPr lang="en-US" smtClean="0"/>
              <a:t>08/15/2018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46C536-7F40-42C7-A4A1-6003A6EDF9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19662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9628FF-30C0-4EEE-BE99-A990D418232C}" type="datetimeFigureOut">
              <a:rPr lang="en-US" smtClean="0"/>
              <a:t>08/15/2018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46C536-7F40-42C7-A4A1-6003A6EDF9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47989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9628FF-30C0-4EEE-BE99-A990D418232C}" type="datetimeFigureOut">
              <a:rPr lang="en-US" smtClean="0"/>
              <a:t>08/15/2018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46C536-7F40-42C7-A4A1-6003A6EDF9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35121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9628FF-30C0-4EEE-BE99-A990D418232C}" type="datetimeFigureOut">
              <a:rPr lang="en-US" smtClean="0"/>
              <a:t>08/15/2018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746C536-7F40-42C7-A4A1-6003A6EDF9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144403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7" Type="http://schemas.openxmlformats.org/officeDocument/2006/relationships/image" Target="../media/image9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jp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C505E9-146A-4106-9995-8BDBDCE3701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ja-JP" altLang="en-US" sz="80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圣经概論 </a:t>
            </a:r>
            <a:r>
              <a:rPr lang="en-US" altLang="ja-JP" sz="80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25</a:t>
            </a:r>
            <a:endParaRPr lang="en-US" sz="8000" dirty="0"/>
          </a:p>
        </p:txBody>
      </p:sp>
    </p:spTree>
    <p:extLst>
      <p:ext uri="{BB962C8B-B14F-4D97-AF65-F5344CB8AC3E}">
        <p14:creationId xmlns:p14="http://schemas.microsoft.com/office/powerpoint/2010/main" val="251035562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97271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zh-CN" altLang="en-US" sz="66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圣经分类合参</a:t>
            </a:r>
            <a:endParaRPr lang="en-US" sz="4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300" y="1874520"/>
            <a:ext cx="11883736" cy="4904970"/>
          </a:xfrm>
        </p:spPr>
        <p:txBody>
          <a:bodyPr>
            <a:normAutofit fontScale="70000" lnSpcReduction="20000"/>
          </a:bodyPr>
          <a:lstStyle/>
          <a:p>
            <a:pPr marL="0" indent="0" algn="ctr">
              <a:buNone/>
            </a:pPr>
            <a:r>
              <a:rPr lang="zh-CN" altLang="en-US" sz="63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旧约（卅九卷）</a:t>
            </a:r>
            <a:r>
              <a:rPr lang="zh-CN" altLang="en-US" sz="6300" b="1" dirty="0">
                <a:latin typeface="SimSun" panose="02010600030101010101" pitchFamily="2" charset="-122"/>
                <a:ea typeface="SimSun" panose="02010600030101010101" pitchFamily="2" charset="-122"/>
              </a:rPr>
              <a:t>	</a:t>
            </a:r>
            <a:endParaRPr lang="en-US" altLang="zh-CN" sz="6300" b="1" dirty="0"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buNone/>
            </a:pPr>
            <a:r>
              <a:rPr lang="en-US" altLang="zh-CN" sz="6300" b="1" dirty="0">
                <a:latin typeface="SimSun" panose="02010600030101010101" pitchFamily="2" charset="-122"/>
                <a:ea typeface="SimSun" panose="02010600030101010101" pitchFamily="2" charset="-122"/>
              </a:rPr>
              <a:t>	</a:t>
            </a:r>
            <a:r>
              <a:rPr lang="zh-CN" altLang="en-US" sz="63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历史	</a:t>
            </a:r>
            <a:r>
              <a:rPr lang="en-US" altLang="zh-CN" sz="63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		</a:t>
            </a:r>
            <a:r>
              <a:rPr lang="zh-CN" altLang="en-US" sz="63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训诲	</a:t>
            </a:r>
            <a:r>
              <a:rPr lang="en-US" altLang="zh-CN" sz="63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		</a:t>
            </a:r>
            <a:r>
              <a:rPr lang="zh-CN" altLang="en-US" sz="63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预言</a:t>
            </a:r>
            <a:r>
              <a:rPr lang="zh-CN" altLang="en-US" sz="6300" b="1" dirty="0">
                <a:latin typeface="SimSun" panose="02010600030101010101" pitchFamily="2" charset="-122"/>
                <a:ea typeface="SimSun" panose="02010600030101010101" pitchFamily="2" charset="-122"/>
              </a:rPr>
              <a:t>	</a:t>
            </a:r>
            <a:endParaRPr lang="en-US" altLang="zh-CN" sz="6300" b="1" dirty="0"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buNone/>
            </a:pPr>
            <a:r>
              <a:rPr lang="zh-CN" altLang="en-US" sz="6300" b="1" dirty="0">
                <a:latin typeface="SimSun" panose="02010600030101010101" pitchFamily="2" charset="-122"/>
                <a:ea typeface="SimSun" panose="02010600030101010101" pitchFamily="2" charset="-122"/>
              </a:rPr>
              <a:t>摩西的 其他的</a:t>
            </a:r>
            <a:r>
              <a:rPr lang="en-US" altLang="zh-CN" sz="6300" b="1" dirty="0">
                <a:latin typeface="SimSun" panose="02010600030101010101" pitchFamily="2" charset="-122"/>
                <a:ea typeface="SimSun" panose="02010600030101010101" pitchFamily="2" charset="-122"/>
              </a:rPr>
              <a:t>	  </a:t>
            </a:r>
            <a:r>
              <a:rPr lang="zh-CN" altLang="en-US" sz="6600" b="1" dirty="0">
                <a:solidFill>
                  <a:srgbClr val="FFFF00"/>
                </a:solidFill>
                <a:ea typeface="宋体" panose="02010600030101010101" pitchFamily="2" charset="-122"/>
              </a:rPr>
              <a:t>智慧书 </a:t>
            </a:r>
            <a:r>
              <a:rPr lang="en-US" altLang="zh-CN" sz="6300" b="1" dirty="0">
                <a:latin typeface="SimSun" panose="02010600030101010101" pitchFamily="2" charset="-122"/>
                <a:ea typeface="SimSun" panose="02010600030101010101" pitchFamily="2" charset="-122"/>
              </a:rPr>
              <a:t>	  </a:t>
            </a:r>
            <a:r>
              <a:rPr lang="zh-CN" altLang="en-US" sz="6300" b="1" dirty="0">
                <a:latin typeface="SimSun" panose="02010600030101010101" pitchFamily="2" charset="-122"/>
                <a:ea typeface="SimSun" panose="02010600030101010101" pitchFamily="2" charset="-122"/>
              </a:rPr>
              <a:t>大先知</a:t>
            </a:r>
            <a:r>
              <a:rPr lang="en-US" altLang="zh-CN" sz="6300" b="1" dirty="0">
                <a:latin typeface="SimSun" panose="02010600030101010101" pitchFamily="2" charset="-122"/>
                <a:ea typeface="SimSun" panose="02010600030101010101" pitchFamily="2" charset="-122"/>
              </a:rPr>
              <a:t>	</a:t>
            </a:r>
            <a:r>
              <a:rPr lang="zh-CN" altLang="en-US" sz="6300" b="1" dirty="0">
                <a:latin typeface="SimSun" panose="02010600030101010101" pitchFamily="2" charset="-122"/>
                <a:ea typeface="SimSun" panose="02010600030101010101" pitchFamily="2" charset="-122"/>
              </a:rPr>
              <a:t>小先知</a:t>
            </a:r>
            <a:endParaRPr lang="en-US" altLang="zh-CN" sz="6300" b="1" dirty="0"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buNone/>
            </a:pPr>
            <a:endParaRPr lang="en-US" altLang="zh-CN" sz="6300" b="1" dirty="0"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 algn="ctr">
              <a:buNone/>
            </a:pPr>
            <a:r>
              <a:rPr lang="zh-CN" altLang="en-US" sz="63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新约（廿七卷）</a:t>
            </a:r>
          </a:p>
          <a:p>
            <a:pPr marL="0" indent="0">
              <a:buNone/>
            </a:pPr>
            <a:r>
              <a:rPr lang="en-US" altLang="zh-CN" sz="6300" b="1" dirty="0">
                <a:latin typeface="SimSun" panose="02010600030101010101" pitchFamily="2" charset="-122"/>
                <a:ea typeface="SimSun" panose="02010600030101010101" pitchFamily="2" charset="-122"/>
              </a:rPr>
              <a:t>	</a:t>
            </a:r>
            <a:r>
              <a:rPr lang="zh-CN" altLang="en-US" sz="63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历史	</a:t>
            </a:r>
            <a:r>
              <a:rPr lang="en-US" altLang="zh-CN" sz="63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	  </a:t>
            </a:r>
            <a:r>
              <a:rPr lang="zh-CN" altLang="en-US" sz="63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训诲 </a:t>
            </a:r>
            <a:r>
              <a:rPr lang="en-US" altLang="zh-CN" sz="63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</a:t>
            </a:r>
            <a:r>
              <a:rPr lang="zh-CN" altLang="en-US" sz="6600" b="1" dirty="0">
                <a:solidFill>
                  <a:srgbClr val="FFFF00"/>
                </a:solidFill>
                <a:ea typeface="宋体" panose="02010600030101010101" pitchFamily="2" charset="-122"/>
              </a:rPr>
              <a:t>书信</a:t>
            </a:r>
            <a:r>
              <a:rPr lang="en-US" altLang="zh-CN" sz="6600" b="1" dirty="0">
                <a:solidFill>
                  <a:srgbClr val="FFFF00"/>
                </a:solidFill>
                <a:ea typeface="宋体" panose="02010600030101010101" pitchFamily="2" charset="-122"/>
              </a:rPr>
              <a:t>)</a:t>
            </a:r>
            <a:r>
              <a:rPr lang="zh-CN" altLang="en-US" sz="63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	</a:t>
            </a:r>
            <a:r>
              <a:rPr lang="en-US" altLang="zh-CN" sz="63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		</a:t>
            </a:r>
            <a:r>
              <a:rPr lang="zh-CN" altLang="en-US" sz="63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预言</a:t>
            </a:r>
          </a:p>
          <a:p>
            <a:pPr marL="0" indent="0">
              <a:buNone/>
            </a:pPr>
            <a:r>
              <a:rPr lang="zh-CN" altLang="en-US" sz="6300" b="1" dirty="0">
                <a:latin typeface="SimSun" panose="02010600030101010101" pitchFamily="2" charset="-122"/>
                <a:ea typeface="SimSun" panose="02010600030101010101" pitchFamily="2" charset="-122"/>
              </a:rPr>
              <a:t>福音</a:t>
            </a:r>
            <a:r>
              <a:rPr lang="en-US" altLang="zh-CN" sz="6300" b="1" dirty="0">
                <a:latin typeface="SimSun" panose="02010600030101010101" pitchFamily="2" charset="-122"/>
                <a:ea typeface="SimSun" panose="02010600030101010101" pitchFamily="2" charset="-122"/>
              </a:rPr>
              <a:t>	</a:t>
            </a:r>
            <a:r>
              <a:rPr lang="zh-CN" altLang="en-US" sz="6300" b="1" dirty="0">
                <a:latin typeface="SimSun" panose="02010600030101010101" pitchFamily="2" charset="-122"/>
                <a:ea typeface="SimSun" panose="02010600030101010101" pitchFamily="2" charset="-122"/>
              </a:rPr>
              <a:t>教会</a:t>
            </a:r>
            <a:r>
              <a:rPr lang="en-US" altLang="zh-CN" sz="6300" b="1" dirty="0">
                <a:latin typeface="SimSun" panose="02010600030101010101" pitchFamily="2" charset="-122"/>
                <a:ea typeface="SimSun" panose="02010600030101010101" pitchFamily="2" charset="-122"/>
              </a:rPr>
              <a:t>	 </a:t>
            </a:r>
            <a:r>
              <a:rPr lang="zh-CN" altLang="en-US" sz="6300" b="1" dirty="0">
                <a:latin typeface="SimSun" panose="02010600030101010101" pitchFamily="2" charset="-122"/>
                <a:ea typeface="SimSun" panose="02010600030101010101" pitchFamily="2" charset="-122"/>
              </a:rPr>
              <a:t>保罗的</a:t>
            </a:r>
            <a:r>
              <a:rPr lang="en-US" altLang="zh-CN" sz="6300" b="1" dirty="0">
                <a:latin typeface="SimSun" panose="02010600030101010101" pitchFamily="2" charset="-122"/>
                <a:ea typeface="SimSun" panose="02010600030101010101" pitchFamily="2" charset="-122"/>
              </a:rPr>
              <a:t>	</a:t>
            </a:r>
            <a:r>
              <a:rPr lang="zh-CN" altLang="en-US" sz="6300" b="1" dirty="0">
                <a:latin typeface="SimSun" panose="02010600030101010101" pitchFamily="2" charset="-122"/>
                <a:ea typeface="SimSun" panose="02010600030101010101" pitchFamily="2" charset="-122"/>
              </a:rPr>
              <a:t>其他的</a:t>
            </a:r>
          </a:p>
          <a:p>
            <a:pPr marL="0" indent="0">
              <a:buNone/>
            </a:pPr>
            <a:r>
              <a:rPr lang="zh-CN" altLang="en-US" sz="4300" b="1" dirty="0">
                <a:latin typeface="SimSun" panose="02010600030101010101" pitchFamily="2" charset="-122"/>
                <a:ea typeface="SimSun" panose="02010600030101010101" pitchFamily="2" charset="-122"/>
              </a:rPr>
              <a:t>											</a:t>
            </a:r>
            <a:r>
              <a:rPr lang="zh-CN" altLang="en-US" dirty="0">
                <a:latin typeface="SimSun" panose="02010600030101010101" pitchFamily="2" charset="-122"/>
                <a:ea typeface="SimSun" panose="02010600030101010101" pitchFamily="2" charset="-122"/>
              </a:rPr>
              <a:t>							</a:t>
            </a:r>
          </a:p>
        </p:txBody>
      </p:sp>
      <p:sp>
        <p:nvSpPr>
          <p:cNvPr id="4" name="Line 5">
            <a:extLst>
              <a:ext uri="{FF2B5EF4-FFF2-40B4-BE49-F238E27FC236}">
                <a16:creationId xmlns:a16="http://schemas.microsoft.com/office/drawing/2014/main" id="{BFFF6FC3-F407-4BA5-B34D-B69AFF6643E7}"/>
              </a:ext>
            </a:extLst>
          </p:cNvPr>
          <p:cNvSpPr>
            <a:spLocks noChangeShapeType="1"/>
          </p:cNvSpPr>
          <p:nvPr/>
        </p:nvSpPr>
        <p:spPr bwMode="auto">
          <a:xfrm>
            <a:off x="0" y="3823853"/>
            <a:ext cx="12192000" cy="9237"/>
          </a:xfrm>
          <a:prstGeom prst="line">
            <a:avLst/>
          </a:prstGeom>
          <a:noFill/>
          <a:ln w="57150">
            <a:solidFill>
              <a:srgbClr val="00B0F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" name="Line 4">
            <a:extLst>
              <a:ext uri="{FF2B5EF4-FFF2-40B4-BE49-F238E27FC236}">
                <a16:creationId xmlns:a16="http://schemas.microsoft.com/office/drawing/2014/main" id="{5EE713C4-1A02-48EB-9462-88D8F62C6CD3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0" y="1530327"/>
            <a:ext cx="12192000" cy="0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" name="Line 4">
            <a:extLst>
              <a:ext uri="{FF2B5EF4-FFF2-40B4-BE49-F238E27FC236}">
                <a16:creationId xmlns:a16="http://schemas.microsoft.com/office/drawing/2014/main" id="{3E948ADA-E6E0-4BB7-BD19-1D03941CCE66}"/>
              </a:ext>
            </a:extLst>
          </p:cNvPr>
          <p:cNvSpPr>
            <a:spLocks noChangeShapeType="1"/>
          </p:cNvSpPr>
          <p:nvPr/>
        </p:nvSpPr>
        <p:spPr bwMode="auto">
          <a:xfrm>
            <a:off x="0" y="1294502"/>
            <a:ext cx="12192000" cy="20781"/>
          </a:xfrm>
          <a:prstGeom prst="line">
            <a:avLst/>
          </a:prstGeom>
          <a:noFill/>
          <a:ln w="76200">
            <a:solidFill>
              <a:srgbClr val="00FF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2252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42" name="Group 2"/>
          <p:cNvGrpSpPr>
            <a:grpSpLocks/>
          </p:cNvGrpSpPr>
          <p:nvPr/>
        </p:nvGrpSpPr>
        <p:grpSpPr bwMode="auto">
          <a:xfrm>
            <a:off x="177006" y="2870200"/>
            <a:ext cx="11362324" cy="1016000"/>
            <a:chOff x="288" y="1680"/>
            <a:chExt cx="4896" cy="640"/>
          </a:xfrm>
        </p:grpSpPr>
        <p:pic>
          <p:nvPicPr>
            <p:cNvPr id="10243" name="Picture 3" descr="kings1b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8" y="1680"/>
              <a:ext cx="4896" cy="64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0244" name="Text Box 4"/>
            <p:cNvSpPr txBox="1">
              <a:spLocks noChangeArrowheads="1"/>
            </p:cNvSpPr>
            <p:nvPr/>
          </p:nvSpPr>
          <p:spPr bwMode="auto">
            <a:xfrm>
              <a:off x="797" y="1877"/>
              <a:ext cx="234" cy="19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/>
              <a:r>
                <a:rPr lang="zh-TW" altLang="en-US" sz="1400" dirty="0">
                  <a:solidFill>
                    <a:schemeClr val="bg1"/>
                  </a:solidFill>
                  <a:ea typeface="SimHei" panose="02010609060101010101" pitchFamily="49" charset="-122"/>
                </a:rPr>
                <a:t>亞撒</a:t>
              </a:r>
            </a:p>
          </p:txBody>
        </p:sp>
        <p:sp>
          <p:nvSpPr>
            <p:cNvPr id="10245" name="Text Box 5"/>
            <p:cNvSpPr txBox="1">
              <a:spLocks noChangeArrowheads="1"/>
            </p:cNvSpPr>
            <p:nvPr/>
          </p:nvSpPr>
          <p:spPr bwMode="auto">
            <a:xfrm>
              <a:off x="382" y="1880"/>
              <a:ext cx="321" cy="19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 algn="ctr"/>
              <a:r>
                <a:rPr lang="zh-TW" altLang="en-US" sz="1400" dirty="0">
                  <a:solidFill>
                    <a:schemeClr val="bg1"/>
                  </a:solidFill>
                  <a:ea typeface="SimHei" panose="02010609060101010101" pitchFamily="49" charset="-122"/>
                </a:rPr>
                <a:t>羅波安</a:t>
              </a:r>
            </a:p>
          </p:txBody>
        </p:sp>
        <p:sp>
          <p:nvSpPr>
            <p:cNvPr id="10246" name="Text Box 6"/>
            <p:cNvSpPr txBox="1">
              <a:spLocks noChangeArrowheads="1"/>
            </p:cNvSpPr>
            <p:nvPr/>
          </p:nvSpPr>
          <p:spPr bwMode="auto">
            <a:xfrm>
              <a:off x="1192" y="1861"/>
              <a:ext cx="312" cy="19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/>
              <a:r>
                <a:rPr lang="zh-TW" altLang="en-US" sz="1400" dirty="0">
                  <a:solidFill>
                    <a:schemeClr val="bg1"/>
                  </a:solidFill>
                  <a:ea typeface="SimHei" panose="02010609060101010101" pitchFamily="49" charset="-122"/>
                </a:rPr>
                <a:t>約沙法</a:t>
              </a:r>
            </a:p>
          </p:txBody>
        </p:sp>
        <p:sp>
          <p:nvSpPr>
            <p:cNvPr id="10247" name="Text Box 7"/>
            <p:cNvSpPr txBox="1">
              <a:spLocks noChangeArrowheads="1"/>
            </p:cNvSpPr>
            <p:nvPr/>
          </p:nvSpPr>
          <p:spPr bwMode="auto">
            <a:xfrm>
              <a:off x="1834" y="1855"/>
              <a:ext cx="312" cy="19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/>
              <a:r>
                <a:rPr lang="zh-TW" altLang="en-US" sz="1400" dirty="0">
                  <a:solidFill>
                    <a:schemeClr val="bg1"/>
                  </a:solidFill>
                  <a:ea typeface="SimHei" panose="02010609060101010101" pitchFamily="49" charset="-122"/>
                </a:rPr>
                <a:t>約阿施</a:t>
              </a:r>
            </a:p>
          </p:txBody>
        </p:sp>
        <p:sp>
          <p:nvSpPr>
            <p:cNvPr id="10248" name="Text Box 8"/>
            <p:cNvSpPr txBox="1">
              <a:spLocks noChangeArrowheads="1"/>
            </p:cNvSpPr>
            <p:nvPr/>
          </p:nvSpPr>
          <p:spPr bwMode="auto">
            <a:xfrm>
              <a:off x="2613" y="1861"/>
              <a:ext cx="312" cy="19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/>
              <a:r>
                <a:rPr lang="zh-TW" altLang="en-US" sz="1400" dirty="0">
                  <a:solidFill>
                    <a:schemeClr val="bg1"/>
                  </a:solidFill>
                  <a:ea typeface="SimHei" panose="02010609060101010101" pitchFamily="49" charset="-122"/>
                </a:rPr>
                <a:t>烏西雅</a:t>
              </a:r>
            </a:p>
          </p:txBody>
        </p:sp>
        <p:sp>
          <p:nvSpPr>
            <p:cNvPr id="10249" name="Text Box 9"/>
            <p:cNvSpPr txBox="1">
              <a:spLocks noChangeArrowheads="1"/>
            </p:cNvSpPr>
            <p:nvPr/>
          </p:nvSpPr>
          <p:spPr bwMode="auto">
            <a:xfrm>
              <a:off x="3347" y="1862"/>
              <a:ext cx="312" cy="19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/>
              <a:r>
                <a:rPr lang="zh-TW" altLang="en-US" sz="1400" dirty="0">
                  <a:solidFill>
                    <a:schemeClr val="bg1"/>
                  </a:solidFill>
                  <a:ea typeface="SimHei" panose="02010609060101010101" pitchFamily="49" charset="-122"/>
                </a:rPr>
                <a:t>希西家</a:t>
              </a:r>
            </a:p>
          </p:txBody>
        </p:sp>
        <p:sp>
          <p:nvSpPr>
            <p:cNvPr id="10250" name="Text Box 10"/>
            <p:cNvSpPr txBox="1">
              <a:spLocks noChangeArrowheads="1"/>
            </p:cNvSpPr>
            <p:nvPr/>
          </p:nvSpPr>
          <p:spPr bwMode="auto">
            <a:xfrm>
              <a:off x="3872" y="1861"/>
              <a:ext cx="312" cy="19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/>
              <a:r>
                <a:rPr lang="zh-TW" altLang="en-US" sz="1400" dirty="0">
                  <a:solidFill>
                    <a:schemeClr val="bg1"/>
                  </a:solidFill>
                  <a:ea typeface="SimHei" panose="02010609060101010101" pitchFamily="49" charset="-122"/>
                </a:rPr>
                <a:t>瑪拿西</a:t>
              </a:r>
            </a:p>
          </p:txBody>
        </p:sp>
        <p:sp>
          <p:nvSpPr>
            <p:cNvPr id="10251" name="Text Box 11"/>
            <p:cNvSpPr txBox="1">
              <a:spLocks noChangeArrowheads="1"/>
            </p:cNvSpPr>
            <p:nvPr/>
          </p:nvSpPr>
          <p:spPr bwMode="auto">
            <a:xfrm>
              <a:off x="4423" y="1855"/>
              <a:ext cx="312" cy="19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/>
              <a:r>
                <a:rPr lang="zh-TW" altLang="en-US" sz="1400" dirty="0">
                  <a:solidFill>
                    <a:schemeClr val="bg1"/>
                  </a:solidFill>
                  <a:ea typeface="SimHei" panose="02010609060101010101" pitchFamily="49" charset="-122"/>
                </a:rPr>
                <a:t>約西亞</a:t>
              </a:r>
            </a:p>
          </p:txBody>
        </p:sp>
      </p:grpSp>
      <p:sp>
        <p:nvSpPr>
          <p:cNvPr id="10253" name="Text Box 13"/>
          <p:cNvSpPr txBox="1">
            <a:spLocks noChangeArrowheads="1"/>
          </p:cNvSpPr>
          <p:nvPr/>
        </p:nvSpPr>
        <p:spPr bwMode="auto">
          <a:xfrm>
            <a:off x="175036" y="3489058"/>
            <a:ext cx="704194" cy="40011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/>
        </p:spPr>
        <p:txBody>
          <a:bodyPr wrap="square">
            <a:spAutoFit/>
          </a:bodyPr>
          <a:lstStyle/>
          <a:p>
            <a:pPr algn="ctr"/>
            <a:r>
              <a:rPr lang="zh-TW" altLang="en-US" sz="2000" dirty="0">
                <a:solidFill>
                  <a:srgbClr val="CC0000"/>
                </a:solidFill>
                <a:ea typeface="SimHei" panose="02010609060101010101" pitchFamily="49" charset="-122"/>
              </a:rPr>
              <a:t>南国</a:t>
            </a:r>
          </a:p>
        </p:txBody>
      </p:sp>
      <p:sp>
        <p:nvSpPr>
          <p:cNvPr id="10254" name="Text Box 14"/>
          <p:cNvSpPr txBox="1">
            <a:spLocks noChangeArrowheads="1"/>
          </p:cNvSpPr>
          <p:nvPr/>
        </p:nvSpPr>
        <p:spPr bwMode="auto">
          <a:xfrm>
            <a:off x="11415802" y="3126547"/>
            <a:ext cx="869950" cy="366713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/>
        </p:spPr>
        <p:txBody>
          <a:bodyPr wrap="none">
            <a:spAutoFit/>
          </a:bodyPr>
          <a:lstStyle/>
          <a:p>
            <a:pPr algn="ctr"/>
            <a:r>
              <a:rPr lang="zh-TW" altLang="en-US" dirty="0">
                <a:solidFill>
                  <a:schemeClr val="bg1"/>
                </a:solidFill>
                <a:ea typeface="SimHei" panose="02010609060101010101" pitchFamily="49" charset="-122"/>
              </a:rPr>
              <a:t>巴比伦</a:t>
            </a:r>
          </a:p>
        </p:txBody>
      </p:sp>
      <p:sp>
        <p:nvSpPr>
          <p:cNvPr id="10259" name="Line 19"/>
          <p:cNvSpPr>
            <a:spLocks noChangeShapeType="1"/>
          </p:cNvSpPr>
          <p:nvPr/>
        </p:nvSpPr>
        <p:spPr bwMode="auto">
          <a:xfrm flipH="1" flipV="1">
            <a:off x="3370036" y="3406741"/>
            <a:ext cx="23813" cy="187325"/>
          </a:xfrm>
          <a:prstGeom prst="line">
            <a:avLst/>
          </a:prstGeom>
          <a:noFill/>
          <a:ln w="9525">
            <a:solidFill>
              <a:schemeClr val="bg2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262" name="Text Box 22"/>
          <p:cNvSpPr txBox="1">
            <a:spLocks noChangeArrowheads="1"/>
          </p:cNvSpPr>
          <p:nvPr/>
        </p:nvSpPr>
        <p:spPr bwMode="auto">
          <a:xfrm>
            <a:off x="3075885" y="3577879"/>
            <a:ext cx="53975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zh-TW" altLang="en-US" sz="1400" dirty="0">
                <a:solidFill>
                  <a:schemeClr val="bg2"/>
                </a:solidFill>
                <a:ea typeface="SimHei" panose="02010609060101010101" pitchFamily="49" charset="-122"/>
              </a:rPr>
              <a:t>篡位</a:t>
            </a:r>
          </a:p>
        </p:txBody>
      </p:sp>
      <p:grpSp>
        <p:nvGrpSpPr>
          <p:cNvPr id="10263" name="Group 23"/>
          <p:cNvGrpSpPr>
            <a:grpSpLocks/>
          </p:cNvGrpSpPr>
          <p:nvPr/>
        </p:nvGrpSpPr>
        <p:grpSpPr bwMode="auto">
          <a:xfrm>
            <a:off x="177006" y="1571625"/>
            <a:ext cx="11606522" cy="1397000"/>
            <a:chOff x="288" y="968"/>
            <a:chExt cx="4896" cy="880"/>
          </a:xfrm>
        </p:grpSpPr>
        <p:pic>
          <p:nvPicPr>
            <p:cNvPr id="10264" name="Picture 24" descr="kings1a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8" y="968"/>
              <a:ext cx="4896" cy="88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0265" name="Text Box 25"/>
            <p:cNvSpPr txBox="1">
              <a:spLocks noChangeArrowheads="1"/>
            </p:cNvSpPr>
            <p:nvPr/>
          </p:nvSpPr>
          <p:spPr bwMode="auto">
            <a:xfrm>
              <a:off x="389" y="1505"/>
              <a:ext cx="330" cy="17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/>
              <a:r>
                <a:rPr lang="zh-TW" altLang="en-US" sz="1200" dirty="0">
                  <a:solidFill>
                    <a:schemeClr val="bg1"/>
                  </a:solidFill>
                  <a:ea typeface="SimHei" panose="02010609060101010101" pitchFamily="49" charset="-122"/>
                </a:rPr>
                <a:t>耶羅波安</a:t>
              </a:r>
            </a:p>
          </p:txBody>
        </p:sp>
        <p:sp>
          <p:nvSpPr>
            <p:cNvPr id="10266" name="Text Box 26"/>
            <p:cNvSpPr txBox="1">
              <a:spLocks noChangeArrowheads="1"/>
            </p:cNvSpPr>
            <p:nvPr/>
          </p:nvSpPr>
          <p:spPr bwMode="auto">
            <a:xfrm>
              <a:off x="760" y="1505"/>
              <a:ext cx="203" cy="17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/>
              <a:r>
                <a:rPr lang="zh-TW" altLang="en-US" sz="1200" dirty="0">
                  <a:solidFill>
                    <a:schemeClr val="bg1"/>
                  </a:solidFill>
                  <a:ea typeface="SimHei" panose="02010609060101010101" pitchFamily="49" charset="-122"/>
                </a:rPr>
                <a:t>巴沙</a:t>
              </a:r>
            </a:p>
          </p:txBody>
        </p:sp>
        <p:sp>
          <p:nvSpPr>
            <p:cNvPr id="10267" name="Text Box 27"/>
            <p:cNvSpPr txBox="1">
              <a:spLocks noChangeArrowheads="1"/>
            </p:cNvSpPr>
            <p:nvPr/>
          </p:nvSpPr>
          <p:spPr bwMode="auto">
            <a:xfrm>
              <a:off x="1224" y="1505"/>
              <a:ext cx="203" cy="17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/>
              <a:r>
                <a:rPr lang="zh-TW" altLang="en-US" sz="1200" dirty="0">
                  <a:solidFill>
                    <a:schemeClr val="bg1"/>
                  </a:solidFill>
                  <a:ea typeface="SimHei" panose="02010609060101010101" pitchFamily="49" charset="-122"/>
                </a:rPr>
                <a:t>亞哈</a:t>
              </a:r>
            </a:p>
          </p:txBody>
        </p:sp>
        <p:sp>
          <p:nvSpPr>
            <p:cNvPr id="10268" name="Text Box 28"/>
            <p:cNvSpPr txBox="1">
              <a:spLocks noChangeArrowheads="1"/>
            </p:cNvSpPr>
            <p:nvPr/>
          </p:nvSpPr>
          <p:spPr bwMode="auto">
            <a:xfrm>
              <a:off x="1717" y="1505"/>
              <a:ext cx="203" cy="17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/>
              <a:r>
                <a:rPr lang="zh-TW" altLang="en-US" sz="1200" dirty="0">
                  <a:solidFill>
                    <a:schemeClr val="bg1"/>
                  </a:solidFill>
                  <a:ea typeface="SimHei" panose="02010609060101010101" pitchFamily="49" charset="-122"/>
                </a:rPr>
                <a:t>耶戶</a:t>
              </a:r>
            </a:p>
          </p:txBody>
        </p:sp>
        <p:sp>
          <p:nvSpPr>
            <p:cNvPr id="10269" name="Text Box 29"/>
            <p:cNvSpPr txBox="1">
              <a:spLocks noChangeArrowheads="1"/>
            </p:cNvSpPr>
            <p:nvPr/>
          </p:nvSpPr>
          <p:spPr bwMode="auto">
            <a:xfrm>
              <a:off x="2407" y="1505"/>
              <a:ext cx="456" cy="17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/>
              <a:r>
                <a:rPr lang="zh-TW" altLang="en-US" sz="1200" dirty="0">
                  <a:solidFill>
                    <a:schemeClr val="bg1"/>
                  </a:solidFill>
                  <a:ea typeface="SimHei" panose="02010609060101010101" pitchFamily="49" charset="-122"/>
                </a:rPr>
                <a:t>耶羅波安二世</a:t>
              </a:r>
            </a:p>
          </p:txBody>
        </p:sp>
      </p:grpSp>
      <p:sp>
        <p:nvSpPr>
          <p:cNvPr id="10270" name="Rectangle 30"/>
          <p:cNvSpPr>
            <a:spLocks noChangeArrowheads="1"/>
          </p:cNvSpPr>
          <p:nvPr/>
        </p:nvSpPr>
        <p:spPr bwMode="auto">
          <a:xfrm>
            <a:off x="230817" y="6216091"/>
            <a:ext cx="5536408" cy="198475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271" name="Rectangle 31"/>
          <p:cNvSpPr>
            <a:spLocks noChangeArrowheads="1"/>
          </p:cNvSpPr>
          <p:nvPr/>
        </p:nvSpPr>
        <p:spPr bwMode="auto">
          <a:xfrm>
            <a:off x="5767225" y="6216091"/>
            <a:ext cx="6301580" cy="204411"/>
          </a:xfrm>
          <a:prstGeom prst="rect">
            <a:avLst/>
          </a:prstGeom>
          <a:solidFill>
            <a:srgbClr val="FF9933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272" name="Text Box 32"/>
          <p:cNvSpPr txBox="1">
            <a:spLocks noChangeArrowheads="1"/>
          </p:cNvSpPr>
          <p:nvPr/>
        </p:nvSpPr>
        <p:spPr bwMode="auto">
          <a:xfrm>
            <a:off x="7587081" y="5788234"/>
            <a:ext cx="2045753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zh-TW" altLang="en-US" sz="2000" dirty="0">
                <a:solidFill>
                  <a:srgbClr val="FFFF00"/>
                </a:solidFill>
                <a:ea typeface="SimHei" panose="02010609060101010101" pitchFamily="49" charset="-122"/>
              </a:rPr>
              <a:t>东周</a:t>
            </a:r>
            <a:r>
              <a:rPr lang="en-US" altLang="zh-TW" sz="2000" dirty="0">
                <a:solidFill>
                  <a:srgbClr val="FFFF00"/>
                </a:solidFill>
                <a:ea typeface="SimHei" panose="02010609060101010101" pitchFamily="49" charset="-122"/>
              </a:rPr>
              <a:t>(770-221 BC)</a:t>
            </a:r>
          </a:p>
        </p:txBody>
      </p:sp>
      <p:sp>
        <p:nvSpPr>
          <p:cNvPr id="10273" name="Text Box 33"/>
          <p:cNvSpPr txBox="1">
            <a:spLocks noChangeArrowheads="1"/>
          </p:cNvSpPr>
          <p:nvPr/>
        </p:nvSpPr>
        <p:spPr bwMode="auto">
          <a:xfrm>
            <a:off x="1660697" y="5810045"/>
            <a:ext cx="2175596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zh-TW" altLang="en-US" sz="2000" dirty="0">
                <a:solidFill>
                  <a:srgbClr val="FFFF00"/>
                </a:solidFill>
                <a:ea typeface="SimHei" panose="02010609060101010101" pitchFamily="49" charset="-122"/>
              </a:rPr>
              <a:t>西周</a:t>
            </a:r>
            <a:r>
              <a:rPr lang="en-US" altLang="zh-TW" sz="2000" dirty="0">
                <a:solidFill>
                  <a:srgbClr val="FFFF00"/>
                </a:solidFill>
                <a:ea typeface="SimHei" panose="02010609060101010101" pitchFamily="49" charset="-122"/>
              </a:rPr>
              <a:t>(1046-771 BC)</a:t>
            </a:r>
          </a:p>
        </p:txBody>
      </p:sp>
      <p:sp>
        <p:nvSpPr>
          <p:cNvPr id="10274" name="Text Box 34"/>
          <p:cNvSpPr txBox="1">
            <a:spLocks noChangeArrowheads="1"/>
          </p:cNvSpPr>
          <p:nvPr/>
        </p:nvSpPr>
        <p:spPr bwMode="auto">
          <a:xfrm>
            <a:off x="23344" y="5747247"/>
            <a:ext cx="697627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zh-TW" altLang="en-US" sz="2000" dirty="0">
                <a:solidFill>
                  <a:srgbClr val="CC0000"/>
                </a:solidFill>
                <a:ea typeface="SimHei" panose="02010609060101010101" pitchFamily="49" charset="-122"/>
              </a:rPr>
              <a:t>中国</a:t>
            </a:r>
          </a:p>
        </p:txBody>
      </p:sp>
      <p:sp>
        <p:nvSpPr>
          <p:cNvPr id="10275" name="Text Box 35"/>
          <p:cNvSpPr txBox="1">
            <a:spLocks noChangeArrowheads="1"/>
          </p:cNvSpPr>
          <p:nvPr/>
        </p:nvSpPr>
        <p:spPr bwMode="auto">
          <a:xfrm>
            <a:off x="97241" y="2019645"/>
            <a:ext cx="697627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zh-TW" altLang="en-US" sz="2000" dirty="0">
                <a:solidFill>
                  <a:srgbClr val="CC0000"/>
                </a:solidFill>
                <a:ea typeface="SimHei" panose="02010609060101010101" pitchFamily="49" charset="-122"/>
              </a:rPr>
              <a:t>北国</a:t>
            </a:r>
          </a:p>
        </p:txBody>
      </p:sp>
      <p:sp>
        <p:nvSpPr>
          <p:cNvPr id="10276" name="Text Box 36"/>
          <p:cNvSpPr txBox="1">
            <a:spLocks noChangeArrowheads="1"/>
          </p:cNvSpPr>
          <p:nvPr/>
        </p:nvSpPr>
        <p:spPr bwMode="auto">
          <a:xfrm>
            <a:off x="8137378" y="2297669"/>
            <a:ext cx="697627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zh-TW" altLang="en-US" sz="2000" dirty="0">
                <a:solidFill>
                  <a:schemeClr val="bg1"/>
                </a:solidFill>
                <a:ea typeface="SimHei" panose="02010609060101010101" pitchFamily="49" charset="-122"/>
              </a:rPr>
              <a:t>亚述</a:t>
            </a:r>
          </a:p>
        </p:txBody>
      </p:sp>
      <p:sp>
        <p:nvSpPr>
          <p:cNvPr id="10286" name="Text Box 46"/>
          <p:cNvSpPr txBox="1">
            <a:spLocks noChangeArrowheads="1"/>
          </p:cNvSpPr>
          <p:nvPr/>
        </p:nvSpPr>
        <p:spPr bwMode="auto">
          <a:xfrm>
            <a:off x="1878012" y="1612901"/>
            <a:ext cx="379413" cy="307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altLang="zh-TW" sz="1400">
                <a:ea typeface="SimHei" panose="02010609060101010101" pitchFamily="49" charset="-122"/>
              </a:rPr>
              <a:t>BC</a:t>
            </a:r>
          </a:p>
        </p:txBody>
      </p:sp>
      <p:cxnSp>
        <p:nvCxnSpPr>
          <p:cNvPr id="3" name="Straight Arrow Connector 2">
            <a:extLst>
              <a:ext uri="{FF2B5EF4-FFF2-40B4-BE49-F238E27FC236}">
                <a16:creationId xmlns:a16="http://schemas.microsoft.com/office/drawing/2014/main" id="{D0AB7B67-AF26-4650-BE61-D0C366305E1D}"/>
              </a:ext>
            </a:extLst>
          </p:cNvPr>
          <p:cNvCxnSpPr>
            <a:cxnSpLocks/>
            <a:endCxn id="10276" idx="1"/>
          </p:cNvCxnSpPr>
          <p:nvPr/>
        </p:nvCxnSpPr>
        <p:spPr>
          <a:xfrm>
            <a:off x="7587081" y="2497724"/>
            <a:ext cx="550297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Arrow Connector 51">
            <a:extLst>
              <a:ext uri="{FF2B5EF4-FFF2-40B4-BE49-F238E27FC236}">
                <a16:creationId xmlns:a16="http://schemas.microsoft.com/office/drawing/2014/main" id="{13A2FAD6-09D7-40F1-8E3D-85F0546D2D4A}"/>
              </a:ext>
            </a:extLst>
          </p:cNvPr>
          <p:cNvCxnSpPr>
            <a:cxnSpLocks/>
          </p:cNvCxnSpPr>
          <p:nvPr/>
        </p:nvCxnSpPr>
        <p:spPr>
          <a:xfrm>
            <a:off x="11354038" y="3275184"/>
            <a:ext cx="185292" cy="20466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/>
          <p:cNvSpPr txBox="1"/>
          <p:nvPr/>
        </p:nvSpPr>
        <p:spPr>
          <a:xfrm>
            <a:off x="2729128" y="3917949"/>
            <a:ext cx="111440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俄巴底亚</a:t>
            </a:r>
            <a:endParaRPr lang="en-US" altLang="zh-CN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r>
              <a:rPr lang="en-US" altLang="zh-CN" b="1" dirty="0">
                <a:latin typeface="SimSun" panose="02010600030101010101" pitchFamily="2" charset="-122"/>
                <a:ea typeface="SimSun" panose="02010600030101010101" pitchFamily="2" charset="-122"/>
              </a:rPr>
              <a:t>855</a:t>
            </a:r>
            <a:r>
              <a:rPr lang="en-US" altLang="zh-CN" dirty="0"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~</a:t>
            </a:r>
            <a:r>
              <a:rPr lang="en-US" altLang="zh-CN" b="1" dirty="0">
                <a:latin typeface="SimSun" panose="02010600030101010101" pitchFamily="2" charset="-122"/>
                <a:ea typeface="SimSun" panose="02010600030101010101" pitchFamily="2" charset="-122"/>
              </a:rPr>
              <a:t>845</a:t>
            </a:r>
            <a:endParaRPr lang="zh-CN" altLang="en-US" b="1" dirty="0"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35463" y="1609757"/>
            <a:ext cx="5442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B.C.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698189" y="4190885"/>
            <a:ext cx="102143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约   珥</a:t>
            </a:r>
          </a:p>
          <a:p>
            <a:r>
              <a:rPr lang="en-US" dirty="0"/>
              <a:t>840</a:t>
            </a:r>
            <a:r>
              <a:rPr lang="en-US" dirty="0"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~</a:t>
            </a:r>
            <a:r>
              <a:rPr lang="en-US" dirty="0"/>
              <a:t>830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978070" y="862453"/>
            <a:ext cx="1021433" cy="6771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約 拿</a:t>
            </a:r>
          </a:p>
          <a:p>
            <a:r>
              <a:rPr lang="en-US" dirty="0"/>
              <a:t>790</a:t>
            </a:r>
            <a:r>
              <a:rPr lang="en-US" dirty="0"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~</a:t>
            </a:r>
            <a:r>
              <a:rPr lang="en-US" dirty="0"/>
              <a:t>770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858168" y="862453"/>
            <a:ext cx="102143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 </a:t>
            </a:r>
            <a:r>
              <a:rPr lang="en-US" b="1" dirty="0" err="1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阿摩司</a:t>
            </a:r>
            <a:endParaRPr lang="en-US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r>
              <a:rPr lang="en-US" b="1" dirty="0">
                <a:latin typeface="SimSun" panose="02010600030101010101" pitchFamily="2" charset="-122"/>
                <a:ea typeface="SimSun" panose="02010600030101010101" pitchFamily="2" charset="-122"/>
              </a:rPr>
              <a:t>782</a:t>
            </a:r>
            <a:r>
              <a:rPr lang="en-US" dirty="0"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~</a:t>
            </a:r>
            <a:r>
              <a:rPr lang="en-US" b="1" dirty="0">
                <a:latin typeface="SimSun" panose="02010600030101010101" pitchFamily="2" charset="-122"/>
                <a:ea typeface="SimSun" panose="02010600030101010101" pitchFamily="2" charset="-122"/>
              </a:rPr>
              <a:t>755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6761381" y="540309"/>
            <a:ext cx="102143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err="1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何西阿</a:t>
            </a:r>
            <a:endParaRPr lang="en-US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r>
              <a:rPr lang="en-US" b="1" dirty="0">
                <a:latin typeface="SimSun" panose="02010600030101010101" pitchFamily="2" charset="-122"/>
                <a:ea typeface="SimSun" panose="02010600030101010101" pitchFamily="2" charset="-122"/>
              </a:rPr>
              <a:t>760</a:t>
            </a:r>
            <a:r>
              <a:rPr lang="en-US" dirty="0"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~</a:t>
            </a:r>
            <a:r>
              <a:rPr lang="en-US" b="1" dirty="0">
                <a:latin typeface="SimSun" panose="02010600030101010101" pitchFamily="2" charset="-122"/>
                <a:ea typeface="SimSun" panose="02010600030101010101" pitchFamily="2" charset="-122"/>
              </a:rPr>
              <a:t>720</a:t>
            </a: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6390124" y="3917949"/>
            <a:ext cx="105509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err="1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以賽亞</a:t>
            </a:r>
            <a:endParaRPr lang="en-US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r>
              <a:rPr lang="en-US" b="1" dirty="0">
                <a:latin typeface="SimSun" panose="02010600030101010101" pitchFamily="2" charset="-122"/>
                <a:ea typeface="SimSun" panose="02010600030101010101" pitchFamily="2" charset="-122"/>
              </a:rPr>
              <a:t>745</a:t>
            </a:r>
            <a:r>
              <a:rPr lang="en-US" dirty="0"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~685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6432436" y="4472580"/>
            <a:ext cx="102143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彌 迦</a:t>
            </a:r>
          </a:p>
          <a:p>
            <a:r>
              <a:rPr lang="en-US" b="1" dirty="0">
                <a:latin typeface="SimSun" panose="02010600030101010101" pitchFamily="2" charset="-122"/>
                <a:ea typeface="SimSun" panose="02010600030101010101" pitchFamily="2" charset="-122"/>
              </a:rPr>
              <a:t>737</a:t>
            </a:r>
            <a:r>
              <a:rPr lang="en-US" dirty="0"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~</a:t>
            </a:r>
            <a:r>
              <a:rPr lang="en-US" b="1" dirty="0">
                <a:latin typeface="SimSun" panose="02010600030101010101" pitchFamily="2" charset="-122"/>
                <a:ea typeface="SimSun" panose="02010600030101010101" pitchFamily="2" charset="-122"/>
              </a:rPr>
              <a:t>690</a:t>
            </a:r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9459214" y="3913947"/>
            <a:ext cx="102143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那 鴻</a:t>
            </a:r>
          </a:p>
          <a:p>
            <a:r>
              <a:rPr lang="en-US" b="1" dirty="0">
                <a:latin typeface="SimSun" panose="02010600030101010101" pitchFamily="2" charset="-122"/>
                <a:ea typeface="SimSun" panose="02010600030101010101" pitchFamily="2" charset="-122"/>
              </a:rPr>
              <a:t>650</a:t>
            </a:r>
            <a:r>
              <a:rPr lang="en-US" dirty="0"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~</a:t>
            </a:r>
            <a:r>
              <a:rPr lang="en-US" b="1" dirty="0">
                <a:latin typeface="SimSun" panose="02010600030101010101" pitchFamily="2" charset="-122"/>
                <a:ea typeface="SimSun" panose="02010600030101010101" pitchFamily="2" charset="-122"/>
              </a:rPr>
              <a:t>630</a:t>
            </a:r>
            <a:endParaRPr 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9995419" y="4418688"/>
            <a:ext cx="102143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err="1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西番雅</a:t>
            </a:r>
            <a:endParaRPr lang="en-US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r>
              <a:rPr lang="en-US" b="1" dirty="0">
                <a:latin typeface="SimSun" panose="02010600030101010101" pitchFamily="2" charset="-122"/>
                <a:ea typeface="SimSun" panose="02010600030101010101" pitchFamily="2" charset="-122"/>
              </a:rPr>
              <a:t>630</a:t>
            </a:r>
            <a:r>
              <a:rPr lang="en-US" dirty="0"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~</a:t>
            </a:r>
            <a:r>
              <a:rPr lang="en-US" b="1" dirty="0">
                <a:latin typeface="SimSun" panose="02010600030101010101" pitchFamily="2" charset="-122"/>
                <a:ea typeface="SimSun" panose="02010600030101010101" pitchFamily="2" charset="-122"/>
              </a:rPr>
              <a:t>609</a:t>
            </a:r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10999560" y="4476722"/>
            <a:ext cx="102143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err="1">
                <a:solidFill>
                  <a:schemeClr val="accent5">
                    <a:lumMod val="40000"/>
                    <a:lumOff val="60000"/>
                  </a:schemeClr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耶利米</a:t>
            </a:r>
            <a:endParaRPr lang="en-US" b="1" dirty="0">
              <a:solidFill>
                <a:schemeClr val="accent5">
                  <a:lumMod val="40000"/>
                  <a:lumOff val="60000"/>
                </a:schemeClr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r>
              <a:rPr lang="en-US" b="1" dirty="0">
                <a:latin typeface="SimSun" panose="02010600030101010101" pitchFamily="2" charset="-122"/>
                <a:ea typeface="SimSun" panose="02010600030101010101" pitchFamily="2" charset="-122"/>
              </a:rPr>
              <a:t>626</a:t>
            </a:r>
            <a:r>
              <a:rPr lang="en-US" dirty="0"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~</a:t>
            </a:r>
            <a:r>
              <a:rPr lang="en-US" b="1" dirty="0">
                <a:latin typeface="SimSun" panose="02010600030101010101" pitchFamily="2" charset="-122"/>
                <a:ea typeface="SimSun" panose="02010600030101010101" pitchFamily="2" charset="-122"/>
              </a:rPr>
              <a:t>560</a:t>
            </a:r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10961307" y="3826249"/>
            <a:ext cx="102143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err="1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哈巴谷</a:t>
            </a:r>
            <a:endParaRPr lang="en-US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r>
              <a:rPr lang="en-US" b="1" dirty="0">
                <a:latin typeface="SimSun" panose="02010600030101010101" pitchFamily="2" charset="-122"/>
                <a:ea typeface="SimSun" panose="02010600030101010101" pitchFamily="2" charset="-122"/>
              </a:rPr>
              <a:t>609</a:t>
            </a:r>
            <a:r>
              <a:rPr lang="en-US" dirty="0"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~</a:t>
            </a:r>
            <a:r>
              <a:rPr lang="en-US" b="1" dirty="0">
                <a:latin typeface="SimSun" panose="02010600030101010101" pitchFamily="2" charset="-122"/>
                <a:ea typeface="SimSun" panose="02010600030101010101" pitchFamily="2" charset="-122"/>
              </a:rPr>
              <a:t>606</a:t>
            </a:r>
            <a:endParaRPr lang="en-US" dirty="0"/>
          </a:p>
        </p:txBody>
      </p:sp>
      <p:sp>
        <p:nvSpPr>
          <p:cNvPr id="18" name="TextBox 17"/>
          <p:cNvSpPr txBox="1"/>
          <p:nvPr/>
        </p:nvSpPr>
        <p:spPr>
          <a:xfrm>
            <a:off x="11033524" y="4947461"/>
            <a:ext cx="102143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err="1">
                <a:solidFill>
                  <a:schemeClr val="accent5">
                    <a:lumMod val="40000"/>
                    <a:lumOff val="60000"/>
                  </a:schemeClr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但以理</a:t>
            </a:r>
            <a:endParaRPr lang="en-US" b="1" dirty="0">
              <a:solidFill>
                <a:schemeClr val="accent5">
                  <a:lumMod val="40000"/>
                  <a:lumOff val="60000"/>
                </a:schemeClr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r>
              <a:rPr lang="en-US" b="1" dirty="0">
                <a:latin typeface="SimSun" panose="02010600030101010101" pitchFamily="2" charset="-122"/>
                <a:ea typeface="SimSun" panose="02010600030101010101" pitchFamily="2" charset="-122"/>
              </a:rPr>
              <a:t>606</a:t>
            </a:r>
            <a:r>
              <a:rPr lang="en-US" dirty="0"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~</a:t>
            </a:r>
            <a:r>
              <a:rPr lang="en-US" b="1" dirty="0">
                <a:latin typeface="SimSun" panose="02010600030101010101" pitchFamily="2" charset="-122"/>
                <a:ea typeface="SimSun" panose="02010600030101010101" pitchFamily="2" charset="-122"/>
              </a:rPr>
              <a:t>536</a:t>
            </a:r>
            <a:endParaRPr lang="en-US" dirty="0"/>
          </a:p>
        </p:txBody>
      </p:sp>
      <p:sp>
        <p:nvSpPr>
          <p:cNvPr id="19" name="TextBox 18"/>
          <p:cNvSpPr txBox="1"/>
          <p:nvPr/>
        </p:nvSpPr>
        <p:spPr>
          <a:xfrm>
            <a:off x="11037320" y="5499985"/>
            <a:ext cx="102143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err="1">
                <a:solidFill>
                  <a:schemeClr val="accent5">
                    <a:lumMod val="40000"/>
                    <a:lumOff val="60000"/>
                  </a:schemeClr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以西結</a:t>
            </a:r>
            <a:endParaRPr lang="en-US" b="1" dirty="0">
              <a:solidFill>
                <a:schemeClr val="accent5">
                  <a:lumMod val="40000"/>
                  <a:lumOff val="60000"/>
                </a:schemeClr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r>
              <a:rPr lang="en-US" b="1" dirty="0">
                <a:latin typeface="SimSun" panose="02010600030101010101" pitchFamily="2" charset="-122"/>
                <a:ea typeface="SimSun" panose="02010600030101010101" pitchFamily="2" charset="-122"/>
              </a:rPr>
              <a:t>593</a:t>
            </a:r>
            <a:r>
              <a:rPr lang="en-US" dirty="0"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~</a:t>
            </a:r>
            <a:r>
              <a:rPr lang="en-US" b="1" dirty="0">
                <a:latin typeface="SimSun" panose="02010600030101010101" pitchFamily="2" charset="-122"/>
                <a:ea typeface="SimSun" panose="02010600030101010101" pitchFamily="2" charset="-122"/>
              </a:rPr>
              <a:t>560</a:t>
            </a:r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9995419" y="669805"/>
            <a:ext cx="227498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err="1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撒迦利亞</a:t>
            </a:r>
            <a:r>
              <a:rPr lang="en-US" sz="20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 520</a:t>
            </a:r>
            <a:r>
              <a:rPr lang="en-US" sz="2000" dirty="0">
                <a:solidFill>
                  <a:srgbClr val="FF0000"/>
                </a:solidFill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~</a:t>
            </a:r>
            <a:r>
              <a:rPr lang="en-US" sz="20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488</a:t>
            </a:r>
            <a:endParaRPr lang="en-US" sz="2000" dirty="0">
              <a:solidFill>
                <a:srgbClr val="FF0000"/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10079334" y="294382"/>
            <a:ext cx="245556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哈  该  </a:t>
            </a:r>
            <a:r>
              <a:rPr lang="en-US" altLang="zh-CN" sz="20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520</a:t>
            </a:r>
            <a:r>
              <a:rPr lang="en-US" sz="2000" dirty="0">
                <a:solidFill>
                  <a:srgbClr val="FF0000"/>
                </a:solidFill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~</a:t>
            </a:r>
            <a:r>
              <a:rPr lang="en-US" altLang="zh-CN" sz="20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505</a:t>
            </a:r>
            <a:endParaRPr lang="zh-CN" altLang="en-US" sz="2000" b="1" dirty="0">
              <a:solidFill>
                <a:srgbClr val="FF00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10079334" y="1000193"/>
            <a:ext cx="214674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err="1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瑪拉基</a:t>
            </a:r>
            <a:r>
              <a:rPr lang="en-US" sz="20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  439</a:t>
            </a:r>
            <a:r>
              <a:rPr lang="en-US" sz="2000" dirty="0">
                <a:solidFill>
                  <a:srgbClr val="FF0000"/>
                </a:solidFill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~</a:t>
            </a:r>
            <a:r>
              <a:rPr lang="en-US" sz="20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400</a:t>
            </a:r>
            <a:endParaRPr lang="en-US" sz="20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4445856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6152FA69-9CD9-4C44-82E0-D0DA72D8167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799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940640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3868B8-21D7-4E3D-AC13-A7CA6EAAD9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8256"/>
            <a:ext cx="10515600" cy="1255466"/>
          </a:xfrm>
        </p:spPr>
        <p:txBody>
          <a:bodyPr>
            <a:normAutofit/>
          </a:bodyPr>
          <a:lstStyle/>
          <a:p>
            <a:pPr algn="ctr"/>
            <a:r>
              <a:rPr lang="zh-CN" altLang="en-US" sz="66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耶利米書</a:t>
            </a:r>
            <a:endParaRPr lang="en-US" sz="6600" b="1" dirty="0">
              <a:solidFill>
                <a:srgbClr val="FF00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1ED9F04-368B-4283-BF3C-D6933EE7786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5163" y="1514378"/>
            <a:ext cx="10515600" cy="5178056"/>
          </a:xfrm>
        </p:spPr>
        <p:txBody>
          <a:bodyPr>
            <a:normAutofit/>
          </a:bodyPr>
          <a:lstStyle/>
          <a:p>
            <a:r>
              <a:rPr lang="zh-CN" altLang="en-US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作者：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耶利米（本書大部分乃耶利米手筆，</a:t>
            </a:r>
            <a:endParaRPr lang="en-US" altLang="zh-CN" sz="36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buNone/>
            </a:pPr>
            <a:r>
              <a:rPr lang="en-US" altLang="zh-CN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		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其餘是他口傳給其文書巴錄代書）</a:t>
            </a:r>
            <a:endParaRPr lang="en-US" sz="36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r>
              <a:rPr lang="zh-CN" altLang="en-US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日期：</a:t>
            </a:r>
            <a:r>
              <a:rPr 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  620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－</a:t>
            </a:r>
            <a:r>
              <a:rPr 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560B.C.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（從下筆至收筆）。</a:t>
            </a:r>
            <a:endParaRPr lang="en-US" sz="36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r>
              <a:rPr lang="zh-CN" altLang="en-US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地點：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耶路撒冷（主要在耶城，其他在埃及</a:t>
            </a:r>
            <a:endParaRPr lang="en-US" altLang="zh-CN" sz="36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buNone/>
            </a:pPr>
            <a:r>
              <a:rPr lang="en-US" altLang="zh-CN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		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和巴比倫）。</a:t>
            </a:r>
            <a:endParaRPr lang="en-US" sz="36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r>
              <a:rPr lang="zh-CN" altLang="en-US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目的：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主要指出猶大拜偶像的罪行，若不悔改</a:t>
            </a:r>
            <a:endParaRPr lang="en-US" altLang="zh-CN" sz="36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buNone/>
            </a:pPr>
            <a:r>
              <a:rPr lang="en-US" altLang="zh-CN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		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必招惹神的審判。</a:t>
            </a:r>
            <a:endParaRPr lang="en-US" sz="36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r>
              <a:rPr lang="zh-CN" altLang="en-US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主旨：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以色列之敗亡。</a:t>
            </a:r>
            <a:endParaRPr lang="en-US" sz="36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4" name="Line 4">
            <a:extLst>
              <a:ext uri="{FF2B5EF4-FFF2-40B4-BE49-F238E27FC236}">
                <a16:creationId xmlns:a16="http://schemas.microsoft.com/office/drawing/2014/main" id="{FD2D409D-3437-4EE9-9A79-6C795DF38822}"/>
              </a:ext>
            </a:extLst>
          </p:cNvPr>
          <p:cNvSpPr>
            <a:spLocks noChangeShapeType="1"/>
          </p:cNvSpPr>
          <p:nvPr/>
        </p:nvSpPr>
        <p:spPr bwMode="auto">
          <a:xfrm>
            <a:off x="0" y="1184344"/>
            <a:ext cx="12192000" cy="20781"/>
          </a:xfrm>
          <a:prstGeom prst="line">
            <a:avLst/>
          </a:prstGeom>
          <a:noFill/>
          <a:ln w="76200">
            <a:solidFill>
              <a:srgbClr val="00FF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" name="Line 4">
            <a:extLst>
              <a:ext uri="{FF2B5EF4-FFF2-40B4-BE49-F238E27FC236}">
                <a16:creationId xmlns:a16="http://schemas.microsoft.com/office/drawing/2014/main" id="{B9754F5C-20DC-4717-8251-D234BBFF3001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0" y="1381471"/>
            <a:ext cx="12192000" cy="0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401817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 descr="kings10">
            <a:extLst>
              <a:ext uri="{FF2B5EF4-FFF2-40B4-BE49-F238E27FC236}">
                <a16:creationId xmlns:a16="http://schemas.microsoft.com/office/drawing/2014/main" id="{7BB51258-2D5E-49EA-A37F-C4D26FD3A03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861" r="9108"/>
          <a:stretch/>
        </p:blipFill>
        <p:spPr bwMode="auto">
          <a:xfrm>
            <a:off x="1" y="4762"/>
            <a:ext cx="7043714" cy="68532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081" name="Freeform 9">
            <a:extLst>
              <a:ext uri="{FF2B5EF4-FFF2-40B4-BE49-F238E27FC236}">
                <a16:creationId xmlns:a16="http://schemas.microsoft.com/office/drawing/2014/main" id="{933AD4AA-51FF-4A20-BF4B-5C7138CEF626}"/>
              </a:ext>
            </a:extLst>
          </p:cNvPr>
          <p:cNvSpPr>
            <a:spLocks/>
          </p:cNvSpPr>
          <p:nvPr/>
        </p:nvSpPr>
        <p:spPr bwMode="auto">
          <a:xfrm>
            <a:off x="3751186" y="2702149"/>
            <a:ext cx="2701805" cy="1266601"/>
          </a:xfrm>
          <a:custGeom>
            <a:avLst/>
            <a:gdLst>
              <a:gd name="T0" fmla="*/ 16 w 1591"/>
              <a:gd name="T1" fmla="*/ 225 h 681"/>
              <a:gd name="T2" fmla="*/ 270 w 1591"/>
              <a:gd name="T3" fmla="*/ 228 h 681"/>
              <a:gd name="T4" fmla="*/ 371 w 1591"/>
              <a:gd name="T5" fmla="*/ 190 h 681"/>
              <a:gd name="T6" fmla="*/ 436 w 1591"/>
              <a:gd name="T7" fmla="*/ 152 h 681"/>
              <a:gd name="T8" fmla="*/ 479 w 1591"/>
              <a:gd name="T9" fmla="*/ 78 h 681"/>
              <a:gd name="T10" fmla="*/ 558 w 1591"/>
              <a:gd name="T11" fmla="*/ 11 h 681"/>
              <a:gd name="T12" fmla="*/ 658 w 1591"/>
              <a:gd name="T13" fmla="*/ 0 h 681"/>
              <a:gd name="T14" fmla="*/ 814 w 1591"/>
              <a:gd name="T15" fmla="*/ 80 h 681"/>
              <a:gd name="T16" fmla="*/ 916 w 1591"/>
              <a:gd name="T17" fmla="*/ 131 h 681"/>
              <a:gd name="T18" fmla="*/ 1014 w 1591"/>
              <a:gd name="T19" fmla="*/ 183 h 681"/>
              <a:gd name="T20" fmla="*/ 1085 w 1591"/>
              <a:gd name="T21" fmla="*/ 183 h 681"/>
              <a:gd name="T22" fmla="*/ 1166 w 1591"/>
              <a:gd name="T23" fmla="*/ 142 h 681"/>
              <a:gd name="T24" fmla="*/ 1245 w 1591"/>
              <a:gd name="T25" fmla="*/ 181 h 681"/>
              <a:gd name="T26" fmla="*/ 1336 w 1591"/>
              <a:gd name="T27" fmla="*/ 225 h 681"/>
              <a:gd name="T28" fmla="*/ 1415 w 1591"/>
              <a:gd name="T29" fmla="*/ 233 h 681"/>
              <a:gd name="T30" fmla="*/ 1542 w 1591"/>
              <a:gd name="T31" fmla="*/ 209 h 681"/>
              <a:gd name="T32" fmla="*/ 1543 w 1591"/>
              <a:gd name="T33" fmla="*/ 360 h 681"/>
              <a:gd name="T34" fmla="*/ 1543 w 1591"/>
              <a:gd name="T35" fmla="*/ 447 h 681"/>
              <a:gd name="T36" fmla="*/ 1564 w 1591"/>
              <a:gd name="T37" fmla="*/ 533 h 681"/>
              <a:gd name="T38" fmla="*/ 1591 w 1591"/>
              <a:gd name="T39" fmla="*/ 623 h 681"/>
              <a:gd name="T40" fmla="*/ 1529 w 1591"/>
              <a:gd name="T41" fmla="*/ 614 h 681"/>
              <a:gd name="T42" fmla="*/ 1470 w 1591"/>
              <a:gd name="T43" fmla="*/ 614 h 681"/>
              <a:gd name="T44" fmla="*/ 1393 w 1591"/>
              <a:gd name="T45" fmla="*/ 471 h 681"/>
              <a:gd name="T46" fmla="*/ 1321 w 1591"/>
              <a:gd name="T47" fmla="*/ 450 h 681"/>
              <a:gd name="T48" fmla="*/ 1247 w 1591"/>
              <a:gd name="T49" fmla="*/ 467 h 681"/>
              <a:gd name="T50" fmla="*/ 1211 w 1591"/>
              <a:gd name="T51" fmla="*/ 500 h 681"/>
              <a:gd name="T52" fmla="*/ 1121 w 1591"/>
              <a:gd name="T53" fmla="*/ 548 h 681"/>
              <a:gd name="T54" fmla="*/ 1085 w 1591"/>
              <a:gd name="T55" fmla="*/ 564 h 681"/>
              <a:gd name="T56" fmla="*/ 1004 w 1591"/>
              <a:gd name="T57" fmla="*/ 553 h 681"/>
              <a:gd name="T58" fmla="*/ 899 w 1591"/>
              <a:gd name="T59" fmla="*/ 531 h 681"/>
              <a:gd name="T60" fmla="*/ 815 w 1591"/>
              <a:gd name="T61" fmla="*/ 534 h 681"/>
              <a:gd name="T62" fmla="*/ 728 w 1591"/>
              <a:gd name="T63" fmla="*/ 564 h 681"/>
              <a:gd name="T64" fmla="*/ 645 w 1591"/>
              <a:gd name="T65" fmla="*/ 631 h 681"/>
              <a:gd name="T66" fmla="*/ 537 w 1591"/>
              <a:gd name="T67" fmla="*/ 681 h 681"/>
              <a:gd name="T68" fmla="*/ 453 w 1591"/>
              <a:gd name="T69" fmla="*/ 675 h 681"/>
              <a:gd name="T70" fmla="*/ 369 w 1591"/>
              <a:gd name="T71" fmla="*/ 634 h 681"/>
              <a:gd name="T72" fmla="*/ 333 w 1591"/>
              <a:gd name="T73" fmla="*/ 584 h 681"/>
              <a:gd name="T74" fmla="*/ 236 w 1591"/>
              <a:gd name="T75" fmla="*/ 511 h 681"/>
              <a:gd name="T76" fmla="*/ 144 w 1591"/>
              <a:gd name="T77" fmla="*/ 492 h 681"/>
              <a:gd name="T78" fmla="*/ 81 w 1591"/>
              <a:gd name="T79" fmla="*/ 384 h 681"/>
              <a:gd name="T80" fmla="*/ 0 w 1591"/>
              <a:gd name="T81" fmla="*/ 281 h 681"/>
              <a:gd name="T82" fmla="*/ 16 w 1591"/>
              <a:gd name="T83" fmla="*/ 225 h 6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</a:cxnLst>
            <a:rect l="0" t="0" r="r" b="b"/>
            <a:pathLst>
              <a:path w="1591" h="681">
                <a:moveTo>
                  <a:pt x="16" y="225"/>
                </a:moveTo>
                <a:lnTo>
                  <a:pt x="270" y="228"/>
                </a:lnTo>
                <a:lnTo>
                  <a:pt x="371" y="190"/>
                </a:lnTo>
                <a:lnTo>
                  <a:pt x="436" y="152"/>
                </a:lnTo>
                <a:lnTo>
                  <a:pt x="479" y="78"/>
                </a:lnTo>
                <a:lnTo>
                  <a:pt x="558" y="11"/>
                </a:lnTo>
                <a:lnTo>
                  <a:pt x="658" y="0"/>
                </a:lnTo>
                <a:lnTo>
                  <a:pt x="814" y="80"/>
                </a:lnTo>
                <a:lnTo>
                  <a:pt x="916" y="131"/>
                </a:lnTo>
                <a:lnTo>
                  <a:pt x="1014" y="183"/>
                </a:lnTo>
                <a:lnTo>
                  <a:pt x="1085" y="183"/>
                </a:lnTo>
                <a:lnTo>
                  <a:pt x="1166" y="142"/>
                </a:lnTo>
                <a:lnTo>
                  <a:pt x="1245" y="181"/>
                </a:lnTo>
                <a:lnTo>
                  <a:pt x="1336" y="225"/>
                </a:lnTo>
                <a:lnTo>
                  <a:pt x="1415" y="233"/>
                </a:lnTo>
                <a:lnTo>
                  <a:pt x="1542" y="209"/>
                </a:lnTo>
                <a:lnTo>
                  <a:pt x="1543" y="360"/>
                </a:lnTo>
                <a:lnTo>
                  <a:pt x="1543" y="447"/>
                </a:lnTo>
                <a:lnTo>
                  <a:pt x="1564" y="533"/>
                </a:lnTo>
                <a:lnTo>
                  <a:pt x="1591" y="623"/>
                </a:lnTo>
                <a:lnTo>
                  <a:pt x="1529" y="614"/>
                </a:lnTo>
                <a:lnTo>
                  <a:pt x="1470" y="614"/>
                </a:lnTo>
                <a:lnTo>
                  <a:pt x="1393" y="471"/>
                </a:lnTo>
                <a:lnTo>
                  <a:pt x="1321" y="450"/>
                </a:lnTo>
                <a:lnTo>
                  <a:pt x="1247" y="467"/>
                </a:lnTo>
                <a:lnTo>
                  <a:pt x="1211" y="500"/>
                </a:lnTo>
                <a:lnTo>
                  <a:pt x="1121" y="548"/>
                </a:lnTo>
                <a:lnTo>
                  <a:pt x="1085" y="564"/>
                </a:lnTo>
                <a:lnTo>
                  <a:pt x="1004" y="553"/>
                </a:lnTo>
                <a:lnTo>
                  <a:pt x="899" y="531"/>
                </a:lnTo>
                <a:lnTo>
                  <a:pt x="815" y="534"/>
                </a:lnTo>
                <a:lnTo>
                  <a:pt x="728" y="564"/>
                </a:lnTo>
                <a:lnTo>
                  <a:pt x="645" y="631"/>
                </a:lnTo>
                <a:lnTo>
                  <a:pt x="537" y="681"/>
                </a:lnTo>
                <a:lnTo>
                  <a:pt x="453" y="675"/>
                </a:lnTo>
                <a:lnTo>
                  <a:pt x="369" y="634"/>
                </a:lnTo>
                <a:lnTo>
                  <a:pt x="333" y="584"/>
                </a:lnTo>
                <a:lnTo>
                  <a:pt x="236" y="511"/>
                </a:lnTo>
                <a:lnTo>
                  <a:pt x="144" y="492"/>
                </a:lnTo>
                <a:lnTo>
                  <a:pt x="81" y="384"/>
                </a:lnTo>
                <a:lnTo>
                  <a:pt x="0" y="281"/>
                </a:lnTo>
                <a:lnTo>
                  <a:pt x="16" y="225"/>
                </a:lnTo>
                <a:close/>
              </a:path>
            </a:pathLst>
          </a:custGeom>
          <a:solidFill>
            <a:srgbClr val="663300">
              <a:alpha val="39999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9050" cap="flat" cmpd="sng">
                <a:solidFill>
                  <a:srgbClr val="FF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077" name="Oval 5">
            <a:extLst>
              <a:ext uri="{FF2B5EF4-FFF2-40B4-BE49-F238E27FC236}">
                <a16:creationId xmlns:a16="http://schemas.microsoft.com/office/drawing/2014/main" id="{48F78712-C933-42B7-98B2-598D3A46458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30262" y="3585520"/>
            <a:ext cx="182562" cy="182562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078" name="Oval 6">
            <a:extLst>
              <a:ext uri="{FF2B5EF4-FFF2-40B4-BE49-F238E27FC236}">
                <a16:creationId xmlns:a16="http://schemas.microsoft.com/office/drawing/2014/main" id="{7409CCDC-AAAD-44A1-92EC-2029B2F8F0DD}"/>
              </a:ext>
            </a:extLst>
          </p:cNvPr>
          <p:cNvSpPr>
            <a:spLocks noChangeArrowheads="1"/>
          </p:cNvSpPr>
          <p:nvPr/>
        </p:nvSpPr>
        <p:spPr bwMode="auto">
          <a:xfrm flipV="1">
            <a:off x="4796777" y="3428999"/>
            <a:ext cx="116884" cy="88319"/>
          </a:xfrm>
          <a:prstGeom prst="ellipse">
            <a:avLst/>
          </a:prstGeom>
          <a:solidFill>
            <a:srgbClr val="FF00FF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079" name="AutoShape 7">
            <a:extLst>
              <a:ext uri="{FF2B5EF4-FFF2-40B4-BE49-F238E27FC236}">
                <a16:creationId xmlns:a16="http://schemas.microsoft.com/office/drawing/2014/main" id="{7C93E93E-38D6-4E11-B5BB-F50C3A56680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65848" y="3968750"/>
            <a:ext cx="1430929" cy="457200"/>
          </a:xfrm>
          <a:prstGeom prst="wedgeRectCallout">
            <a:avLst>
              <a:gd name="adj1" fmla="val 33412"/>
              <a:gd name="adj2" fmla="val -93524"/>
            </a:avLst>
          </a:prstGeom>
          <a:solidFill>
            <a:srgbClr val="FFFFFF">
              <a:alpha val="60001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zh-TW" altLang="en-US" sz="2400" b="1" dirty="0">
                <a:solidFill>
                  <a:srgbClr val="FF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耶路撒冷</a:t>
            </a:r>
          </a:p>
        </p:txBody>
      </p:sp>
      <p:sp>
        <p:nvSpPr>
          <p:cNvPr id="3080" name="AutoShape 8">
            <a:extLst>
              <a:ext uri="{FF2B5EF4-FFF2-40B4-BE49-F238E27FC236}">
                <a16:creationId xmlns:a16="http://schemas.microsoft.com/office/drawing/2014/main" id="{66F8D040-A183-4E79-A3CB-989EF15B0B5D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61997" y="3676801"/>
            <a:ext cx="1135764" cy="457200"/>
          </a:xfrm>
          <a:prstGeom prst="wedgeRectCallout">
            <a:avLst>
              <a:gd name="adj1" fmla="val -61625"/>
              <a:gd name="adj2" fmla="val -93750"/>
            </a:avLst>
          </a:prstGeom>
          <a:solidFill>
            <a:srgbClr val="FFFFFF">
              <a:alpha val="60001"/>
            </a:srgbClr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zh-TW" altLang="en-US" sz="2400" b="1" dirty="0">
                <a:solidFill>
                  <a:srgbClr val="FF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亚拿突</a:t>
            </a:r>
          </a:p>
        </p:txBody>
      </p:sp>
      <p:sp>
        <p:nvSpPr>
          <p:cNvPr id="3082" name="AutoShape 10">
            <a:extLst>
              <a:ext uri="{FF2B5EF4-FFF2-40B4-BE49-F238E27FC236}">
                <a16:creationId xmlns:a16="http://schemas.microsoft.com/office/drawing/2014/main" id="{F0AED868-9253-403B-933D-F320D9408DB8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51808" y="1882476"/>
            <a:ext cx="1691906" cy="457200"/>
          </a:xfrm>
          <a:prstGeom prst="wedgeRectCallout">
            <a:avLst>
              <a:gd name="adj1" fmla="val -58559"/>
              <a:gd name="adj2" fmla="val 199653"/>
            </a:avLst>
          </a:prstGeom>
          <a:solidFill>
            <a:srgbClr val="FFFFFF">
              <a:alpha val="60001"/>
            </a:srgbClr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zh-TW" altLang="en-US" sz="2800" b="1" dirty="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便雅悯地</a:t>
            </a:r>
          </a:p>
        </p:txBody>
      </p:sp>
      <p:sp>
        <p:nvSpPr>
          <p:cNvPr id="3084" name="Text Box 12">
            <a:extLst>
              <a:ext uri="{FF2B5EF4-FFF2-40B4-BE49-F238E27FC236}">
                <a16:creationId xmlns:a16="http://schemas.microsoft.com/office/drawing/2014/main" id="{082C12F4-B025-4C19-9BCC-8E53EBCB051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43715" y="11146"/>
            <a:ext cx="5148286" cy="6370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zh-CN" altLang="en-US" sz="34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便雅悯地亚拿突城的祭司中、希勒家的儿子耶利米</a:t>
            </a:r>
            <a:r>
              <a:rPr lang="zh-CN" altLang="en-US" sz="3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的话记在下面。犹大王亚们的儿子</a:t>
            </a:r>
            <a:r>
              <a:rPr lang="zh-CN" altLang="en-US" sz="34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约西亚在位十三年</a:t>
            </a:r>
            <a:r>
              <a:rPr lang="zh-CN" altLang="en-US" sz="3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、耶和华的话临到耶利米。从犹大王</a:t>
            </a:r>
            <a:r>
              <a:rPr lang="zh-CN" altLang="en-US" sz="34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约西亚</a:t>
            </a:r>
            <a:r>
              <a:rPr lang="zh-CN" altLang="en-US" sz="3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的儿子</a:t>
            </a:r>
            <a:r>
              <a:rPr lang="zh-CN" altLang="en-US" sz="34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约雅敬</a:t>
            </a:r>
            <a:r>
              <a:rPr lang="zh-CN" altLang="en-US" sz="3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在位的时候、直到犹大王约西亚的儿子</a:t>
            </a:r>
            <a:r>
              <a:rPr lang="zh-CN" altLang="en-US" sz="34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西底家</a:t>
            </a:r>
            <a:r>
              <a:rPr lang="zh-CN" altLang="en-US" sz="3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在位的末年、就是</a:t>
            </a:r>
            <a:r>
              <a:rPr lang="zh-CN" altLang="en-US" sz="34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十一年五月</a:t>
            </a:r>
            <a:r>
              <a:rPr lang="zh-CN" altLang="en-US" sz="3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间耶路撒冷人被掳的时候、</a:t>
            </a:r>
            <a:r>
              <a:rPr lang="zh-CN" altLang="en-US" sz="34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耶和华的话、也常临到耶利米</a:t>
            </a:r>
            <a:r>
              <a:rPr lang="en-US" altLang="zh-CN" sz="34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</a:t>
            </a:r>
            <a:r>
              <a:rPr lang="zh-CN" altLang="en-US" sz="34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耶</a:t>
            </a:r>
            <a:r>
              <a:rPr lang="en-US" altLang="zh-CN" sz="3400" dirty="0">
                <a:solidFill>
                  <a:srgbClr val="FFC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1:1</a:t>
            </a:r>
            <a:r>
              <a:rPr lang="en-US" altLang="zh-CN" sz="3400" dirty="0">
                <a:solidFill>
                  <a:srgbClr val="FFC000"/>
                </a:solidFill>
                <a:latin typeface="Arial" panose="020B0604020202020204" pitchFamily="34" charset="0"/>
                <a:ea typeface="SimHei" panose="02010609060101010101" pitchFamily="49" charset="-122"/>
                <a:cs typeface="Arial" panose="020B0604020202020204" pitchFamily="34" charset="0"/>
              </a:rPr>
              <a:t>~</a:t>
            </a:r>
            <a:r>
              <a:rPr lang="en-US" altLang="zh-CN" sz="3400" dirty="0">
                <a:solidFill>
                  <a:srgbClr val="FFC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3)</a:t>
            </a:r>
            <a:endParaRPr lang="en-US" altLang="zh-TW" sz="3400" dirty="0">
              <a:solidFill>
                <a:srgbClr val="FFC000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3085" name="Text Box 13">
            <a:extLst>
              <a:ext uri="{FF2B5EF4-FFF2-40B4-BE49-F238E27FC236}">
                <a16:creationId xmlns:a16="http://schemas.microsoft.com/office/drawing/2014/main" id="{057A382E-940F-445A-A77D-01E981C1F40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24244" y="5032648"/>
            <a:ext cx="1316386" cy="7694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zh-TW" altLang="en-US" sz="4400" b="1" dirty="0">
                <a:solidFill>
                  <a:srgbClr val="00206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犹大</a:t>
            </a:r>
          </a:p>
        </p:txBody>
      </p:sp>
      <p:sp>
        <p:nvSpPr>
          <p:cNvPr id="3086" name="Text Box 14">
            <a:extLst>
              <a:ext uri="{FF2B5EF4-FFF2-40B4-BE49-F238E27FC236}">
                <a16:creationId xmlns:a16="http://schemas.microsoft.com/office/drawing/2014/main" id="{A947385D-7D75-4280-9DC0-87037418E85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65848" y="1207761"/>
            <a:ext cx="1882247" cy="7694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zh-TW" altLang="en-US" sz="4400" b="1" dirty="0">
                <a:solidFill>
                  <a:srgbClr val="00206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以色列</a:t>
            </a:r>
          </a:p>
        </p:txBody>
      </p:sp>
    </p:spTree>
    <p:extLst>
      <p:ext uri="{BB962C8B-B14F-4D97-AF65-F5344CB8AC3E}">
        <p14:creationId xmlns:p14="http://schemas.microsoft.com/office/powerpoint/2010/main" val="103268666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010" name="Rectangle 2" descr="Parchment"/>
          <p:cNvSpPr>
            <a:spLocks noChangeArrowheads="1"/>
          </p:cNvSpPr>
          <p:nvPr/>
        </p:nvSpPr>
        <p:spPr bwMode="auto">
          <a:xfrm>
            <a:off x="4557713" y="306388"/>
            <a:ext cx="1268412" cy="457200"/>
          </a:xfrm>
          <a:prstGeom prst="rect">
            <a:avLst/>
          </a:prstGeom>
          <a:blipFill dpi="0" rotWithShape="1">
            <a:blip r:embed="rId3"/>
            <a:srcRect/>
            <a:tile tx="0" ty="0" sx="100000" sy="100000" flip="none" algn="tl"/>
          </a:blipFill>
          <a:ln w="12700">
            <a:solidFill>
              <a:srgbClr val="FF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TW" altLang="en-US" sz="3200" b="1">
                <a:solidFill>
                  <a:schemeClr val="bg1"/>
                </a:solidFill>
                <a:ea typeface="SimHei" panose="02010609060101010101" pitchFamily="49" charset="-122"/>
              </a:rPr>
              <a:t>亚伦</a:t>
            </a:r>
          </a:p>
        </p:txBody>
      </p:sp>
      <p:sp>
        <p:nvSpPr>
          <p:cNvPr id="171011" name="Rectangle 3" descr="Newsprint"/>
          <p:cNvSpPr>
            <a:spLocks noChangeArrowheads="1"/>
          </p:cNvSpPr>
          <p:nvPr/>
        </p:nvSpPr>
        <p:spPr bwMode="auto">
          <a:xfrm>
            <a:off x="2082801" y="1173163"/>
            <a:ext cx="1268413" cy="457200"/>
          </a:xfrm>
          <a:prstGeom prst="rect">
            <a:avLst/>
          </a:prstGeom>
          <a:blipFill dpi="0" rotWithShape="1">
            <a:blip r:embed="rId4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TW" altLang="en-US" sz="3200" b="1">
                <a:solidFill>
                  <a:schemeClr val="bg1"/>
                </a:solidFill>
                <a:ea typeface="SimHei" panose="02010609060101010101" pitchFamily="49" charset="-122"/>
              </a:rPr>
              <a:t>拿答</a:t>
            </a:r>
          </a:p>
        </p:txBody>
      </p:sp>
      <p:sp>
        <p:nvSpPr>
          <p:cNvPr id="171012" name="Rectangle 4" descr="Newsprint"/>
          <p:cNvSpPr>
            <a:spLocks noChangeArrowheads="1"/>
          </p:cNvSpPr>
          <p:nvPr/>
        </p:nvSpPr>
        <p:spPr bwMode="auto">
          <a:xfrm>
            <a:off x="3576638" y="1173163"/>
            <a:ext cx="1268412" cy="457200"/>
          </a:xfrm>
          <a:prstGeom prst="rect">
            <a:avLst/>
          </a:prstGeom>
          <a:blipFill dpi="0" rotWithShape="1">
            <a:blip r:embed="rId4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TW" altLang="en-US" sz="3200" b="1">
                <a:solidFill>
                  <a:schemeClr val="bg1"/>
                </a:solidFill>
                <a:ea typeface="SimHei" panose="02010609060101010101" pitchFamily="49" charset="-122"/>
              </a:rPr>
              <a:t>亚比户</a:t>
            </a:r>
          </a:p>
        </p:txBody>
      </p:sp>
      <p:sp>
        <p:nvSpPr>
          <p:cNvPr id="171013" name="Rectangle 5" descr="Blue tissue paper"/>
          <p:cNvSpPr>
            <a:spLocks noChangeArrowheads="1"/>
          </p:cNvSpPr>
          <p:nvPr/>
        </p:nvSpPr>
        <p:spPr bwMode="auto">
          <a:xfrm>
            <a:off x="5070474" y="1173163"/>
            <a:ext cx="1668464" cy="457200"/>
          </a:xfrm>
          <a:prstGeom prst="rect">
            <a:avLst/>
          </a:prstGeom>
          <a:blipFill dpi="0" rotWithShape="1">
            <a:blip r:embed="rId5"/>
            <a:srcRect/>
            <a:tile tx="0" ty="0" sx="100000" sy="100000" flip="none" algn="tl"/>
          </a:blipFill>
          <a:ln w="12700">
            <a:solidFill>
              <a:srgbClr val="FF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TW" altLang="en-US" sz="3200" b="1" dirty="0">
                <a:solidFill>
                  <a:schemeClr val="bg1"/>
                </a:solidFill>
                <a:ea typeface="SimHei" panose="02010609060101010101" pitchFamily="49" charset="-122"/>
              </a:rPr>
              <a:t>以利亚撒</a:t>
            </a:r>
          </a:p>
        </p:txBody>
      </p:sp>
      <p:sp>
        <p:nvSpPr>
          <p:cNvPr id="171014" name="Rectangle 6" descr="Stationery"/>
          <p:cNvSpPr>
            <a:spLocks noChangeArrowheads="1"/>
          </p:cNvSpPr>
          <p:nvPr/>
        </p:nvSpPr>
        <p:spPr bwMode="auto">
          <a:xfrm>
            <a:off x="7372351" y="1173163"/>
            <a:ext cx="1268413" cy="457200"/>
          </a:xfrm>
          <a:prstGeom prst="rect">
            <a:avLst/>
          </a:prstGeom>
          <a:blipFill dpi="0" rotWithShape="1">
            <a:blip r:embed="rId6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TW" altLang="en-US" sz="3200" b="1">
                <a:solidFill>
                  <a:schemeClr val="bg1"/>
                </a:solidFill>
                <a:ea typeface="SimHei" panose="02010609060101010101" pitchFamily="49" charset="-122"/>
              </a:rPr>
              <a:t>以他玛</a:t>
            </a:r>
          </a:p>
        </p:txBody>
      </p:sp>
      <p:sp>
        <p:nvSpPr>
          <p:cNvPr id="171015" name="Rectangle 7" descr="Blue tissue paper"/>
          <p:cNvSpPr>
            <a:spLocks noChangeArrowheads="1"/>
          </p:cNvSpPr>
          <p:nvPr/>
        </p:nvSpPr>
        <p:spPr bwMode="auto">
          <a:xfrm>
            <a:off x="5311776" y="1828800"/>
            <a:ext cx="1268413" cy="457200"/>
          </a:xfrm>
          <a:prstGeom prst="rect">
            <a:avLst/>
          </a:prstGeom>
          <a:blipFill dpi="0" rotWithShape="1">
            <a:blip r:embed="rId5"/>
            <a:srcRect/>
            <a:tile tx="0" ty="0" sx="100000" sy="100000" flip="none" algn="tl"/>
          </a:blipFill>
          <a:ln w="12700">
            <a:solidFill>
              <a:srgbClr val="FF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TW" altLang="en-US" sz="3200" b="1">
                <a:solidFill>
                  <a:schemeClr val="bg1"/>
                </a:solidFill>
                <a:ea typeface="SimHei" panose="02010609060101010101" pitchFamily="49" charset="-122"/>
              </a:rPr>
              <a:t>非尼哈</a:t>
            </a:r>
          </a:p>
        </p:txBody>
      </p:sp>
      <p:sp>
        <p:nvSpPr>
          <p:cNvPr id="171016" name="Rectangle 8" descr="Stationery"/>
          <p:cNvSpPr>
            <a:spLocks noChangeArrowheads="1"/>
          </p:cNvSpPr>
          <p:nvPr/>
        </p:nvSpPr>
        <p:spPr bwMode="auto">
          <a:xfrm>
            <a:off x="7372351" y="2305050"/>
            <a:ext cx="1268413" cy="457200"/>
          </a:xfrm>
          <a:prstGeom prst="rect">
            <a:avLst/>
          </a:prstGeom>
          <a:blipFill dpi="0" rotWithShape="1">
            <a:blip r:embed="rId6"/>
            <a:srcRect/>
            <a:tile tx="0" ty="0" sx="100000" sy="100000" flip="none" algn="tl"/>
          </a:blipFill>
          <a:ln w="12700">
            <a:solidFill>
              <a:srgbClr val="FF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TW" altLang="en-US" sz="3200" b="1">
                <a:solidFill>
                  <a:schemeClr val="bg1"/>
                </a:solidFill>
                <a:ea typeface="SimHei" panose="02010609060101010101" pitchFamily="49" charset="-122"/>
              </a:rPr>
              <a:t>以利</a:t>
            </a:r>
          </a:p>
        </p:txBody>
      </p:sp>
      <p:sp>
        <p:nvSpPr>
          <p:cNvPr id="171017" name="Rectangle 9" descr="Stationery"/>
          <p:cNvSpPr>
            <a:spLocks noChangeArrowheads="1"/>
          </p:cNvSpPr>
          <p:nvPr/>
        </p:nvSpPr>
        <p:spPr bwMode="auto">
          <a:xfrm>
            <a:off x="8077201" y="4659313"/>
            <a:ext cx="1640957" cy="457200"/>
          </a:xfrm>
          <a:prstGeom prst="rect">
            <a:avLst/>
          </a:prstGeom>
          <a:blipFill dpi="0" rotWithShape="1">
            <a:blip r:embed="rId6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TW" altLang="en-US" sz="3200" b="1" dirty="0">
                <a:solidFill>
                  <a:schemeClr val="bg1"/>
                </a:solidFill>
                <a:ea typeface="SimHei" panose="02010609060101010101" pitchFamily="49" charset="-122"/>
              </a:rPr>
              <a:t>亚希米勒</a:t>
            </a:r>
          </a:p>
        </p:txBody>
      </p:sp>
      <p:sp>
        <p:nvSpPr>
          <p:cNvPr id="171018" name="Rectangle 10" descr="Stationery"/>
          <p:cNvSpPr>
            <a:spLocks noChangeArrowheads="1"/>
          </p:cNvSpPr>
          <p:nvPr/>
        </p:nvSpPr>
        <p:spPr bwMode="auto">
          <a:xfrm>
            <a:off x="8077201" y="5334000"/>
            <a:ext cx="1640957" cy="457200"/>
          </a:xfrm>
          <a:prstGeom prst="rect">
            <a:avLst/>
          </a:prstGeom>
          <a:blipFill dpi="0" rotWithShape="1">
            <a:blip r:embed="rId6"/>
            <a:srcRect/>
            <a:tile tx="0" ty="0" sx="100000" sy="100000" flip="none" algn="tl"/>
          </a:blipFill>
          <a:ln w="12700" algn="ctr">
            <a:solidFill>
              <a:srgbClr val="FF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TW" altLang="en-US" sz="3200" b="1" dirty="0">
                <a:solidFill>
                  <a:schemeClr val="bg1"/>
                </a:solidFill>
                <a:ea typeface="SimHei" panose="02010609060101010101" pitchFamily="49" charset="-122"/>
              </a:rPr>
              <a:t>亚比亚他</a:t>
            </a:r>
          </a:p>
        </p:txBody>
      </p:sp>
      <p:sp>
        <p:nvSpPr>
          <p:cNvPr id="171019" name="Rectangle 11" descr="Blue tissue paper"/>
          <p:cNvSpPr>
            <a:spLocks noChangeArrowheads="1"/>
          </p:cNvSpPr>
          <p:nvPr/>
        </p:nvSpPr>
        <p:spPr bwMode="auto">
          <a:xfrm>
            <a:off x="5311776" y="5334000"/>
            <a:ext cx="1268413" cy="457200"/>
          </a:xfrm>
          <a:prstGeom prst="rect">
            <a:avLst/>
          </a:prstGeom>
          <a:blipFill dpi="0" rotWithShape="1">
            <a:blip r:embed="rId5"/>
            <a:srcRect/>
            <a:tile tx="0" ty="0" sx="100000" sy="100000" flip="none" algn="tl"/>
          </a:blipFill>
          <a:ln w="12700" algn="ctr">
            <a:solidFill>
              <a:srgbClr val="FF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TW" altLang="en-US" sz="3200" b="1">
                <a:solidFill>
                  <a:schemeClr val="bg1"/>
                </a:solidFill>
                <a:ea typeface="SimHei" panose="02010609060101010101" pitchFamily="49" charset="-122"/>
              </a:rPr>
              <a:t>撒督</a:t>
            </a:r>
          </a:p>
        </p:txBody>
      </p:sp>
      <p:sp>
        <p:nvSpPr>
          <p:cNvPr id="171020" name="Rectangle 12" descr="Stationery"/>
          <p:cNvSpPr>
            <a:spLocks noChangeArrowheads="1"/>
          </p:cNvSpPr>
          <p:nvPr/>
        </p:nvSpPr>
        <p:spPr bwMode="auto">
          <a:xfrm>
            <a:off x="8075613" y="3079750"/>
            <a:ext cx="1268412" cy="457200"/>
          </a:xfrm>
          <a:prstGeom prst="rect">
            <a:avLst/>
          </a:prstGeom>
          <a:blipFill dpi="0" rotWithShape="1">
            <a:blip r:embed="rId6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TW" altLang="en-US" sz="3200" b="1">
                <a:solidFill>
                  <a:schemeClr val="bg1"/>
                </a:solidFill>
                <a:ea typeface="SimHei" panose="02010609060101010101" pitchFamily="49" charset="-122"/>
              </a:rPr>
              <a:t>非尼哈</a:t>
            </a:r>
          </a:p>
        </p:txBody>
      </p:sp>
      <p:sp>
        <p:nvSpPr>
          <p:cNvPr id="171021" name="Rectangle 13" descr="Stationery"/>
          <p:cNvSpPr>
            <a:spLocks noChangeArrowheads="1"/>
          </p:cNvSpPr>
          <p:nvPr/>
        </p:nvSpPr>
        <p:spPr bwMode="auto">
          <a:xfrm>
            <a:off x="6675438" y="3079750"/>
            <a:ext cx="1268412" cy="457200"/>
          </a:xfrm>
          <a:prstGeom prst="rect">
            <a:avLst/>
          </a:prstGeom>
          <a:blipFill dpi="0" rotWithShape="1">
            <a:blip r:embed="rId6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TW" altLang="en-US" sz="3200" b="1">
                <a:solidFill>
                  <a:schemeClr val="bg1"/>
                </a:solidFill>
                <a:ea typeface="SimHei" panose="02010609060101010101" pitchFamily="49" charset="-122"/>
              </a:rPr>
              <a:t>何弗尼</a:t>
            </a:r>
          </a:p>
        </p:txBody>
      </p:sp>
      <p:sp>
        <p:nvSpPr>
          <p:cNvPr id="171022" name="Rectangle 14" descr="Stationery"/>
          <p:cNvSpPr>
            <a:spLocks noChangeArrowheads="1"/>
          </p:cNvSpPr>
          <p:nvPr/>
        </p:nvSpPr>
        <p:spPr bwMode="auto">
          <a:xfrm>
            <a:off x="8783638" y="3862388"/>
            <a:ext cx="1268412" cy="457200"/>
          </a:xfrm>
          <a:prstGeom prst="rect">
            <a:avLst/>
          </a:prstGeom>
          <a:blipFill dpi="0" rotWithShape="1">
            <a:blip r:embed="rId6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TW" altLang="en-US" sz="3200" b="1">
                <a:solidFill>
                  <a:schemeClr val="bg1"/>
                </a:solidFill>
                <a:ea typeface="SimHei" panose="02010609060101010101" pitchFamily="49" charset="-122"/>
              </a:rPr>
              <a:t>以迦博</a:t>
            </a:r>
          </a:p>
        </p:txBody>
      </p:sp>
      <p:sp>
        <p:nvSpPr>
          <p:cNvPr id="171023" name="Rectangle 15" descr="Stationery"/>
          <p:cNvSpPr>
            <a:spLocks noChangeArrowheads="1"/>
          </p:cNvSpPr>
          <p:nvPr/>
        </p:nvSpPr>
        <p:spPr bwMode="auto">
          <a:xfrm>
            <a:off x="7396163" y="3862388"/>
            <a:ext cx="1268412" cy="457200"/>
          </a:xfrm>
          <a:prstGeom prst="rect">
            <a:avLst/>
          </a:prstGeom>
          <a:blipFill dpi="0" rotWithShape="1">
            <a:blip r:embed="rId6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TW" altLang="en-US" sz="3200" b="1">
                <a:solidFill>
                  <a:schemeClr val="bg1"/>
                </a:solidFill>
                <a:ea typeface="SimHei" panose="02010609060101010101" pitchFamily="49" charset="-122"/>
              </a:rPr>
              <a:t>亚希突</a:t>
            </a:r>
          </a:p>
        </p:txBody>
      </p:sp>
      <p:sp>
        <p:nvSpPr>
          <p:cNvPr id="171024" name="Rectangle 16" descr="Stationery"/>
          <p:cNvSpPr>
            <a:spLocks noChangeArrowheads="1"/>
          </p:cNvSpPr>
          <p:nvPr/>
        </p:nvSpPr>
        <p:spPr bwMode="auto">
          <a:xfrm>
            <a:off x="6694488" y="4659313"/>
            <a:ext cx="1268412" cy="457200"/>
          </a:xfrm>
          <a:prstGeom prst="rect">
            <a:avLst/>
          </a:prstGeom>
          <a:blipFill dpi="0" rotWithShape="1">
            <a:blip r:embed="rId6"/>
            <a:srcRect/>
            <a:tile tx="0" ty="0" sx="100000" sy="100000" flip="none" algn="tl"/>
          </a:blipFill>
          <a:ln w="12700" algn="ctr">
            <a:solidFill>
              <a:srgbClr val="FF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TW" altLang="en-US" sz="3200" b="1">
                <a:solidFill>
                  <a:schemeClr val="bg1"/>
                </a:solidFill>
                <a:ea typeface="SimHei" panose="02010609060101010101" pitchFamily="49" charset="-122"/>
              </a:rPr>
              <a:t>亚希亚</a:t>
            </a:r>
          </a:p>
        </p:txBody>
      </p:sp>
      <p:cxnSp>
        <p:nvCxnSpPr>
          <p:cNvPr id="171025" name="AutoShape 17"/>
          <p:cNvCxnSpPr>
            <a:cxnSpLocks noChangeShapeType="1"/>
            <a:stCxn id="171010" idx="2"/>
            <a:endCxn id="171011" idx="0"/>
          </p:cNvCxnSpPr>
          <p:nvPr/>
        </p:nvCxnSpPr>
        <p:spPr bwMode="auto">
          <a:xfrm rot="5400000">
            <a:off x="3750470" y="-269081"/>
            <a:ext cx="409575" cy="2474913"/>
          </a:xfrm>
          <a:prstGeom prst="bentConnector3">
            <a:avLst>
              <a:gd name="adj1" fmla="val 50000"/>
            </a:avLst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71026" name="AutoShape 18"/>
          <p:cNvCxnSpPr>
            <a:cxnSpLocks noChangeShapeType="1"/>
            <a:stCxn id="171010" idx="2"/>
            <a:endCxn id="171012" idx="0"/>
          </p:cNvCxnSpPr>
          <p:nvPr/>
        </p:nvCxnSpPr>
        <p:spPr bwMode="auto">
          <a:xfrm rot="5400000">
            <a:off x="4497389" y="477839"/>
            <a:ext cx="409575" cy="981075"/>
          </a:xfrm>
          <a:prstGeom prst="bentConnector3">
            <a:avLst>
              <a:gd name="adj1" fmla="val 50000"/>
            </a:avLst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71027" name="AutoShape 19"/>
          <p:cNvCxnSpPr>
            <a:cxnSpLocks noChangeShapeType="1"/>
            <a:stCxn id="171010" idx="2"/>
            <a:endCxn id="171013" idx="0"/>
          </p:cNvCxnSpPr>
          <p:nvPr/>
        </p:nvCxnSpPr>
        <p:spPr bwMode="auto">
          <a:xfrm rot="16200000" flipH="1">
            <a:off x="5343525" y="611981"/>
            <a:ext cx="409575" cy="712787"/>
          </a:xfrm>
          <a:prstGeom prst="bentConnector3">
            <a:avLst>
              <a:gd name="adj1" fmla="val 50000"/>
            </a:avLst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71028" name="AutoShape 20"/>
          <p:cNvCxnSpPr>
            <a:cxnSpLocks noChangeShapeType="1"/>
            <a:stCxn id="171010" idx="2"/>
            <a:endCxn id="171014" idx="0"/>
          </p:cNvCxnSpPr>
          <p:nvPr/>
        </p:nvCxnSpPr>
        <p:spPr bwMode="auto">
          <a:xfrm rot="16200000" flipH="1">
            <a:off x="6395245" y="-438943"/>
            <a:ext cx="409575" cy="2814637"/>
          </a:xfrm>
          <a:prstGeom prst="bentConnector3">
            <a:avLst>
              <a:gd name="adj1" fmla="val 50000"/>
            </a:avLst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71029" name="AutoShape 21" descr="Blue tissue paper"/>
          <p:cNvCxnSpPr>
            <a:cxnSpLocks noChangeShapeType="1"/>
            <a:stCxn id="171013" idx="2"/>
            <a:endCxn id="171015" idx="0"/>
          </p:cNvCxnSpPr>
          <p:nvPr/>
        </p:nvCxnSpPr>
        <p:spPr bwMode="auto">
          <a:xfrm>
            <a:off x="5904706" y="1630363"/>
            <a:ext cx="41277" cy="198437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71030" name="AutoShape 22" descr="Blue tissue paper"/>
          <p:cNvCxnSpPr>
            <a:cxnSpLocks noChangeShapeType="1"/>
            <a:stCxn id="171015" idx="2"/>
            <a:endCxn id="171019" idx="0"/>
          </p:cNvCxnSpPr>
          <p:nvPr/>
        </p:nvCxnSpPr>
        <p:spPr bwMode="auto">
          <a:xfrm rot="5400000">
            <a:off x="4422775" y="3810000"/>
            <a:ext cx="3048000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71031" name="AutoShape 23" descr="Stationery"/>
          <p:cNvCxnSpPr>
            <a:cxnSpLocks noChangeShapeType="1"/>
            <a:stCxn id="171014" idx="2"/>
            <a:endCxn id="171016" idx="0"/>
          </p:cNvCxnSpPr>
          <p:nvPr/>
        </p:nvCxnSpPr>
        <p:spPr bwMode="auto">
          <a:xfrm rot="5400000">
            <a:off x="7670007" y="1967707"/>
            <a:ext cx="674687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71032" name="AutoShape 24" descr="Stationery"/>
          <p:cNvCxnSpPr>
            <a:cxnSpLocks noChangeShapeType="1"/>
            <a:stCxn id="171016" idx="2"/>
            <a:endCxn id="171021" idx="0"/>
          </p:cNvCxnSpPr>
          <p:nvPr/>
        </p:nvCxnSpPr>
        <p:spPr bwMode="auto">
          <a:xfrm rot="5400000">
            <a:off x="7500144" y="2572544"/>
            <a:ext cx="317500" cy="696912"/>
          </a:xfrm>
          <a:prstGeom prst="bentConnector3">
            <a:avLst>
              <a:gd name="adj1" fmla="val 50000"/>
            </a:avLst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71033" name="AutoShape 25" descr="Stationery"/>
          <p:cNvCxnSpPr>
            <a:cxnSpLocks noChangeShapeType="1"/>
            <a:stCxn id="171016" idx="2"/>
            <a:endCxn id="171020" idx="0"/>
          </p:cNvCxnSpPr>
          <p:nvPr/>
        </p:nvCxnSpPr>
        <p:spPr bwMode="auto">
          <a:xfrm rot="16200000" flipH="1">
            <a:off x="8200232" y="2569369"/>
            <a:ext cx="317500" cy="703263"/>
          </a:xfrm>
          <a:prstGeom prst="bentConnector3">
            <a:avLst>
              <a:gd name="adj1" fmla="val 50000"/>
            </a:avLst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71034" name="AutoShape 26" descr="Stationery"/>
          <p:cNvCxnSpPr>
            <a:cxnSpLocks noChangeShapeType="1"/>
            <a:stCxn id="171020" idx="2"/>
            <a:endCxn id="171023" idx="0"/>
          </p:cNvCxnSpPr>
          <p:nvPr/>
        </p:nvCxnSpPr>
        <p:spPr bwMode="auto">
          <a:xfrm rot="5400000">
            <a:off x="8208169" y="3359944"/>
            <a:ext cx="325438" cy="679450"/>
          </a:xfrm>
          <a:prstGeom prst="bentConnector3">
            <a:avLst>
              <a:gd name="adj1" fmla="val 49755"/>
            </a:avLst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71035" name="AutoShape 27" descr="Stationery"/>
          <p:cNvCxnSpPr>
            <a:cxnSpLocks noChangeShapeType="1"/>
            <a:stCxn id="171020" idx="2"/>
            <a:endCxn id="171022" idx="0"/>
          </p:cNvCxnSpPr>
          <p:nvPr/>
        </p:nvCxnSpPr>
        <p:spPr bwMode="auto">
          <a:xfrm rot="16200000" flipH="1">
            <a:off x="8901907" y="3345657"/>
            <a:ext cx="325438" cy="708025"/>
          </a:xfrm>
          <a:prstGeom prst="bentConnector3">
            <a:avLst>
              <a:gd name="adj1" fmla="val 49755"/>
            </a:avLst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71036" name="AutoShape 28" descr="Stationery"/>
          <p:cNvCxnSpPr>
            <a:cxnSpLocks noChangeShapeType="1"/>
            <a:stCxn id="171023" idx="2"/>
            <a:endCxn id="171024" idx="0"/>
          </p:cNvCxnSpPr>
          <p:nvPr/>
        </p:nvCxnSpPr>
        <p:spPr bwMode="auto">
          <a:xfrm rot="5400000">
            <a:off x="7510464" y="4138614"/>
            <a:ext cx="339725" cy="701675"/>
          </a:xfrm>
          <a:prstGeom prst="bentConnector3">
            <a:avLst>
              <a:gd name="adj1" fmla="val 50000"/>
            </a:avLst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71037" name="AutoShape 29" descr="Stationery"/>
          <p:cNvCxnSpPr>
            <a:cxnSpLocks noChangeShapeType="1"/>
            <a:stCxn id="171023" idx="2"/>
            <a:endCxn id="171017" idx="0"/>
          </p:cNvCxnSpPr>
          <p:nvPr/>
        </p:nvCxnSpPr>
        <p:spPr bwMode="auto">
          <a:xfrm rot="16200000" flipH="1">
            <a:off x="8294162" y="4055794"/>
            <a:ext cx="339725" cy="867311"/>
          </a:xfrm>
          <a:prstGeom prst="bentConnector3">
            <a:avLst>
              <a:gd name="adj1" fmla="val 50000"/>
            </a:avLst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71038" name="AutoShape 30" descr="Stationery"/>
          <p:cNvCxnSpPr>
            <a:cxnSpLocks noChangeShapeType="1"/>
            <a:stCxn id="171017" idx="2"/>
            <a:endCxn id="171018" idx="0"/>
          </p:cNvCxnSpPr>
          <p:nvPr/>
        </p:nvCxnSpPr>
        <p:spPr bwMode="auto">
          <a:xfrm>
            <a:off x="8897680" y="5116513"/>
            <a:ext cx="0" cy="217487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71039" name="AutoShape 31" descr="Pink tissue paper"/>
          <p:cNvSpPr>
            <a:spLocks noChangeArrowheads="1"/>
          </p:cNvSpPr>
          <p:nvPr/>
        </p:nvSpPr>
        <p:spPr bwMode="auto">
          <a:xfrm>
            <a:off x="919160" y="3615071"/>
            <a:ext cx="2432047" cy="923112"/>
          </a:xfrm>
          <a:prstGeom prst="plaque">
            <a:avLst>
              <a:gd name="adj" fmla="val 16667"/>
            </a:avLst>
          </a:prstGeom>
          <a:blipFill dpi="0" rotWithShape="1">
            <a:blip r:embed="rId7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 algn="ctr"/>
            <a:r>
              <a:rPr lang="zh-TW" altLang="en-US" sz="4000" b="1" dirty="0">
                <a:solidFill>
                  <a:schemeClr val="bg1"/>
                </a:solidFill>
                <a:ea typeface="SimHei" panose="02010609060101010101" pitchFamily="49" charset="-122"/>
              </a:rPr>
              <a:t>祭司谱系</a:t>
            </a:r>
          </a:p>
        </p:txBody>
      </p:sp>
      <p:sp>
        <p:nvSpPr>
          <p:cNvPr id="171040" name="Text Box 32"/>
          <p:cNvSpPr txBox="1">
            <a:spLocks noChangeArrowheads="1"/>
          </p:cNvSpPr>
          <p:nvPr/>
        </p:nvSpPr>
        <p:spPr bwMode="auto">
          <a:xfrm>
            <a:off x="9902161" y="4638076"/>
            <a:ext cx="906017" cy="52322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/>
        </p:spPr>
        <p:txBody>
          <a:bodyPr wrap="none">
            <a:spAutoFit/>
          </a:bodyPr>
          <a:lstStyle/>
          <a:p>
            <a:r>
              <a:rPr lang="zh-TW" altLang="en-US" sz="2800" b="1" dirty="0">
                <a:solidFill>
                  <a:schemeClr val="bg1"/>
                </a:solidFill>
                <a:ea typeface="SimHei" panose="02010609060101010101" pitchFamily="49" charset="-122"/>
              </a:rPr>
              <a:t>扫罗</a:t>
            </a:r>
          </a:p>
        </p:txBody>
      </p:sp>
      <p:sp>
        <p:nvSpPr>
          <p:cNvPr id="171041" name="Text Box 33"/>
          <p:cNvSpPr txBox="1">
            <a:spLocks noChangeArrowheads="1"/>
          </p:cNvSpPr>
          <p:nvPr/>
        </p:nvSpPr>
        <p:spPr bwMode="auto">
          <a:xfrm>
            <a:off x="9902161" y="5334000"/>
            <a:ext cx="906017" cy="52322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/>
        </p:spPr>
        <p:txBody>
          <a:bodyPr wrap="none">
            <a:spAutoFit/>
          </a:bodyPr>
          <a:lstStyle/>
          <a:p>
            <a:r>
              <a:rPr lang="zh-TW" altLang="en-US" sz="2800" b="1" dirty="0">
                <a:solidFill>
                  <a:schemeClr val="bg1"/>
                </a:solidFill>
                <a:ea typeface="SimHei" panose="02010609060101010101" pitchFamily="49" charset="-122"/>
              </a:rPr>
              <a:t>大卫</a:t>
            </a:r>
          </a:p>
        </p:txBody>
      </p:sp>
      <p:sp>
        <p:nvSpPr>
          <p:cNvPr id="171042" name="Rectangle 34" descr="red-marble"/>
          <p:cNvSpPr>
            <a:spLocks noChangeArrowheads="1"/>
          </p:cNvSpPr>
          <p:nvPr/>
        </p:nvSpPr>
        <p:spPr bwMode="auto">
          <a:xfrm>
            <a:off x="8263472" y="6172200"/>
            <a:ext cx="1268413" cy="457200"/>
          </a:xfrm>
          <a:prstGeom prst="rect">
            <a:avLst/>
          </a:prstGeom>
          <a:solidFill>
            <a:srgbClr val="CC00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/>
        </p:spPr>
        <p:txBody>
          <a:bodyPr wrap="none" anchor="ctr"/>
          <a:lstStyle/>
          <a:p>
            <a:pPr algn="ctr"/>
            <a:r>
              <a:rPr lang="zh-TW" altLang="en-US" sz="3200" b="1" dirty="0">
                <a:solidFill>
                  <a:schemeClr val="bg1"/>
                </a:solidFill>
                <a:ea typeface="SimHei" panose="02010609060101010101" pitchFamily="49" charset="-122"/>
              </a:rPr>
              <a:t>耶利米</a:t>
            </a:r>
          </a:p>
        </p:txBody>
      </p:sp>
      <p:cxnSp>
        <p:nvCxnSpPr>
          <p:cNvPr id="171043" name="AutoShape 35" descr="Stationery"/>
          <p:cNvCxnSpPr>
            <a:cxnSpLocks noChangeShapeType="1"/>
            <a:stCxn id="171018" idx="2"/>
            <a:endCxn id="171042" idx="0"/>
          </p:cNvCxnSpPr>
          <p:nvPr/>
        </p:nvCxnSpPr>
        <p:spPr bwMode="auto">
          <a:xfrm flipH="1">
            <a:off x="8897679" y="5791200"/>
            <a:ext cx="1" cy="381000"/>
          </a:xfrm>
          <a:prstGeom prst="straightConnector1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289363291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034" name="Rectangle 2" descr="Bouquet"/>
          <p:cNvSpPr>
            <a:spLocks noChangeArrowheads="1"/>
          </p:cNvSpPr>
          <p:nvPr/>
        </p:nvSpPr>
        <p:spPr bwMode="auto">
          <a:xfrm>
            <a:off x="4000500" y="2168526"/>
            <a:ext cx="5830885" cy="368151"/>
          </a:xfrm>
          <a:prstGeom prst="rect">
            <a:avLst/>
          </a:prstGeom>
          <a:blipFill dpi="0" rotWithShape="1">
            <a:blip r:embed="rId3"/>
            <a:srcRect/>
            <a:tile tx="0" ty="0" sx="100000" sy="100000" flip="none" algn="tl"/>
          </a:blipFill>
          <a:ln w="9525">
            <a:solidFill>
              <a:schemeClr val="bg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zh-TW" altLang="en-US" sz="2800" b="1">
              <a:solidFill>
                <a:schemeClr val="bg1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172035" name="Rectangle 3"/>
          <p:cNvSpPr>
            <a:spLocks noChangeArrowheads="1"/>
          </p:cNvSpPr>
          <p:nvPr/>
        </p:nvSpPr>
        <p:spPr bwMode="auto">
          <a:xfrm>
            <a:off x="9018589" y="1633539"/>
            <a:ext cx="812797" cy="511175"/>
          </a:xfrm>
          <a:prstGeom prst="rect">
            <a:avLst/>
          </a:prstGeom>
          <a:solidFill>
            <a:srgbClr val="B2B2B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TW" altLang="en-US" sz="3200" b="1" dirty="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被掳</a:t>
            </a:r>
          </a:p>
        </p:txBody>
      </p:sp>
      <p:sp>
        <p:nvSpPr>
          <p:cNvPr id="172036" name="Rectangle 4"/>
          <p:cNvSpPr>
            <a:spLocks noChangeArrowheads="1"/>
          </p:cNvSpPr>
          <p:nvPr/>
        </p:nvSpPr>
        <p:spPr bwMode="auto">
          <a:xfrm>
            <a:off x="7673975" y="1633539"/>
            <a:ext cx="1346200" cy="511175"/>
          </a:xfrm>
          <a:prstGeom prst="rect">
            <a:avLst/>
          </a:prstGeom>
          <a:solidFill>
            <a:srgbClr val="99CC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TW" altLang="en-US" sz="3200" b="1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西底家</a:t>
            </a:r>
          </a:p>
        </p:txBody>
      </p:sp>
      <p:sp>
        <p:nvSpPr>
          <p:cNvPr id="172037" name="Rectangle 5"/>
          <p:cNvSpPr>
            <a:spLocks noChangeArrowheads="1"/>
          </p:cNvSpPr>
          <p:nvPr/>
        </p:nvSpPr>
        <p:spPr bwMode="auto">
          <a:xfrm>
            <a:off x="6210301" y="1633539"/>
            <a:ext cx="1465263" cy="511175"/>
          </a:xfrm>
          <a:prstGeom prst="rect">
            <a:avLst/>
          </a:prstGeom>
          <a:solidFill>
            <a:srgbClr val="FF7C8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TW" altLang="en-US" sz="3200" b="1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约雅敬</a:t>
            </a:r>
          </a:p>
        </p:txBody>
      </p:sp>
      <p:sp>
        <p:nvSpPr>
          <p:cNvPr id="172038" name="Rectangle 6"/>
          <p:cNvSpPr>
            <a:spLocks noChangeArrowheads="1"/>
          </p:cNvSpPr>
          <p:nvPr/>
        </p:nvSpPr>
        <p:spPr bwMode="auto">
          <a:xfrm>
            <a:off x="2438401" y="1633539"/>
            <a:ext cx="3775075" cy="511175"/>
          </a:xfrm>
          <a:prstGeom prst="rect">
            <a:avLst/>
          </a:prstGeom>
          <a:solidFill>
            <a:srgbClr val="FFCC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TW" altLang="en-US" sz="3200" b="1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约西亚</a:t>
            </a:r>
          </a:p>
        </p:txBody>
      </p:sp>
      <p:sp>
        <p:nvSpPr>
          <p:cNvPr id="172039" name="Text Box 7"/>
          <p:cNvSpPr txBox="1">
            <a:spLocks noChangeArrowheads="1"/>
          </p:cNvSpPr>
          <p:nvPr/>
        </p:nvSpPr>
        <p:spPr bwMode="auto">
          <a:xfrm>
            <a:off x="5743575" y="927101"/>
            <a:ext cx="1261884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zh-TW" altLang="en-US" sz="2800">
                <a:latin typeface="SimHei" panose="02010609060101010101" pitchFamily="49" charset="-122"/>
                <a:ea typeface="SimHei" panose="02010609060101010101" pitchFamily="49" charset="-122"/>
              </a:rPr>
              <a:t>约哈斯</a:t>
            </a:r>
          </a:p>
        </p:txBody>
      </p:sp>
      <p:sp>
        <p:nvSpPr>
          <p:cNvPr id="172040" name="Text Box 8"/>
          <p:cNvSpPr txBox="1">
            <a:spLocks noChangeArrowheads="1"/>
          </p:cNvSpPr>
          <p:nvPr/>
        </p:nvSpPr>
        <p:spPr bwMode="auto">
          <a:xfrm>
            <a:off x="7205663" y="927101"/>
            <a:ext cx="1261884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zh-TW" altLang="en-US" sz="2800">
                <a:latin typeface="SimHei" panose="02010609060101010101" pitchFamily="49" charset="-122"/>
                <a:ea typeface="SimHei" panose="02010609060101010101" pitchFamily="49" charset="-122"/>
              </a:rPr>
              <a:t>约雅斤</a:t>
            </a:r>
          </a:p>
        </p:txBody>
      </p:sp>
      <p:sp>
        <p:nvSpPr>
          <p:cNvPr id="172041" name="Line 9"/>
          <p:cNvSpPr>
            <a:spLocks noChangeShapeType="1"/>
          </p:cNvSpPr>
          <p:nvPr/>
        </p:nvSpPr>
        <p:spPr bwMode="auto">
          <a:xfrm>
            <a:off x="6213475" y="1371600"/>
            <a:ext cx="0" cy="24765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2042" name="Line 10"/>
          <p:cNvSpPr>
            <a:spLocks noChangeShapeType="1"/>
          </p:cNvSpPr>
          <p:nvPr/>
        </p:nvSpPr>
        <p:spPr bwMode="auto">
          <a:xfrm>
            <a:off x="7675563" y="1371600"/>
            <a:ext cx="0" cy="24765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grpSp>
        <p:nvGrpSpPr>
          <p:cNvPr id="172043" name="Group 11"/>
          <p:cNvGrpSpPr>
            <a:grpSpLocks/>
          </p:cNvGrpSpPr>
          <p:nvPr/>
        </p:nvGrpSpPr>
        <p:grpSpPr bwMode="auto">
          <a:xfrm>
            <a:off x="2216150" y="625475"/>
            <a:ext cx="7615238" cy="349250"/>
            <a:chOff x="436" y="538"/>
            <a:chExt cx="4797" cy="220"/>
          </a:xfrm>
        </p:grpSpPr>
        <p:sp>
          <p:nvSpPr>
            <p:cNvPr id="172044" name="Rectangle 12"/>
            <p:cNvSpPr>
              <a:spLocks noChangeArrowheads="1"/>
            </p:cNvSpPr>
            <p:nvPr/>
          </p:nvSpPr>
          <p:spPr bwMode="auto">
            <a:xfrm>
              <a:off x="576" y="538"/>
              <a:ext cx="4607" cy="148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TW" altLang="en-US" sz="2400">
                <a:latin typeface="SimHei" panose="02010609060101010101" pitchFamily="49" charset="-122"/>
                <a:ea typeface="SimHei" panose="02010609060101010101" pitchFamily="49" charset="-122"/>
              </a:endParaRPr>
            </a:p>
          </p:txBody>
        </p:sp>
        <p:sp>
          <p:nvSpPr>
            <p:cNvPr id="172045" name="Rectangle 13"/>
            <p:cNvSpPr>
              <a:spLocks noChangeArrowheads="1"/>
            </p:cNvSpPr>
            <p:nvPr/>
          </p:nvSpPr>
          <p:spPr bwMode="auto">
            <a:xfrm>
              <a:off x="576" y="538"/>
              <a:ext cx="3841" cy="148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TW" altLang="en-US" sz="2400">
                <a:latin typeface="SimHei" panose="02010609060101010101" pitchFamily="49" charset="-122"/>
                <a:ea typeface="SimHei" panose="02010609060101010101" pitchFamily="49" charset="-122"/>
              </a:endParaRPr>
            </a:p>
          </p:txBody>
        </p:sp>
        <p:sp>
          <p:nvSpPr>
            <p:cNvPr id="172046" name="Rectangle 14"/>
            <p:cNvSpPr>
              <a:spLocks noChangeArrowheads="1"/>
            </p:cNvSpPr>
            <p:nvPr/>
          </p:nvSpPr>
          <p:spPr bwMode="auto">
            <a:xfrm>
              <a:off x="576" y="538"/>
              <a:ext cx="3069" cy="148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TW" altLang="en-US" sz="2400">
                <a:latin typeface="SimHei" panose="02010609060101010101" pitchFamily="49" charset="-122"/>
                <a:ea typeface="SimHei" panose="02010609060101010101" pitchFamily="49" charset="-122"/>
              </a:endParaRPr>
            </a:p>
          </p:txBody>
        </p:sp>
        <p:sp>
          <p:nvSpPr>
            <p:cNvPr id="172047" name="Rectangle 15"/>
            <p:cNvSpPr>
              <a:spLocks noChangeArrowheads="1"/>
            </p:cNvSpPr>
            <p:nvPr/>
          </p:nvSpPr>
          <p:spPr bwMode="auto">
            <a:xfrm>
              <a:off x="576" y="538"/>
              <a:ext cx="2303" cy="148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TW" altLang="en-US" sz="2400">
                <a:latin typeface="SimHei" panose="02010609060101010101" pitchFamily="49" charset="-122"/>
                <a:ea typeface="SimHei" panose="02010609060101010101" pitchFamily="49" charset="-122"/>
              </a:endParaRPr>
            </a:p>
          </p:txBody>
        </p:sp>
        <p:sp>
          <p:nvSpPr>
            <p:cNvPr id="172048" name="Rectangle 16"/>
            <p:cNvSpPr>
              <a:spLocks noChangeArrowheads="1"/>
            </p:cNvSpPr>
            <p:nvPr/>
          </p:nvSpPr>
          <p:spPr bwMode="auto">
            <a:xfrm>
              <a:off x="576" y="538"/>
              <a:ext cx="1537" cy="148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TW" altLang="en-US" sz="2400">
                <a:latin typeface="SimHei" panose="02010609060101010101" pitchFamily="49" charset="-122"/>
                <a:ea typeface="SimHei" panose="02010609060101010101" pitchFamily="49" charset="-122"/>
              </a:endParaRPr>
            </a:p>
          </p:txBody>
        </p:sp>
        <p:sp>
          <p:nvSpPr>
            <p:cNvPr id="172049" name="Rectangle 17"/>
            <p:cNvSpPr>
              <a:spLocks noChangeArrowheads="1"/>
            </p:cNvSpPr>
            <p:nvPr/>
          </p:nvSpPr>
          <p:spPr bwMode="auto">
            <a:xfrm>
              <a:off x="576" y="538"/>
              <a:ext cx="766" cy="148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TW" altLang="en-US" sz="2400">
                <a:latin typeface="SimHei" panose="02010609060101010101" pitchFamily="49" charset="-122"/>
                <a:ea typeface="SimHei" panose="02010609060101010101" pitchFamily="49" charset="-122"/>
              </a:endParaRPr>
            </a:p>
          </p:txBody>
        </p:sp>
        <p:sp>
          <p:nvSpPr>
            <p:cNvPr id="172050" name="Rectangle 18"/>
            <p:cNvSpPr>
              <a:spLocks noChangeArrowheads="1"/>
            </p:cNvSpPr>
            <p:nvPr/>
          </p:nvSpPr>
          <p:spPr bwMode="auto">
            <a:xfrm>
              <a:off x="436" y="643"/>
              <a:ext cx="4797" cy="11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TW" altLang="en-US" sz="2400">
                <a:latin typeface="SimHei" panose="02010609060101010101" pitchFamily="49" charset="-122"/>
                <a:ea typeface="SimHei" panose="02010609060101010101" pitchFamily="49" charset="-122"/>
              </a:endParaRPr>
            </a:p>
          </p:txBody>
        </p:sp>
      </p:grpSp>
      <p:sp>
        <p:nvSpPr>
          <p:cNvPr id="172051" name="Text Box 19"/>
          <p:cNvSpPr txBox="1">
            <a:spLocks noChangeArrowheads="1"/>
          </p:cNvSpPr>
          <p:nvPr/>
        </p:nvSpPr>
        <p:spPr bwMode="auto">
          <a:xfrm>
            <a:off x="2134472" y="260351"/>
            <a:ext cx="60786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altLang="zh-TW" sz="2400">
                <a:latin typeface="Arial Narrow" panose="020B0606020202030204" pitchFamily="34" charset="0"/>
                <a:ea typeface="SimHei" panose="02010609060101010101" pitchFamily="49" charset="-122"/>
              </a:rPr>
              <a:t>640</a:t>
            </a:r>
          </a:p>
        </p:txBody>
      </p:sp>
      <p:sp>
        <p:nvSpPr>
          <p:cNvPr id="172052" name="Text Box 20"/>
          <p:cNvSpPr txBox="1">
            <a:spLocks noChangeArrowheads="1"/>
          </p:cNvSpPr>
          <p:nvPr/>
        </p:nvSpPr>
        <p:spPr bwMode="auto">
          <a:xfrm>
            <a:off x="3358434" y="260351"/>
            <a:ext cx="60786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altLang="zh-TW" sz="2400">
                <a:latin typeface="Arial Narrow" panose="020B0606020202030204" pitchFamily="34" charset="0"/>
                <a:ea typeface="SimHei" panose="02010609060101010101" pitchFamily="49" charset="-122"/>
              </a:rPr>
              <a:t>630</a:t>
            </a:r>
          </a:p>
        </p:txBody>
      </p:sp>
      <p:sp>
        <p:nvSpPr>
          <p:cNvPr id="172053" name="Text Box 21"/>
          <p:cNvSpPr txBox="1">
            <a:spLocks noChangeArrowheads="1"/>
          </p:cNvSpPr>
          <p:nvPr/>
        </p:nvSpPr>
        <p:spPr bwMode="auto">
          <a:xfrm>
            <a:off x="4574459" y="260351"/>
            <a:ext cx="60786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altLang="zh-TW" sz="2400">
                <a:latin typeface="Arial Narrow" panose="020B0606020202030204" pitchFamily="34" charset="0"/>
                <a:ea typeface="SimHei" panose="02010609060101010101" pitchFamily="49" charset="-122"/>
              </a:rPr>
              <a:t>620</a:t>
            </a:r>
          </a:p>
        </p:txBody>
      </p:sp>
      <p:sp>
        <p:nvSpPr>
          <p:cNvPr id="172054" name="Text Box 22"/>
          <p:cNvSpPr txBox="1">
            <a:spLocks noChangeArrowheads="1"/>
          </p:cNvSpPr>
          <p:nvPr/>
        </p:nvSpPr>
        <p:spPr bwMode="auto">
          <a:xfrm>
            <a:off x="5790484" y="260351"/>
            <a:ext cx="60786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altLang="zh-TW" sz="2400">
                <a:latin typeface="Arial Narrow" panose="020B0606020202030204" pitchFamily="34" charset="0"/>
                <a:ea typeface="SimHei" panose="02010609060101010101" pitchFamily="49" charset="-122"/>
              </a:rPr>
              <a:t>610</a:t>
            </a:r>
          </a:p>
        </p:txBody>
      </p:sp>
      <p:sp>
        <p:nvSpPr>
          <p:cNvPr id="172055" name="Text Box 23"/>
          <p:cNvSpPr txBox="1">
            <a:spLocks noChangeArrowheads="1"/>
          </p:cNvSpPr>
          <p:nvPr/>
        </p:nvSpPr>
        <p:spPr bwMode="auto">
          <a:xfrm>
            <a:off x="7001747" y="260351"/>
            <a:ext cx="60786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altLang="zh-TW" sz="2400">
                <a:latin typeface="Arial Narrow" panose="020B0606020202030204" pitchFamily="34" charset="0"/>
                <a:ea typeface="SimHei" panose="02010609060101010101" pitchFamily="49" charset="-122"/>
              </a:rPr>
              <a:t>600</a:t>
            </a:r>
          </a:p>
        </p:txBody>
      </p:sp>
      <p:sp>
        <p:nvSpPr>
          <p:cNvPr id="172056" name="Text Box 24"/>
          <p:cNvSpPr txBox="1">
            <a:spLocks noChangeArrowheads="1"/>
          </p:cNvSpPr>
          <p:nvPr/>
        </p:nvSpPr>
        <p:spPr bwMode="auto">
          <a:xfrm>
            <a:off x="8230472" y="260351"/>
            <a:ext cx="60786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altLang="zh-TW" sz="2400">
                <a:latin typeface="Arial Narrow" panose="020B0606020202030204" pitchFamily="34" charset="0"/>
                <a:ea typeface="SimHei" panose="02010609060101010101" pitchFamily="49" charset="-122"/>
              </a:rPr>
              <a:t>590</a:t>
            </a:r>
          </a:p>
        </p:txBody>
      </p:sp>
      <p:sp>
        <p:nvSpPr>
          <p:cNvPr id="172057" name="Text Box 25"/>
          <p:cNvSpPr txBox="1">
            <a:spLocks noChangeArrowheads="1"/>
          </p:cNvSpPr>
          <p:nvPr/>
        </p:nvSpPr>
        <p:spPr bwMode="auto">
          <a:xfrm>
            <a:off x="9446497" y="260351"/>
            <a:ext cx="60786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altLang="zh-TW" sz="2400">
                <a:latin typeface="Arial Narrow" panose="020B0606020202030204" pitchFamily="34" charset="0"/>
                <a:ea typeface="SimHei" panose="02010609060101010101" pitchFamily="49" charset="-122"/>
              </a:rPr>
              <a:t>580</a:t>
            </a:r>
          </a:p>
        </p:txBody>
      </p:sp>
      <p:sp>
        <p:nvSpPr>
          <p:cNvPr id="172058" name="Text Box 26"/>
          <p:cNvSpPr txBox="1">
            <a:spLocks noChangeArrowheads="1"/>
          </p:cNvSpPr>
          <p:nvPr/>
        </p:nvSpPr>
        <p:spPr bwMode="auto">
          <a:xfrm>
            <a:off x="1731963" y="261938"/>
            <a:ext cx="535724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zh-TW" sz="2400">
                <a:latin typeface="Arial Narrow" panose="020B0606020202030204" pitchFamily="34" charset="0"/>
                <a:ea typeface="SimHei" panose="02010609060101010101" pitchFamily="49" charset="-122"/>
              </a:rPr>
              <a:t>BC</a:t>
            </a:r>
          </a:p>
        </p:txBody>
      </p:sp>
      <p:sp>
        <p:nvSpPr>
          <p:cNvPr id="172059" name="Line 27"/>
          <p:cNvSpPr>
            <a:spLocks noChangeShapeType="1"/>
          </p:cNvSpPr>
          <p:nvPr/>
        </p:nvSpPr>
        <p:spPr bwMode="auto">
          <a:xfrm flipV="1">
            <a:off x="2438400" y="2152651"/>
            <a:ext cx="0" cy="366713"/>
          </a:xfrm>
          <a:prstGeom prst="line">
            <a:avLst/>
          </a:prstGeom>
          <a:noFill/>
          <a:ln w="28575">
            <a:solidFill>
              <a:srgbClr val="FFFF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2060" name="Text Box 28"/>
          <p:cNvSpPr txBox="1">
            <a:spLocks noChangeArrowheads="1"/>
          </p:cNvSpPr>
          <p:nvPr/>
        </p:nvSpPr>
        <p:spPr bwMode="auto">
          <a:xfrm>
            <a:off x="2232025" y="2528889"/>
            <a:ext cx="545342" cy="18158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zh-TW" altLang="en-US" sz="2800" b="1">
                <a:solidFill>
                  <a:srgbClr val="FFFF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八</a:t>
            </a:r>
          </a:p>
          <a:p>
            <a:r>
              <a:rPr lang="zh-TW" altLang="en-US" sz="2800" b="1">
                <a:solidFill>
                  <a:srgbClr val="FFFF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岁</a:t>
            </a:r>
          </a:p>
          <a:p>
            <a:r>
              <a:rPr lang="zh-TW" altLang="en-US" sz="2800" b="1">
                <a:solidFill>
                  <a:srgbClr val="FFFF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登</a:t>
            </a:r>
          </a:p>
          <a:p>
            <a:r>
              <a:rPr lang="zh-TW" altLang="en-US" sz="2800" b="1">
                <a:solidFill>
                  <a:srgbClr val="FFFF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基</a:t>
            </a:r>
          </a:p>
        </p:txBody>
      </p:sp>
      <p:sp>
        <p:nvSpPr>
          <p:cNvPr id="172061" name="Line 29"/>
          <p:cNvSpPr>
            <a:spLocks noChangeShapeType="1"/>
          </p:cNvSpPr>
          <p:nvPr/>
        </p:nvSpPr>
        <p:spPr bwMode="auto">
          <a:xfrm flipV="1">
            <a:off x="3409950" y="2152651"/>
            <a:ext cx="0" cy="366713"/>
          </a:xfrm>
          <a:prstGeom prst="line">
            <a:avLst/>
          </a:prstGeom>
          <a:noFill/>
          <a:ln w="28575">
            <a:solidFill>
              <a:srgbClr val="FFFF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2062" name="Text Box 30"/>
          <p:cNvSpPr txBox="1">
            <a:spLocks noChangeArrowheads="1"/>
          </p:cNvSpPr>
          <p:nvPr/>
        </p:nvSpPr>
        <p:spPr bwMode="auto">
          <a:xfrm>
            <a:off x="3137279" y="2528888"/>
            <a:ext cx="545342" cy="26776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zh-CN" altLang="en-US" sz="2800" b="1">
                <a:solidFill>
                  <a:srgbClr val="FFFF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第</a:t>
            </a:r>
          </a:p>
          <a:p>
            <a:pPr algn="ctr"/>
            <a:r>
              <a:rPr lang="en-US" altLang="zh-CN" sz="2800" b="1">
                <a:solidFill>
                  <a:srgbClr val="FFFF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8</a:t>
            </a:r>
          </a:p>
          <a:p>
            <a:pPr algn="ctr"/>
            <a:r>
              <a:rPr lang="zh-CN" altLang="en-US" sz="2800" b="1">
                <a:solidFill>
                  <a:srgbClr val="FFFF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年</a:t>
            </a:r>
          </a:p>
          <a:p>
            <a:pPr algn="ctr"/>
            <a:r>
              <a:rPr lang="zh-CN" altLang="en-US" sz="2800" b="1">
                <a:solidFill>
                  <a:srgbClr val="FFFF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寻</a:t>
            </a:r>
          </a:p>
          <a:p>
            <a:pPr algn="ctr"/>
            <a:r>
              <a:rPr lang="zh-CN" altLang="en-US" sz="2800" b="1">
                <a:solidFill>
                  <a:srgbClr val="FFFF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求</a:t>
            </a:r>
          </a:p>
          <a:p>
            <a:pPr algn="ctr"/>
            <a:r>
              <a:rPr lang="zh-CN" altLang="en-US" sz="2800" b="1">
                <a:solidFill>
                  <a:srgbClr val="FFFF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神</a:t>
            </a:r>
            <a:endParaRPr lang="zh-TW" altLang="en-US" sz="2800" b="1">
              <a:solidFill>
                <a:srgbClr val="FFFF00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172063" name="Line 31"/>
          <p:cNvSpPr>
            <a:spLocks noChangeShapeType="1"/>
          </p:cNvSpPr>
          <p:nvPr/>
        </p:nvSpPr>
        <p:spPr bwMode="auto">
          <a:xfrm flipV="1">
            <a:off x="3898900" y="2152651"/>
            <a:ext cx="0" cy="366713"/>
          </a:xfrm>
          <a:prstGeom prst="line">
            <a:avLst/>
          </a:prstGeom>
          <a:noFill/>
          <a:ln w="28575">
            <a:solidFill>
              <a:srgbClr val="FFFF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2064" name="Text Box 32"/>
          <p:cNvSpPr txBox="1">
            <a:spLocks noChangeArrowheads="1"/>
          </p:cNvSpPr>
          <p:nvPr/>
        </p:nvSpPr>
        <p:spPr bwMode="auto">
          <a:xfrm>
            <a:off x="3625429" y="2528889"/>
            <a:ext cx="546945" cy="31085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zh-CN" altLang="en-US" sz="2800" b="1">
                <a:solidFill>
                  <a:srgbClr val="FFFF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第</a:t>
            </a:r>
          </a:p>
          <a:p>
            <a:pPr algn="ctr"/>
            <a:r>
              <a:rPr lang="en-US" altLang="zh-CN" sz="2800" b="1">
                <a:solidFill>
                  <a:srgbClr val="FFFF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12</a:t>
            </a:r>
          </a:p>
          <a:p>
            <a:pPr algn="ctr"/>
            <a:r>
              <a:rPr lang="zh-CN" altLang="en-US" sz="2800" b="1">
                <a:solidFill>
                  <a:srgbClr val="FFFF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年</a:t>
            </a:r>
          </a:p>
          <a:p>
            <a:pPr algn="ctr"/>
            <a:r>
              <a:rPr lang="zh-CN" altLang="en-US" sz="2800" b="1">
                <a:solidFill>
                  <a:srgbClr val="FFFF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洁</a:t>
            </a:r>
          </a:p>
          <a:p>
            <a:pPr algn="ctr"/>
            <a:r>
              <a:rPr lang="zh-CN" altLang="en-US" sz="2800" b="1">
                <a:solidFill>
                  <a:srgbClr val="FFFF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净</a:t>
            </a:r>
          </a:p>
          <a:p>
            <a:pPr algn="ctr"/>
            <a:r>
              <a:rPr lang="zh-CN" altLang="en-US" sz="2800" b="1">
                <a:solidFill>
                  <a:srgbClr val="FFFF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犹</a:t>
            </a:r>
          </a:p>
          <a:p>
            <a:pPr algn="ctr"/>
            <a:r>
              <a:rPr lang="zh-CN" altLang="en-US" sz="2800" b="1">
                <a:solidFill>
                  <a:srgbClr val="FFFF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大</a:t>
            </a:r>
            <a:endParaRPr lang="zh-TW" altLang="en-US" sz="2800" b="1">
              <a:solidFill>
                <a:srgbClr val="FFFF00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172065" name="Line 33"/>
          <p:cNvSpPr>
            <a:spLocks noChangeShapeType="1"/>
          </p:cNvSpPr>
          <p:nvPr/>
        </p:nvSpPr>
        <p:spPr bwMode="auto">
          <a:xfrm flipV="1">
            <a:off x="4632325" y="2151063"/>
            <a:ext cx="0" cy="366712"/>
          </a:xfrm>
          <a:prstGeom prst="line">
            <a:avLst/>
          </a:prstGeom>
          <a:noFill/>
          <a:ln w="28575">
            <a:solidFill>
              <a:srgbClr val="FFFF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2066" name="Text Box 34"/>
          <p:cNvSpPr txBox="1">
            <a:spLocks noChangeArrowheads="1"/>
          </p:cNvSpPr>
          <p:nvPr/>
        </p:nvSpPr>
        <p:spPr bwMode="auto">
          <a:xfrm>
            <a:off x="4384501" y="2527300"/>
            <a:ext cx="495650" cy="41549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zh-CN" altLang="en-US" sz="2400" b="1" dirty="0">
                <a:solidFill>
                  <a:srgbClr val="FFFF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第</a:t>
            </a:r>
          </a:p>
          <a:p>
            <a:pPr algn="ctr"/>
            <a:r>
              <a:rPr lang="en-US" altLang="zh-CN" sz="2400" b="1" dirty="0">
                <a:solidFill>
                  <a:srgbClr val="FFFF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18</a:t>
            </a:r>
          </a:p>
          <a:p>
            <a:pPr algn="ctr"/>
            <a:r>
              <a:rPr lang="zh-CN" altLang="en-US" sz="2400" b="1" dirty="0">
                <a:solidFill>
                  <a:srgbClr val="FFFF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年</a:t>
            </a:r>
          </a:p>
          <a:p>
            <a:pPr algn="ctr"/>
            <a:r>
              <a:rPr lang="zh-CN" altLang="en-US" sz="2400" b="1" dirty="0">
                <a:solidFill>
                  <a:srgbClr val="FFFF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修</a:t>
            </a:r>
          </a:p>
          <a:p>
            <a:pPr algn="ctr"/>
            <a:r>
              <a:rPr lang="zh-CN" altLang="en-US" sz="2400" b="1" dirty="0">
                <a:solidFill>
                  <a:srgbClr val="FFFF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殿</a:t>
            </a:r>
          </a:p>
          <a:p>
            <a:pPr algn="ctr"/>
            <a:r>
              <a:rPr lang="zh-CN" altLang="en-US" sz="2400" b="1" dirty="0">
                <a:solidFill>
                  <a:srgbClr val="FFFF00"/>
                </a:solidFill>
                <a:latin typeface="新細明體" panose="02020500000000000000" pitchFamily="18" charset="-120"/>
                <a:ea typeface="新細明體" panose="02020500000000000000" pitchFamily="18" charset="-120"/>
              </a:rPr>
              <a:t>，</a:t>
            </a:r>
          </a:p>
          <a:p>
            <a:pPr algn="ctr"/>
            <a:r>
              <a:rPr lang="zh-CN" altLang="en-US" sz="2400" b="1" dirty="0">
                <a:solidFill>
                  <a:srgbClr val="FFFF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发</a:t>
            </a:r>
          </a:p>
          <a:p>
            <a:pPr algn="ctr"/>
            <a:r>
              <a:rPr lang="zh-CN" altLang="en-US" sz="2400" b="1" dirty="0">
                <a:solidFill>
                  <a:srgbClr val="FFFF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现</a:t>
            </a:r>
          </a:p>
          <a:p>
            <a:pPr algn="ctr"/>
            <a:r>
              <a:rPr lang="zh-CN" altLang="en-US" sz="2400" b="1" dirty="0">
                <a:solidFill>
                  <a:srgbClr val="FFFF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律</a:t>
            </a:r>
          </a:p>
          <a:p>
            <a:pPr algn="ctr"/>
            <a:r>
              <a:rPr lang="zh-CN" altLang="en-US" sz="2400" b="1" dirty="0">
                <a:solidFill>
                  <a:srgbClr val="FFFF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法</a:t>
            </a:r>
          </a:p>
          <a:p>
            <a:pPr algn="ctr"/>
            <a:r>
              <a:rPr lang="zh-CN" altLang="en-US" sz="2400" b="1" dirty="0">
                <a:solidFill>
                  <a:srgbClr val="FFFF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书</a:t>
            </a:r>
            <a:endParaRPr lang="zh-TW" altLang="en-US" sz="2400" b="1" dirty="0">
              <a:solidFill>
                <a:srgbClr val="FFFF00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172067" name="Line 35"/>
          <p:cNvSpPr>
            <a:spLocks noChangeShapeType="1"/>
          </p:cNvSpPr>
          <p:nvPr/>
        </p:nvSpPr>
        <p:spPr bwMode="auto">
          <a:xfrm flipV="1">
            <a:off x="6702425" y="2146301"/>
            <a:ext cx="0" cy="366713"/>
          </a:xfrm>
          <a:prstGeom prst="line">
            <a:avLst/>
          </a:prstGeom>
          <a:noFill/>
          <a:ln w="9525">
            <a:solidFill>
              <a:srgbClr val="5F5F5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2068" name="Text Box 36"/>
          <p:cNvSpPr txBox="1">
            <a:spLocks noChangeArrowheads="1"/>
          </p:cNvSpPr>
          <p:nvPr/>
        </p:nvSpPr>
        <p:spPr bwMode="auto">
          <a:xfrm>
            <a:off x="6157915" y="2385143"/>
            <a:ext cx="1219542" cy="43165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/>
            <a:endParaRPr lang="zh-CN" altLang="en-US" sz="1050" b="1" dirty="0">
              <a:solidFill>
                <a:srgbClr val="FF0000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  <a:p>
            <a:pPr algn="ctr"/>
            <a:r>
              <a:rPr lang="en-US" altLang="zh-CN" sz="2400" b="1" dirty="0">
                <a:solidFill>
                  <a:srgbClr val="FF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(605)</a:t>
            </a:r>
          </a:p>
          <a:p>
            <a:pPr algn="ctr"/>
            <a:r>
              <a:rPr lang="zh-CN" altLang="en-US" sz="2400" b="1" dirty="0">
                <a:solidFill>
                  <a:srgbClr val="FF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第</a:t>
            </a:r>
          </a:p>
          <a:p>
            <a:pPr algn="ctr"/>
            <a:r>
              <a:rPr lang="zh-CN" altLang="en-US" sz="2400" b="1" dirty="0">
                <a:solidFill>
                  <a:srgbClr val="FF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一</a:t>
            </a:r>
          </a:p>
          <a:p>
            <a:pPr algn="ctr"/>
            <a:r>
              <a:rPr lang="zh-CN" altLang="en-US" sz="2400" b="1" dirty="0">
                <a:solidFill>
                  <a:srgbClr val="FF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批</a:t>
            </a:r>
          </a:p>
          <a:p>
            <a:pPr algn="ctr"/>
            <a:r>
              <a:rPr lang="zh-CN" altLang="en-US" sz="2400" b="1" dirty="0">
                <a:solidFill>
                  <a:srgbClr val="FF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被</a:t>
            </a:r>
          </a:p>
          <a:p>
            <a:pPr algn="ctr"/>
            <a:r>
              <a:rPr lang="zh-CN" altLang="en-US" sz="2400" b="1" dirty="0">
                <a:solidFill>
                  <a:srgbClr val="FF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掳</a:t>
            </a:r>
          </a:p>
          <a:p>
            <a:pPr algn="ctr"/>
            <a:r>
              <a:rPr lang="zh-CN" altLang="en-US" sz="2400" b="1" dirty="0">
                <a:solidFill>
                  <a:srgbClr val="FF0000"/>
                </a:solidFill>
                <a:latin typeface="新細明體" panose="02020500000000000000" pitchFamily="18" charset="-120"/>
                <a:ea typeface="新細明體" panose="02020500000000000000" pitchFamily="18" charset="-120"/>
              </a:rPr>
              <a:t>：</a:t>
            </a:r>
            <a:endParaRPr lang="en-US" altLang="zh-CN" sz="2400" b="1" dirty="0">
              <a:solidFill>
                <a:srgbClr val="FF0000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  <a:p>
            <a:pPr algn="ctr"/>
            <a:r>
              <a:rPr lang="zh-CN" altLang="en-US" sz="2400" b="1" dirty="0">
                <a:solidFill>
                  <a:srgbClr val="FF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少</a:t>
            </a:r>
          </a:p>
          <a:p>
            <a:pPr algn="ctr"/>
            <a:r>
              <a:rPr lang="zh-CN" altLang="en-US" sz="2400" b="1" dirty="0">
                <a:solidFill>
                  <a:srgbClr val="FF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数</a:t>
            </a:r>
          </a:p>
          <a:p>
            <a:pPr algn="ctr"/>
            <a:r>
              <a:rPr lang="zh-CN" altLang="en-US" sz="2400" b="1" dirty="0">
                <a:solidFill>
                  <a:srgbClr val="FF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菁</a:t>
            </a:r>
          </a:p>
          <a:p>
            <a:pPr algn="ctr"/>
            <a:r>
              <a:rPr lang="zh-CN" altLang="en-US" sz="2400" b="1" dirty="0">
                <a:solidFill>
                  <a:srgbClr val="FF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英</a:t>
            </a:r>
            <a:endParaRPr lang="zh-TW" altLang="en-US" sz="2000" b="1" dirty="0">
              <a:solidFill>
                <a:srgbClr val="FF0000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172069" name="Line 37"/>
          <p:cNvSpPr>
            <a:spLocks noChangeShapeType="1"/>
          </p:cNvSpPr>
          <p:nvPr/>
        </p:nvSpPr>
        <p:spPr bwMode="auto">
          <a:xfrm flipV="1">
            <a:off x="7675563" y="2146301"/>
            <a:ext cx="0" cy="366713"/>
          </a:xfrm>
          <a:prstGeom prst="line">
            <a:avLst/>
          </a:prstGeom>
          <a:noFill/>
          <a:ln w="9525">
            <a:solidFill>
              <a:srgbClr val="5F5F5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2070" name="Text Box 38"/>
          <p:cNvSpPr txBox="1">
            <a:spLocks noChangeArrowheads="1"/>
          </p:cNvSpPr>
          <p:nvPr/>
        </p:nvSpPr>
        <p:spPr bwMode="auto">
          <a:xfrm>
            <a:off x="7130382" y="2536826"/>
            <a:ext cx="1090363" cy="39703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altLang="zh-CN" sz="2800" b="1" dirty="0">
                <a:solidFill>
                  <a:srgbClr val="FF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(597)</a:t>
            </a:r>
          </a:p>
          <a:p>
            <a:pPr algn="ctr"/>
            <a:r>
              <a:rPr lang="zh-CN" altLang="en-US" sz="2800" b="1" dirty="0">
                <a:solidFill>
                  <a:srgbClr val="FF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第</a:t>
            </a:r>
          </a:p>
          <a:p>
            <a:pPr algn="ctr"/>
            <a:r>
              <a:rPr lang="zh-CN" altLang="en-US" sz="2800" b="1" dirty="0">
                <a:solidFill>
                  <a:srgbClr val="FF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二</a:t>
            </a:r>
          </a:p>
          <a:p>
            <a:pPr algn="ctr"/>
            <a:r>
              <a:rPr lang="zh-CN" altLang="en-US" sz="2800" b="1" dirty="0">
                <a:solidFill>
                  <a:srgbClr val="FF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批</a:t>
            </a:r>
          </a:p>
          <a:p>
            <a:pPr algn="ctr"/>
            <a:r>
              <a:rPr lang="zh-CN" altLang="en-US" sz="2800" b="1" dirty="0">
                <a:solidFill>
                  <a:srgbClr val="FF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被</a:t>
            </a:r>
          </a:p>
          <a:p>
            <a:pPr algn="ctr"/>
            <a:r>
              <a:rPr lang="zh-CN" altLang="en-US" sz="2800" b="1" dirty="0">
                <a:solidFill>
                  <a:srgbClr val="FF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掳</a:t>
            </a:r>
          </a:p>
          <a:p>
            <a:pPr algn="ctr"/>
            <a:r>
              <a:rPr lang="zh-CN" altLang="en-US" sz="2800" b="1" dirty="0">
                <a:solidFill>
                  <a:srgbClr val="FF0000"/>
                </a:solidFill>
                <a:latin typeface="新細明體" panose="02020500000000000000" pitchFamily="18" charset="-120"/>
                <a:ea typeface="新細明體" panose="02020500000000000000" pitchFamily="18" charset="-120"/>
              </a:rPr>
              <a:t>：</a:t>
            </a:r>
          </a:p>
          <a:p>
            <a:pPr algn="ctr"/>
            <a:r>
              <a:rPr lang="zh-CN" altLang="en-US" sz="2800" b="1" dirty="0">
                <a:solidFill>
                  <a:srgbClr val="FF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主</a:t>
            </a:r>
          </a:p>
          <a:p>
            <a:pPr algn="ctr"/>
            <a:r>
              <a:rPr lang="zh-CN" altLang="en-US" sz="2800" b="1" dirty="0">
                <a:solidFill>
                  <a:srgbClr val="FF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力</a:t>
            </a:r>
            <a:endParaRPr lang="zh-TW" altLang="en-US" b="1" dirty="0">
              <a:solidFill>
                <a:srgbClr val="FF0000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172071" name="Line 39"/>
          <p:cNvSpPr>
            <a:spLocks noChangeShapeType="1"/>
          </p:cNvSpPr>
          <p:nvPr/>
        </p:nvSpPr>
        <p:spPr bwMode="auto">
          <a:xfrm flipV="1">
            <a:off x="9021763" y="2146301"/>
            <a:ext cx="0" cy="366713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2072" name="Text Box 40"/>
          <p:cNvSpPr txBox="1">
            <a:spLocks noChangeArrowheads="1"/>
          </p:cNvSpPr>
          <p:nvPr/>
        </p:nvSpPr>
        <p:spPr bwMode="auto">
          <a:xfrm>
            <a:off x="8473947" y="2579984"/>
            <a:ext cx="1024640" cy="39703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altLang="zh-CN" dirty="0">
                <a:solidFill>
                  <a:srgbClr val="FF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(</a:t>
            </a:r>
            <a:r>
              <a:rPr lang="en-US" altLang="zh-CN" sz="2800" b="1" dirty="0">
                <a:solidFill>
                  <a:srgbClr val="FF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586)</a:t>
            </a:r>
          </a:p>
          <a:p>
            <a:pPr algn="ctr"/>
            <a:r>
              <a:rPr lang="zh-CN" altLang="en-US" sz="2800" b="1" dirty="0">
                <a:solidFill>
                  <a:srgbClr val="FF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第</a:t>
            </a:r>
          </a:p>
          <a:p>
            <a:pPr algn="ctr"/>
            <a:r>
              <a:rPr lang="zh-CN" altLang="en-US" sz="2800" b="1" dirty="0">
                <a:solidFill>
                  <a:srgbClr val="FF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三</a:t>
            </a:r>
          </a:p>
          <a:p>
            <a:pPr algn="ctr"/>
            <a:r>
              <a:rPr lang="zh-CN" altLang="en-US" sz="2800" b="1" dirty="0">
                <a:solidFill>
                  <a:srgbClr val="FF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批</a:t>
            </a:r>
          </a:p>
          <a:p>
            <a:pPr algn="ctr"/>
            <a:r>
              <a:rPr lang="zh-CN" altLang="en-US" sz="2800" b="1" dirty="0">
                <a:solidFill>
                  <a:srgbClr val="FF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被</a:t>
            </a:r>
          </a:p>
          <a:p>
            <a:pPr algn="ctr"/>
            <a:r>
              <a:rPr lang="zh-CN" altLang="en-US" sz="2800" b="1" dirty="0">
                <a:solidFill>
                  <a:srgbClr val="FF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掳</a:t>
            </a:r>
          </a:p>
          <a:p>
            <a:pPr algn="ctr"/>
            <a:r>
              <a:rPr lang="zh-CN" altLang="en-US" sz="2800" b="1" dirty="0">
                <a:solidFill>
                  <a:srgbClr val="FF0000"/>
                </a:solidFill>
                <a:latin typeface="新細明體" panose="02020500000000000000" pitchFamily="18" charset="-120"/>
                <a:ea typeface="新細明體" panose="02020500000000000000" pitchFamily="18" charset="-120"/>
              </a:rPr>
              <a:t>：</a:t>
            </a:r>
          </a:p>
          <a:p>
            <a:pPr algn="ctr"/>
            <a:r>
              <a:rPr lang="zh-CN" altLang="en-US" sz="2800" b="1" dirty="0">
                <a:solidFill>
                  <a:srgbClr val="FF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残</a:t>
            </a:r>
          </a:p>
          <a:p>
            <a:pPr algn="ctr"/>
            <a:r>
              <a:rPr lang="zh-CN" altLang="en-US" sz="2800" b="1" dirty="0">
                <a:solidFill>
                  <a:srgbClr val="FF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余</a:t>
            </a:r>
            <a:endParaRPr lang="zh-TW" altLang="en-US" b="1" dirty="0">
              <a:solidFill>
                <a:srgbClr val="FF0000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172073" name="Text Box 41"/>
          <p:cNvSpPr txBox="1">
            <a:spLocks noChangeArrowheads="1"/>
          </p:cNvSpPr>
          <p:nvPr/>
        </p:nvSpPr>
        <p:spPr bwMode="auto">
          <a:xfrm>
            <a:off x="5165725" y="2127251"/>
            <a:ext cx="2031325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zh-CN" altLang="en-US" sz="2400" dirty="0">
                <a:solidFill>
                  <a:srgbClr val="C0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耶利米的职事</a:t>
            </a:r>
            <a:endParaRPr lang="zh-TW" altLang="en-US" sz="2400" dirty="0">
              <a:solidFill>
                <a:srgbClr val="C00000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172074" name="Text Box 42"/>
          <p:cNvSpPr txBox="1">
            <a:spLocks noChangeArrowheads="1"/>
          </p:cNvSpPr>
          <p:nvPr/>
        </p:nvSpPr>
        <p:spPr bwMode="auto">
          <a:xfrm>
            <a:off x="7032624" y="2141797"/>
            <a:ext cx="1646605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altLang="zh-TW" dirty="0">
                <a:solidFill>
                  <a:srgbClr val="6699FF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(</a:t>
            </a:r>
            <a:r>
              <a:rPr lang="zh-TW" altLang="en-US" sz="2400" b="1" dirty="0">
                <a:solidFill>
                  <a:srgbClr val="00206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共约</a:t>
            </a:r>
            <a:r>
              <a:rPr lang="en-US" altLang="zh-TW" sz="2400" b="1" dirty="0">
                <a:solidFill>
                  <a:srgbClr val="00206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42</a:t>
            </a:r>
            <a:r>
              <a:rPr lang="zh-TW" altLang="en-US" sz="2400" b="1" dirty="0">
                <a:solidFill>
                  <a:srgbClr val="00206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年</a:t>
            </a:r>
            <a:r>
              <a:rPr lang="en-US" altLang="zh-TW" dirty="0">
                <a:solidFill>
                  <a:srgbClr val="00206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)</a:t>
            </a:r>
          </a:p>
        </p:txBody>
      </p:sp>
      <p:sp>
        <p:nvSpPr>
          <p:cNvPr id="172075" name="AutoShape 43" descr="Recycled paper"/>
          <p:cNvSpPr>
            <a:spLocks noChangeArrowheads="1"/>
          </p:cNvSpPr>
          <p:nvPr/>
        </p:nvSpPr>
        <p:spPr bwMode="auto">
          <a:xfrm>
            <a:off x="861238" y="5590718"/>
            <a:ext cx="3270062" cy="856119"/>
          </a:xfrm>
          <a:prstGeom prst="wedgeRectCallout">
            <a:avLst>
              <a:gd name="adj1" fmla="val 60586"/>
              <a:gd name="adj2" fmla="val -50397"/>
            </a:avLst>
          </a:prstGeom>
          <a:blipFill dpi="0" rotWithShape="1">
            <a:blip r:embed="rId4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>
              <a:lnSpc>
                <a:spcPct val="110000"/>
              </a:lnSpc>
            </a:pPr>
            <a:r>
              <a:rPr lang="zh-CN" altLang="en-US" sz="2400" b="1" dirty="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王派亚希甘等人求问女先知户勒大</a:t>
            </a:r>
            <a:r>
              <a:rPr lang="en-US" altLang="zh-CN" sz="2400" b="1" dirty="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(</a:t>
            </a:r>
            <a:r>
              <a:rPr lang="zh-CN" altLang="en-US" sz="2400" b="1" dirty="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王下</a:t>
            </a:r>
            <a:r>
              <a:rPr lang="en-US" altLang="zh-CN" sz="2400" b="1" dirty="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22:12)</a:t>
            </a:r>
            <a:endParaRPr lang="en-US" altLang="zh-TW" sz="2400" b="1" dirty="0">
              <a:solidFill>
                <a:schemeClr val="bg1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172076" name="AutoShape 44" descr="Recycled paper"/>
          <p:cNvSpPr>
            <a:spLocks noChangeArrowheads="1"/>
          </p:cNvSpPr>
          <p:nvPr/>
        </p:nvSpPr>
        <p:spPr bwMode="auto">
          <a:xfrm>
            <a:off x="5028517" y="3512970"/>
            <a:ext cx="1369827" cy="2719555"/>
          </a:xfrm>
          <a:prstGeom prst="wedgeRectCallout">
            <a:avLst>
              <a:gd name="adj1" fmla="val 32113"/>
              <a:gd name="adj2" fmla="val -99985"/>
            </a:avLst>
          </a:prstGeom>
          <a:blipFill dpi="0" rotWithShape="1">
            <a:blip r:embed="rId4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>
              <a:lnSpc>
                <a:spcPct val="110000"/>
              </a:lnSpc>
            </a:pPr>
            <a:r>
              <a:rPr lang="en-US" altLang="zh-TW" sz="2800" b="1" dirty="0">
                <a:solidFill>
                  <a:srgbClr val="C0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13</a:t>
            </a:r>
            <a:r>
              <a:rPr lang="zh-TW" altLang="en-US" sz="2800" b="1" dirty="0">
                <a:solidFill>
                  <a:srgbClr val="C0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年后</a:t>
            </a:r>
            <a:r>
              <a:rPr lang="zh-CN" altLang="en-US" sz="2800" dirty="0">
                <a:solidFill>
                  <a:srgbClr val="C0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亚希甘保护耶利米</a:t>
            </a:r>
            <a:r>
              <a:rPr lang="en-US" altLang="zh-CN" sz="2800" dirty="0">
                <a:solidFill>
                  <a:schemeClr val="bg2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(</a:t>
            </a:r>
            <a:r>
              <a:rPr lang="zh-CN" altLang="en-US" sz="2800" dirty="0">
                <a:solidFill>
                  <a:schemeClr val="bg2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耶</a:t>
            </a:r>
            <a:r>
              <a:rPr lang="en-US" altLang="zh-CN" sz="2800" dirty="0">
                <a:solidFill>
                  <a:schemeClr val="bg2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26:24)</a:t>
            </a:r>
            <a:endParaRPr lang="en-US" altLang="zh-TW" sz="2800" dirty="0">
              <a:solidFill>
                <a:schemeClr val="bg2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172077" name="AutoShape 45" descr="Recycled paper"/>
          <p:cNvSpPr>
            <a:spLocks noChangeArrowheads="1"/>
          </p:cNvSpPr>
          <p:nvPr/>
        </p:nvSpPr>
        <p:spPr bwMode="auto">
          <a:xfrm>
            <a:off x="9296399" y="3352799"/>
            <a:ext cx="1670049" cy="2563813"/>
          </a:xfrm>
          <a:prstGeom prst="wedgeRectCallout">
            <a:avLst>
              <a:gd name="adj1" fmla="val -65126"/>
              <a:gd name="adj2" fmla="val -98502"/>
            </a:avLst>
          </a:prstGeom>
          <a:blipFill dpi="0" rotWithShape="1">
            <a:blip r:embed="rId4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>
              <a:lnSpc>
                <a:spcPct val="110000"/>
              </a:lnSpc>
            </a:pPr>
            <a:r>
              <a:rPr lang="zh-CN" altLang="en-US" sz="2800" b="1" dirty="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亚希甘之子基大利任犹大省长</a:t>
            </a:r>
            <a:r>
              <a:rPr lang="en-US" altLang="zh-CN" sz="2800" b="1" dirty="0">
                <a:solidFill>
                  <a:srgbClr val="C0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(</a:t>
            </a:r>
            <a:r>
              <a:rPr lang="zh-CN" altLang="en-US" sz="2800" b="1" dirty="0">
                <a:solidFill>
                  <a:srgbClr val="C0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王下</a:t>
            </a:r>
            <a:r>
              <a:rPr lang="en-US" altLang="zh-CN" sz="2800" b="1" dirty="0">
                <a:solidFill>
                  <a:srgbClr val="C0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25:22)</a:t>
            </a:r>
            <a:endParaRPr lang="en-US" altLang="zh-TW" sz="2800" b="1" dirty="0">
              <a:solidFill>
                <a:srgbClr val="C00000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99494968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Text Box 4">
            <a:extLst>
              <a:ext uri="{FF2B5EF4-FFF2-40B4-BE49-F238E27FC236}">
                <a16:creationId xmlns:a16="http://schemas.microsoft.com/office/drawing/2014/main" id="{7AEEA41B-54AB-4D56-841D-F02DBDBC46D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0752" y="0"/>
            <a:ext cx="12011247" cy="67403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339725" indent="-339725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buFontTx/>
              <a:buBlip>
                <a:blip r:embed="rId2"/>
              </a:buBlip>
            </a:pP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耶利米：意为「高举的」，「主所设立的」</a:t>
            </a:r>
          </a:p>
          <a:p>
            <a:pPr>
              <a:buFontTx/>
              <a:buBlip>
                <a:blip r:embed="rId2"/>
              </a:buBlip>
            </a:pP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亚拿突城祭司希勒家之子</a:t>
            </a:r>
          </a:p>
          <a:p>
            <a:pPr>
              <a:buFontTx/>
              <a:buBlip>
                <a:blip r:embed="rId2"/>
              </a:buBlip>
            </a:pP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个性怯弱、多愁善感、柔软和富同情心</a:t>
            </a:r>
          </a:p>
          <a:p>
            <a:pPr>
              <a:buFontTx/>
              <a:buBlip>
                <a:blip r:embed="rId2"/>
              </a:buBlip>
            </a:pP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神却拣选他，在犹大亡国前夕，作神的代言人，传递</a:t>
            </a:r>
            <a:endParaRPr lang="en-US" altLang="zh-CN" sz="36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/>
            <a:r>
              <a:rPr lang="en-US" altLang="zh-CN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	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审判和灾难的信息，饱受误解和逼迫</a:t>
            </a:r>
          </a:p>
          <a:p>
            <a:pPr>
              <a:buFontTx/>
              <a:buBlip>
                <a:blip r:embed="rId2"/>
              </a:buBlip>
            </a:pP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他的服事，对于犹大为何亡国和圣殿为何被毁，作了</a:t>
            </a:r>
            <a:endParaRPr lang="en-US" altLang="zh-CN" sz="36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/>
            <a:r>
              <a:rPr lang="en-US" altLang="zh-CN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	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清楚的解释</a:t>
            </a:r>
          </a:p>
          <a:p>
            <a:pPr>
              <a:buFontTx/>
              <a:buBlip>
                <a:blip r:embed="rId2"/>
              </a:buBlip>
            </a:pPr>
            <a:r>
              <a:rPr lang="en-US" altLang="zh-CN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《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耶利米书</a:t>
            </a:r>
            <a:r>
              <a:rPr lang="en-US" altLang="zh-CN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》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之对犹大，如同</a:t>
            </a:r>
            <a:r>
              <a:rPr lang="en-US" altLang="zh-CN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《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何西阿书</a:t>
            </a:r>
            <a:r>
              <a:rPr lang="en-US" altLang="zh-CN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》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之对</a:t>
            </a:r>
            <a:endParaRPr lang="en-US" altLang="zh-CN" sz="36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/>
            <a:r>
              <a:rPr lang="en-US" altLang="zh-CN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	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以色列，都是神对其不忠的妻子发出最后的呼吁</a:t>
            </a:r>
          </a:p>
          <a:p>
            <a:pPr>
              <a:buFontTx/>
              <a:buBlip>
                <a:blip r:embed="rId2"/>
              </a:buBlip>
            </a:pP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遵神命令，终身未婚</a:t>
            </a:r>
          </a:p>
          <a:p>
            <a:pPr>
              <a:buFontTx/>
              <a:buBlip>
                <a:blip r:embed="rId2"/>
              </a:buBlip>
            </a:pP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预言以色列人将被掳七十年</a:t>
            </a:r>
            <a:r>
              <a:rPr lang="en-US" altLang="zh-CN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</a:t>
            </a:r>
            <a:r>
              <a:rPr lang="zh-CN" altLang="en-US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耶</a:t>
            </a:r>
            <a:r>
              <a:rPr lang="en-US" altLang="zh-CN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25:11-12; 29:10)</a:t>
            </a:r>
          </a:p>
          <a:p>
            <a:pPr>
              <a:buFontTx/>
              <a:buBlip>
                <a:blip r:embed="rId2"/>
              </a:buBlip>
            </a:pP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预言神将立新约，取代旧约</a:t>
            </a:r>
            <a:r>
              <a:rPr lang="en-US" altLang="zh-CN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</a:t>
            </a:r>
            <a:r>
              <a:rPr lang="zh-CN" altLang="en-US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耶</a:t>
            </a:r>
            <a:r>
              <a:rPr lang="en-US" altLang="zh-CN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31:31)</a:t>
            </a:r>
            <a:endParaRPr lang="en-US" altLang="zh-TW" sz="3600" b="1" dirty="0">
              <a:solidFill>
                <a:srgbClr val="FFC0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03759761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8" name="Rectangle 6" descr="red-marble">
            <a:extLst>
              <a:ext uri="{FF2B5EF4-FFF2-40B4-BE49-F238E27FC236}">
                <a16:creationId xmlns:a16="http://schemas.microsoft.com/office/drawing/2014/main" id="{7F8FF3E9-7029-4504-8694-B661DD63412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0" y="0"/>
            <a:ext cx="9144000" cy="1087438"/>
          </a:xfrm>
          <a:prstGeom prst="rect">
            <a:avLst/>
          </a:prstGeom>
          <a:blipFill dpi="0" rotWithShape="1">
            <a:blip r:embed="rId2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3556" name="Text Box 4">
            <a:extLst>
              <a:ext uri="{FF2B5EF4-FFF2-40B4-BE49-F238E27FC236}">
                <a16:creationId xmlns:a16="http://schemas.microsoft.com/office/drawing/2014/main" id="{882E4252-CAB3-440D-A102-C0CA1768B0F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94932" y="-20558"/>
            <a:ext cx="7802136" cy="11079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spcAft>
                <a:spcPct val="50000"/>
              </a:spcAft>
            </a:pPr>
            <a:r>
              <a:rPr lang="zh-CN" altLang="en-US" sz="6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耶利米蒙召所领受的</a:t>
            </a:r>
            <a:endParaRPr lang="zh-TW" altLang="en-US" sz="66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23557" name="Text Box 5">
            <a:extLst>
              <a:ext uri="{FF2B5EF4-FFF2-40B4-BE49-F238E27FC236}">
                <a16:creationId xmlns:a16="http://schemas.microsoft.com/office/drawing/2014/main" id="{38CAC903-87F5-4BB1-8408-ADA7D17DEBB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79490" y="4743193"/>
            <a:ext cx="7837402" cy="13234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marL="444500" indent="-4445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23888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buFontTx/>
              <a:buBlip>
                <a:blip r:embed="rId3"/>
              </a:buBlip>
            </a:pPr>
            <a:r>
              <a:rPr lang="zh-CN" altLang="en-US" sz="40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杏树枝：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神说话，事必成就</a:t>
            </a:r>
          </a:p>
          <a:p>
            <a:pPr>
              <a:buFontTx/>
              <a:buBlip>
                <a:blip r:embed="rId3"/>
              </a:buBlip>
            </a:pPr>
            <a:r>
              <a:rPr lang="zh-CN" altLang="en-US" sz="40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北方烧开的锅：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巴比伦将灭犹大</a:t>
            </a:r>
            <a:endParaRPr lang="zh-TW" altLang="en-US" sz="4000" b="1" dirty="0"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23559" name="Text Box 7">
            <a:extLst>
              <a:ext uri="{FF2B5EF4-FFF2-40B4-BE49-F238E27FC236}">
                <a16:creationId xmlns:a16="http://schemas.microsoft.com/office/drawing/2014/main" id="{FB75582B-35CC-4E8B-B843-CF794C495CA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70876" y="2428081"/>
            <a:ext cx="8866530" cy="13234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marL="444500" indent="-4445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23888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buFontTx/>
              <a:buBlip>
                <a:blip r:embed="rId3"/>
              </a:buBlip>
            </a:pPr>
            <a:r>
              <a:rPr lang="zh-CN" altLang="en-US" sz="40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神的话：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伸手按他的口</a:t>
            </a:r>
          </a:p>
          <a:p>
            <a:pPr>
              <a:buFontTx/>
              <a:buBlip>
                <a:blip r:embed="rId3"/>
              </a:buBlip>
            </a:pPr>
            <a:r>
              <a:rPr lang="zh-CN" altLang="en-US" sz="40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刚强的灵：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使他成坚城、铁柱、铜墙</a:t>
            </a:r>
            <a:endParaRPr lang="zh-TW" altLang="en-US" sz="4000" b="1" dirty="0"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23561" name="Oval 9">
            <a:extLst>
              <a:ext uri="{FF2B5EF4-FFF2-40B4-BE49-F238E27FC236}">
                <a16:creationId xmlns:a16="http://schemas.microsoft.com/office/drawing/2014/main" id="{FC51E991-8C9D-4154-B0BC-31944353E7A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76240" y="3826669"/>
            <a:ext cx="1427162" cy="841375"/>
          </a:xfrm>
          <a:prstGeom prst="ellipse">
            <a:avLst/>
          </a:prstGeom>
          <a:solidFill>
            <a:srgbClr val="FFCC66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TW" altLang="en-US" sz="4400" b="1" dirty="0">
                <a:solidFill>
                  <a:srgbClr val="00206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异象</a:t>
            </a:r>
          </a:p>
        </p:txBody>
      </p:sp>
      <p:sp>
        <p:nvSpPr>
          <p:cNvPr id="23562" name="Oval 10">
            <a:extLst>
              <a:ext uri="{FF2B5EF4-FFF2-40B4-BE49-F238E27FC236}">
                <a16:creationId xmlns:a16="http://schemas.microsoft.com/office/drawing/2014/main" id="{823F9E5B-5460-44B6-B963-FF3A035D2E1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0" y="1348582"/>
            <a:ext cx="1427163" cy="841375"/>
          </a:xfrm>
          <a:prstGeom prst="ellipse">
            <a:avLst/>
          </a:prstGeom>
          <a:solidFill>
            <a:srgbClr val="FFCC66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TW" altLang="en-US" sz="4400" b="1" dirty="0">
                <a:solidFill>
                  <a:srgbClr val="00206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装备</a:t>
            </a:r>
          </a:p>
        </p:txBody>
      </p:sp>
    </p:spTree>
    <p:extLst>
      <p:ext uri="{BB962C8B-B14F-4D97-AF65-F5344CB8AC3E}">
        <p14:creationId xmlns:p14="http://schemas.microsoft.com/office/powerpoint/2010/main" val="101900467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4" name="Picture 4" descr="almond-tree">
            <a:extLst>
              <a:ext uri="{FF2B5EF4-FFF2-40B4-BE49-F238E27FC236}">
                <a16:creationId xmlns:a16="http://schemas.microsoft.com/office/drawing/2014/main" id="{81BE7BC3-758A-4ECE-BC23-C98E8C749E2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1"/>
            <a:ext cx="12192000" cy="6861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488" name="Rectangle 8" descr="Parchment">
            <a:extLst>
              <a:ext uri="{FF2B5EF4-FFF2-40B4-BE49-F238E27FC236}">
                <a16:creationId xmlns:a16="http://schemas.microsoft.com/office/drawing/2014/main" id="{CD4CB820-E849-4DE0-8D1F-B4ADDDD9472A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5173661"/>
            <a:ext cx="12192000" cy="1705769"/>
          </a:xfrm>
          <a:prstGeom prst="rect">
            <a:avLst/>
          </a:prstGeom>
          <a:solidFill>
            <a:srgbClr val="002060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/>
        </p:spPr>
        <p:txBody>
          <a:bodyPr wrap="none" anchor="ctr"/>
          <a:lstStyle/>
          <a:p>
            <a:endParaRPr lang="en-US"/>
          </a:p>
        </p:txBody>
      </p:sp>
      <p:sp>
        <p:nvSpPr>
          <p:cNvPr id="20487" name="Text Box 7">
            <a:extLst>
              <a:ext uri="{FF2B5EF4-FFF2-40B4-BE49-F238E27FC236}">
                <a16:creationId xmlns:a16="http://schemas.microsoft.com/office/drawing/2014/main" id="{7B14FCCB-56F8-46AD-9FA9-BCDDC1D5174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675" y="5173662"/>
            <a:ext cx="12125325" cy="1569660"/>
          </a:xfrm>
          <a:prstGeom prst="rect">
            <a:avLst/>
          </a:prstGeom>
          <a:solidFill>
            <a:srgbClr val="002060"/>
          </a:solidFill>
          <a:ln>
            <a:noFill/>
          </a:ln>
          <a:effectLst/>
          <a:extLst/>
        </p:spPr>
        <p:txBody>
          <a:bodyPr wrap="square">
            <a:spAutoFit/>
          </a:bodyPr>
          <a:lstStyle/>
          <a:p>
            <a:r>
              <a:rPr lang="zh-CN" altLang="en-US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耶和华的话又临到我说：「耶利米，你看见甚么？」我说：「我看见一根</a:t>
            </a:r>
            <a:r>
              <a:rPr lang="zh-CN" altLang="en-US" sz="32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杏树枝</a:t>
            </a:r>
            <a:r>
              <a:rPr lang="zh-CN" altLang="en-US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。」耶和华对我说：「你看得不错；因为我</a:t>
            </a:r>
            <a:r>
              <a:rPr lang="zh-CN" altLang="en-US" sz="32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留意保守</a:t>
            </a:r>
            <a:r>
              <a:rPr lang="zh-CN" altLang="en-US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我的话，使得成就。」</a:t>
            </a:r>
            <a:r>
              <a:rPr lang="en-US" altLang="zh-CN" sz="32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</a:t>
            </a:r>
            <a:r>
              <a:rPr lang="zh-CN" altLang="en-US" sz="32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耶</a:t>
            </a:r>
            <a:r>
              <a:rPr lang="en-US" altLang="zh-CN" sz="32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1:11-12)</a:t>
            </a:r>
            <a:endParaRPr lang="en-US" altLang="zh-TW" sz="3200" b="1" dirty="0">
              <a:solidFill>
                <a:srgbClr val="FFC0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20489" name="AutoShape 9">
            <a:extLst>
              <a:ext uri="{FF2B5EF4-FFF2-40B4-BE49-F238E27FC236}">
                <a16:creationId xmlns:a16="http://schemas.microsoft.com/office/drawing/2014/main" id="{ACFE9671-1EB0-4286-A2FC-FF3A8F53194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09019" y="4260851"/>
            <a:ext cx="1354138" cy="539750"/>
          </a:xfrm>
          <a:prstGeom prst="wedgeRectCallout">
            <a:avLst>
              <a:gd name="adj1" fmla="val -35463"/>
              <a:gd name="adj2" fmla="val 231176"/>
            </a:avLst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en-US" altLang="zh-TW" sz="2400" dirty="0" err="1">
                <a:solidFill>
                  <a:schemeClr val="bg1"/>
                </a:solidFill>
                <a:ea typeface="SimHei" panose="02010609060101010101" pitchFamily="49" charset="-122"/>
              </a:rPr>
              <a:t>shaqed</a:t>
            </a:r>
            <a:endParaRPr lang="en-US" altLang="zh-TW" sz="2400" dirty="0">
              <a:solidFill>
                <a:schemeClr val="bg1"/>
              </a:solidFill>
              <a:ea typeface="SimHei" panose="02010609060101010101" pitchFamily="49" charset="-122"/>
            </a:endParaRPr>
          </a:p>
        </p:txBody>
      </p:sp>
      <p:sp>
        <p:nvSpPr>
          <p:cNvPr id="20490" name="AutoShape 10">
            <a:extLst>
              <a:ext uri="{FF2B5EF4-FFF2-40B4-BE49-F238E27FC236}">
                <a16:creationId xmlns:a16="http://schemas.microsoft.com/office/drawing/2014/main" id="{7E3D1DF3-BDE1-4FD1-9A4E-5C596244C20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334625" y="3904456"/>
            <a:ext cx="1354138" cy="539750"/>
          </a:xfrm>
          <a:prstGeom prst="wedgeRectCallout">
            <a:avLst>
              <a:gd name="adj1" fmla="val -7208"/>
              <a:gd name="adj2" fmla="val 292940"/>
            </a:avLst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en-US" altLang="zh-TW" sz="2400" dirty="0" err="1">
                <a:solidFill>
                  <a:schemeClr val="bg1"/>
                </a:solidFill>
                <a:ea typeface="SimHei" panose="02010609060101010101" pitchFamily="49" charset="-122"/>
              </a:rPr>
              <a:t>shaqad</a:t>
            </a:r>
            <a:endParaRPr lang="en-US" altLang="zh-TW" sz="2400" dirty="0">
              <a:solidFill>
                <a:schemeClr val="bg1"/>
              </a:solidFill>
              <a:ea typeface="SimHei" panose="02010609060101010101" pitchFamily="49" charset="-122"/>
            </a:endParaRPr>
          </a:p>
        </p:txBody>
      </p:sp>
      <p:sp>
        <p:nvSpPr>
          <p:cNvPr id="20491" name="Rectangle 11">
            <a:extLst>
              <a:ext uri="{FF2B5EF4-FFF2-40B4-BE49-F238E27FC236}">
                <a16:creationId xmlns:a16="http://schemas.microsoft.com/office/drawing/2014/main" id="{81D09A63-59F0-457D-9055-68F73AD6040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43075" y="2990851"/>
            <a:ext cx="1107996" cy="646331"/>
          </a:xfrm>
          <a:prstGeom prst="rect">
            <a:avLst/>
          </a:prstGeom>
          <a:solidFill>
            <a:srgbClr val="000000">
              <a:alpha val="7000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zh-TW" altLang="en-US" sz="3600" dirty="0">
                <a:solidFill>
                  <a:srgbClr val="FFC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杏树</a:t>
            </a:r>
          </a:p>
        </p:txBody>
      </p:sp>
      <p:pic>
        <p:nvPicPr>
          <p:cNvPr id="20485" name="Picture 5" descr="almond-tree-branch">
            <a:extLst>
              <a:ext uri="{FF2B5EF4-FFF2-40B4-BE49-F238E27FC236}">
                <a16:creationId xmlns:a16="http://schemas.microsoft.com/office/drawing/2014/main" id="{31DFF95E-E19B-4EF4-B50B-F4B3E147609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8256"/>
            <a:ext cx="4351338" cy="2568575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815AD647-C2BE-4336-9DA9-60F352E272E3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1405" b="28055"/>
          <a:stretch/>
        </p:blipFill>
        <p:spPr>
          <a:xfrm>
            <a:off x="7715249" y="20719"/>
            <a:ext cx="4476750" cy="25903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069738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Text Box 2">
            <a:extLst>
              <a:ext uri="{FF2B5EF4-FFF2-40B4-BE49-F238E27FC236}">
                <a16:creationId xmlns:a16="http://schemas.microsoft.com/office/drawing/2014/main" id="{266547E0-FAF5-4F85-8445-36E48756FF1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0524" y="1371600"/>
            <a:ext cx="11458575" cy="50167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8001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2573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7145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1717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6289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30861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5433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40005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buFontTx/>
              <a:buAutoNum type="arabicPeriod"/>
            </a:pPr>
            <a:r>
              <a:rPr lang="zh-CN" altLang="en-US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偶像绝迹</a:t>
            </a:r>
            <a:r>
              <a:rPr lang="en-US" altLang="zh-CN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--</a:t>
            </a:r>
            <a:r>
              <a:rPr lang="zh-CN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从此未再拜偶像，一神观念坚强</a:t>
            </a:r>
          </a:p>
          <a:p>
            <a:pPr>
              <a:buFontTx/>
              <a:buAutoNum type="arabicPeriod"/>
            </a:pPr>
            <a:r>
              <a:rPr lang="zh-CN" altLang="en-US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会堂创立</a:t>
            </a:r>
            <a:r>
              <a:rPr lang="en-US" altLang="zh-CN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--</a:t>
            </a:r>
            <a:r>
              <a:rPr lang="zh-CN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成为信仰、教育和社会福利中心</a:t>
            </a:r>
          </a:p>
          <a:p>
            <a:pPr>
              <a:buFontTx/>
              <a:buAutoNum type="arabicPeriod"/>
            </a:pPr>
            <a:r>
              <a:rPr lang="zh-CN" altLang="en-US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宗教改观</a:t>
            </a:r>
            <a:r>
              <a:rPr lang="en-US" altLang="zh-CN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--</a:t>
            </a:r>
            <a:r>
              <a:rPr lang="zh-CN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信仰渐趋个人化</a:t>
            </a:r>
          </a:p>
          <a:p>
            <a:pPr>
              <a:buFontTx/>
              <a:buAutoNum type="arabicPeriod"/>
            </a:pPr>
            <a:r>
              <a:rPr lang="zh-CN" altLang="en-US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重视律法</a:t>
            </a:r>
            <a:r>
              <a:rPr lang="en-US" altLang="zh-CN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--</a:t>
            </a:r>
            <a:r>
              <a:rPr lang="zh-CN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忠心护卫律法，甚至为律法牺牲生命</a:t>
            </a:r>
          </a:p>
          <a:p>
            <a:pPr>
              <a:buFontTx/>
              <a:buAutoNum type="arabicPeriod"/>
            </a:pPr>
            <a:r>
              <a:rPr lang="zh-CN" altLang="en-US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事业转变</a:t>
            </a:r>
            <a:r>
              <a:rPr lang="en-US" altLang="zh-CN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--</a:t>
            </a:r>
            <a:r>
              <a:rPr lang="zh-CN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由农业转为商业</a:t>
            </a:r>
          </a:p>
          <a:p>
            <a:pPr>
              <a:buFontTx/>
              <a:buAutoNum type="arabicPeriod"/>
            </a:pPr>
            <a:r>
              <a:rPr lang="zh-CN" altLang="en-US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语言改变</a:t>
            </a:r>
            <a:r>
              <a:rPr lang="en-US" altLang="zh-CN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--</a:t>
            </a:r>
            <a:r>
              <a:rPr lang="zh-CN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从希伯来语转变为亚兰语</a:t>
            </a:r>
          </a:p>
          <a:p>
            <a:pPr>
              <a:buFontTx/>
              <a:buAutoNum type="arabicPeriod"/>
            </a:pPr>
            <a:r>
              <a:rPr lang="zh-CN" altLang="en-US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民族团结</a:t>
            </a:r>
            <a:r>
              <a:rPr lang="en-US" altLang="zh-CN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--</a:t>
            </a:r>
            <a:r>
              <a:rPr lang="zh-CN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患难与共，抗拒一切分化势力</a:t>
            </a:r>
          </a:p>
          <a:p>
            <a:pPr>
              <a:buFontTx/>
              <a:buAutoNum type="arabicPeriod"/>
            </a:pPr>
            <a:r>
              <a:rPr lang="zh-CN" altLang="en-US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觉悟使命</a:t>
            </a:r>
            <a:r>
              <a:rPr lang="en-US" altLang="zh-CN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--</a:t>
            </a:r>
            <a:r>
              <a:rPr lang="zh-CN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以宣扬旧约信仰为己任</a:t>
            </a:r>
            <a:endParaRPr lang="zh-TW" altLang="en-US" sz="40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40963" name="Rectangle 3" descr="Brown marble">
            <a:extLst>
              <a:ext uri="{FF2B5EF4-FFF2-40B4-BE49-F238E27FC236}">
                <a16:creationId xmlns:a16="http://schemas.microsoft.com/office/drawing/2014/main" id="{5859FE82-671E-4269-ACD2-1CE1FB2B998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0" y="0"/>
            <a:ext cx="9144000" cy="990600"/>
          </a:xfrm>
          <a:prstGeom prst="rect">
            <a:avLst/>
          </a:prstGeom>
          <a:blipFill dpi="0" rotWithShape="1">
            <a:blip r:embed="rId2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0964" name="Text Box 4">
            <a:extLst>
              <a:ext uri="{FF2B5EF4-FFF2-40B4-BE49-F238E27FC236}">
                <a16:creationId xmlns:a16="http://schemas.microsoft.com/office/drawing/2014/main" id="{C986BBF5-DD6E-4711-A384-3C9ADE41F71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18125" y="-117396"/>
            <a:ext cx="6955750" cy="11079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spcAft>
                <a:spcPct val="20000"/>
              </a:spcAft>
            </a:pPr>
            <a:r>
              <a:rPr lang="zh-CN" altLang="en-US" sz="6600" dirty="0">
                <a:solidFill>
                  <a:srgbClr val="FF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被掳七十年的影响</a:t>
            </a:r>
            <a:endParaRPr lang="zh-TW" altLang="en-US" sz="6600" dirty="0">
              <a:solidFill>
                <a:srgbClr val="FF0000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5" name="Line 4">
            <a:extLst>
              <a:ext uri="{FF2B5EF4-FFF2-40B4-BE49-F238E27FC236}">
                <a16:creationId xmlns:a16="http://schemas.microsoft.com/office/drawing/2014/main" id="{FD2D409D-3437-4EE9-9A79-6C795DF38822}"/>
              </a:ext>
            </a:extLst>
          </p:cNvPr>
          <p:cNvSpPr>
            <a:spLocks noChangeShapeType="1"/>
          </p:cNvSpPr>
          <p:nvPr/>
        </p:nvSpPr>
        <p:spPr bwMode="auto">
          <a:xfrm>
            <a:off x="23811" y="1241494"/>
            <a:ext cx="12192000" cy="20781"/>
          </a:xfrm>
          <a:prstGeom prst="line">
            <a:avLst/>
          </a:prstGeom>
          <a:noFill/>
          <a:ln w="76200">
            <a:solidFill>
              <a:srgbClr val="00FF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194286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2DE50A5F-3A21-48D9-AA98-4059D0FBFC83}"/>
              </a:ext>
            </a:extLst>
          </p:cNvPr>
          <p:cNvGraphicFramePr>
            <a:graphicFrameLocks noGrp="1"/>
          </p:cNvGraphicFramePr>
          <p:nvPr>
            <p:ph idx="1"/>
            <p:extLst/>
          </p:nvPr>
        </p:nvGraphicFramePr>
        <p:xfrm>
          <a:off x="1" y="0"/>
          <a:ext cx="12191999" cy="6824419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839433">
                  <a:extLst>
                    <a:ext uri="{9D8B030D-6E8A-4147-A177-3AD203B41FA5}">
                      <a16:colId xmlns:a16="http://schemas.microsoft.com/office/drawing/2014/main" val="1685311629"/>
                    </a:ext>
                  </a:extLst>
                </a:gridCol>
                <a:gridCol w="2594344">
                  <a:extLst>
                    <a:ext uri="{9D8B030D-6E8A-4147-A177-3AD203B41FA5}">
                      <a16:colId xmlns:a16="http://schemas.microsoft.com/office/drawing/2014/main" val="2393983633"/>
                    </a:ext>
                  </a:extLst>
                </a:gridCol>
                <a:gridCol w="3748773">
                  <a:extLst>
                    <a:ext uri="{9D8B030D-6E8A-4147-A177-3AD203B41FA5}">
                      <a16:colId xmlns:a16="http://schemas.microsoft.com/office/drawing/2014/main" val="906094274"/>
                    </a:ext>
                  </a:extLst>
                </a:gridCol>
                <a:gridCol w="4009449">
                  <a:extLst>
                    <a:ext uri="{9D8B030D-6E8A-4147-A177-3AD203B41FA5}">
                      <a16:colId xmlns:a16="http://schemas.microsoft.com/office/drawing/2014/main" val="3632751456"/>
                    </a:ext>
                  </a:extLst>
                </a:gridCol>
              </a:tblGrid>
              <a:tr h="695087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3600" b="1" dirty="0" err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猶大諸王</a:t>
                      </a:r>
                      <a:endParaRPr lang="en-US" sz="36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3600" b="1" dirty="0" err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登位年</a:t>
                      </a:r>
                      <a:r>
                        <a:rPr lang="en-US" sz="36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(B.C)</a:t>
                      </a:r>
                      <a:endParaRPr lang="en-US" sz="36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36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耶 利 米 書</a:t>
                      </a:r>
                      <a:endParaRPr lang="en-US" sz="36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600" b="1" kern="1200" dirty="0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要  事</a:t>
                      </a:r>
                      <a:endParaRPr lang="en-US" sz="3600" b="1" dirty="0">
                        <a:solidFill>
                          <a:srgbClr val="FFFF00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992047378"/>
                  </a:ext>
                </a:extLst>
              </a:tr>
              <a:tr h="160330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3600" b="1" dirty="0" err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約西亞</a:t>
                      </a:r>
                      <a:endParaRPr lang="en-US" sz="36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36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640(31年)</a:t>
                      </a:r>
                      <a:endParaRPr lang="en-US" sz="36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3200" b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1-6</a:t>
                      </a:r>
                      <a:endParaRPr lang="en-US" sz="3200" b="1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6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626</a:t>
                      </a:r>
                      <a:r>
                        <a:rPr lang="en-US" sz="3600" b="1" kern="1200" dirty="0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巴比倫</a:t>
                      </a:r>
                      <a:r>
                        <a:rPr lang="ja-JP" altLang="en-US" sz="3600" b="1" kern="1200" dirty="0">
                          <a:solidFill>
                            <a:schemeClr val="dk1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興起</a:t>
                      </a:r>
                      <a:endParaRPr lang="en-US" sz="36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6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622</a:t>
                      </a:r>
                      <a:r>
                        <a:rPr lang="en-US" sz="36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約西亞</a:t>
                      </a:r>
                      <a:r>
                        <a:rPr lang="ja-JP" altLang="en-US" sz="3600" b="1" kern="1200" dirty="0">
                          <a:solidFill>
                            <a:schemeClr val="dk1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改革</a:t>
                      </a:r>
                      <a:endParaRPr lang="en-US" sz="36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6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612</a:t>
                      </a:r>
                      <a:r>
                        <a:rPr lang="ja-JP" altLang="en-US" sz="3600" b="1" kern="1200" dirty="0">
                          <a:solidFill>
                            <a:schemeClr val="dk1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尼尼微滅亡</a:t>
                      </a:r>
                      <a:endParaRPr lang="en-US" sz="36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122825008"/>
                  </a:ext>
                </a:extLst>
              </a:tr>
              <a:tr h="70635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3600" b="1" dirty="0" err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約哈斯</a:t>
                      </a:r>
                      <a:endParaRPr lang="en-US" sz="36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36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609(3</a:t>
                      </a:r>
                      <a:r>
                        <a:rPr lang="zh-CN" altLang="en-US" sz="3600" b="1" dirty="0">
                          <a:solidFill>
                            <a:schemeClr val="bg1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月</a:t>
                      </a:r>
                      <a:r>
                        <a:rPr lang="en-US" altLang="zh-CN" sz="3600" b="1" dirty="0">
                          <a:solidFill>
                            <a:schemeClr val="bg1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)</a:t>
                      </a:r>
                      <a:endParaRPr lang="en-US" sz="3600" b="1" dirty="0">
                        <a:solidFill>
                          <a:schemeClr val="bg1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3200" b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無</a:t>
                      </a:r>
                      <a:endParaRPr lang="en-US" sz="3200" b="1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36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605</a:t>
                      </a:r>
                      <a:r>
                        <a:rPr lang="en-US" sz="3600" b="1" kern="1200" dirty="0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巴比倫</a:t>
                      </a:r>
                      <a:r>
                        <a:rPr lang="ja-JP" altLang="en-US" sz="3600" b="1" kern="1200" dirty="0">
                          <a:solidFill>
                            <a:schemeClr val="dk1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敗埃及</a:t>
                      </a:r>
                      <a:endParaRPr lang="en-US" sz="36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5177296"/>
                  </a:ext>
                </a:extLst>
              </a:tr>
              <a:tr h="121676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3600" b="1" dirty="0" err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約雅敬</a:t>
                      </a:r>
                      <a:endParaRPr lang="en-US" sz="36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36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609(11年)</a:t>
                      </a:r>
                      <a:endParaRPr lang="en-US" sz="36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32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7-13a;14-20;25-26; 35-36;45-46a;47-49</a:t>
                      </a:r>
                      <a:endParaRPr lang="en-US" sz="32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36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605</a:t>
                      </a:r>
                      <a:r>
                        <a:rPr lang="en-US" sz="3600" b="1" kern="1200" dirty="0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巴</a:t>
                      </a:r>
                      <a:r>
                        <a:rPr lang="ja-JP" altLang="en-US" sz="3600" b="1" kern="1200" dirty="0">
                          <a:solidFill>
                            <a:schemeClr val="dk1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王首陷耶京</a:t>
                      </a:r>
                      <a:endParaRPr lang="en-US" sz="36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165075964"/>
                  </a:ext>
                </a:extLst>
              </a:tr>
              <a:tr h="70635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3600" b="1" dirty="0" err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約雅斤</a:t>
                      </a:r>
                      <a:endParaRPr lang="en-US" sz="36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36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598(3</a:t>
                      </a:r>
                      <a:r>
                        <a:rPr lang="zh-CN" altLang="en-US" sz="3600" b="1" dirty="0">
                          <a:solidFill>
                            <a:schemeClr val="bg1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月</a:t>
                      </a:r>
                      <a:r>
                        <a:rPr lang="en-US" altLang="zh-CN" sz="3600" b="1" dirty="0">
                          <a:solidFill>
                            <a:schemeClr val="bg1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)</a:t>
                      </a:r>
                      <a:endParaRPr lang="en-US" sz="36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3200" b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13b; 22-23</a:t>
                      </a:r>
                      <a:endParaRPr lang="en-US" sz="3200" b="1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endParaRPr lang="en-US" sz="24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239007046"/>
                  </a:ext>
                </a:extLst>
              </a:tr>
              <a:tr h="114759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3600" b="1" dirty="0" err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西底家</a:t>
                      </a:r>
                      <a:endParaRPr lang="en-US" sz="36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36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597(11</a:t>
                      </a:r>
                      <a:r>
                        <a:rPr lang="zh-CN" altLang="en-US" sz="3600" b="1" dirty="0">
                          <a:solidFill>
                            <a:schemeClr val="bg1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月</a:t>
                      </a:r>
                      <a:r>
                        <a:rPr lang="en-US" altLang="zh-CN" sz="3600" b="1" dirty="0">
                          <a:solidFill>
                            <a:schemeClr val="bg1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)</a:t>
                      </a:r>
                      <a:endParaRPr lang="en-US" sz="36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32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21;24;27-34;37-44; 46b; 50-51</a:t>
                      </a:r>
                      <a:endParaRPr lang="en-US" sz="32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6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597</a:t>
                      </a:r>
                      <a:r>
                        <a:rPr lang="en-US" sz="3600" b="1" kern="1200" dirty="0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巴</a:t>
                      </a:r>
                      <a:r>
                        <a:rPr lang="ja-JP" altLang="en-US" sz="3600" b="1" kern="1200" dirty="0">
                          <a:solidFill>
                            <a:schemeClr val="dk1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王再陷耶京</a:t>
                      </a:r>
                      <a:endParaRPr lang="en-US" sz="36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980350469"/>
                  </a:ext>
                </a:extLst>
              </a:tr>
              <a:tr h="70635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3600" b="1" dirty="0" err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基大利</a:t>
                      </a:r>
                      <a:endParaRPr lang="en-US" sz="36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36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586(3年)</a:t>
                      </a:r>
                      <a:endParaRPr lang="en-US" sz="36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32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52</a:t>
                      </a:r>
                      <a:endParaRPr lang="en-US" sz="32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36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586</a:t>
                      </a:r>
                      <a:r>
                        <a:rPr lang="en-US" sz="3600" b="1" kern="1200" dirty="0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巴</a:t>
                      </a:r>
                      <a:r>
                        <a:rPr lang="ja-JP" altLang="en-US" sz="3600" b="1" kern="1200" dirty="0">
                          <a:solidFill>
                            <a:schemeClr val="dk1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王滅猶大</a:t>
                      </a:r>
                      <a:endParaRPr lang="en-US" sz="36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415048083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5229407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93E86A-9DDF-4320-9839-FA3A4BF5BB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zh-CN" altLang="en-US" sz="66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耶利米書大綱</a:t>
            </a:r>
            <a:endParaRPr lang="en-US" sz="6600" dirty="0">
              <a:solidFill>
                <a:srgbClr val="FF00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FAB0AE49-6F68-43CE-A9EB-E2C65472AA06}"/>
              </a:ext>
            </a:extLst>
          </p:cNvPr>
          <p:cNvGraphicFramePr>
            <a:graphicFrameLocks noGrp="1"/>
          </p:cNvGraphicFramePr>
          <p:nvPr>
            <p:ph idx="1"/>
            <p:extLst/>
          </p:nvPr>
        </p:nvGraphicFramePr>
        <p:xfrm>
          <a:off x="120502" y="1541833"/>
          <a:ext cx="11950995" cy="516731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90199">
                  <a:extLst>
                    <a:ext uri="{9D8B030D-6E8A-4147-A177-3AD203B41FA5}">
                      <a16:colId xmlns:a16="http://schemas.microsoft.com/office/drawing/2014/main" val="2985262876"/>
                    </a:ext>
                  </a:extLst>
                </a:gridCol>
                <a:gridCol w="2390199">
                  <a:extLst>
                    <a:ext uri="{9D8B030D-6E8A-4147-A177-3AD203B41FA5}">
                      <a16:colId xmlns:a16="http://schemas.microsoft.com/office/drawing/2014/main" val="1656594129"/>
                    </a:ext>
                  </a:extLst>
                </a:gridCol>
                <a:gridCol w="2390199">
                  <a:extLst>
                    <a:ext uri="{9D8B030D-6E8A-4147-A177-3AD203B41FA5}">
                      <a16:colId xmlns:a16="http://schemas.microsoft.com/office/drawing/2014/main" val="3630954917"/>
                    </a:ext>
                  </a:extLst>
                </a:gridCol>
                <a:gridCol w="2390199">
                  <a:extLst>
                    <a:ext uri="{9D8B030D-6E8A-4147-A177-3AD203B41FA5}">
                      <a16:colId xmlns:a16="http://schemas.microsoft.com/office/drawing/2014/main" val="4200939457"/>
                    </a:ext>
                  </a:extLst>
                </a:gridCol>
                <a:gridCol w="2390199">
                  <a:extLst>
                    <a:ext uri="{9D8B030D-6E8A-4147-A177-3AD203B41FA5}">
                      <a16:colId xmlns:a16="http://schemas.microsoft.com/office/drawing/2014/main" val="4146412307"/>
                    </a:ext>
                  </a:extLst>
                </a:gridCol>
              </a:tblGrid>
              <a:tr h="158676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200" b="1" kern="1200" dirty="0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一、(1)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200" b="1" kern="1200" dirty="0" err="1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耶利米</a:t>
                      </a:r>
                      <a:endParaRPr lang="en-US" sz="3200" b="1" kern="1200" dirty="0">
                        <a:solidFill>
                          <a:srgbClr val="FFFF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200" b="1" kern="1200" dirty="0" err="1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的蒙召</a:t>
                      </a:r>
                      <a:endParaRPr lang="en-US" sz="3200" b="1" dirty="0">
                        <a:solidFill>
                          <a:srgbClr val="FFFF00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200" b="1" kern="1200" dirty="0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二</a:t>
                      </a:r>
                      <a:r>
                        <a:rPr lang="en-US" sz="2800" b="1" kern="1200" dirty="0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、(2－33)</a:t>
                      </a:r>
                      <a:endParaRPr lang="en-US" sz="3200" b="1" kern="1200" dirty="0">
                        <a:solidFill>
                          <a:srgbClr val="FFFF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200" b="1" kern="1200" dirty="0" err="1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警誡猶大</a:t>
                      </a:r>
                      <a:endParaRPr lang="en-US" sz="3200" b="1" kern="1200" dirty="0">
                        <a:solidFill>
                          <a:srgbClr val="FFFF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200" b="1" kern="1200" dirty="0" err="1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的預言</a:t>
                      </a:r>
                      <a:endParaRPr lang="en-US" sz="3200" b="1" dirty="0">
                        <a:solidFill>
                          <a:srgbClr val="FFFF00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200" b="1" kern="1200" dirty="0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三</a:t>
                      </a:r>
                      <a:r>
                        <a:rPr lang="en-US" sz="2800" b="1" kern="1200" dirty="0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、(34－45)</a:t>
                      </a:r>
                      <a:endParaRPr lang="en-US" sz="3200" b="1" kern="1200" dirty="0">
                        <a:solidFill>
                          <a:srgbClr val="FFFF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200" b="1" kern="1200" dirty="0" err="1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歷史插段</a:t>
                      </a:r>
                      <a:endParaRPr lang="en-US" sz="3200" b="1" kern="1200" dirty="0">
                        <a:solidFill>
                          <a:srgbClr val="FFFF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200" b="1" kern="1200" dirty="0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(</a:t>
                      </a:r>
                      <a:r>
                        <a:rPr lang="en-US" sz="3200" b="1" kern="1200" dirty="0" err="1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國亡前後</a:t>
                      </a:r>
                      <a:r>
                        <a:rPr lang="en-US" sz="3200" b="1" kern="1200" dirty="0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)</a:t>
                      </a:r>
                    </a:p>
                  </a:txBody>
                  <a:tcPr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200" b="1" kern="1200" dirty="0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四</a:t>
                      </a:r>
                      <a:r>
                        <a:rPr lang="en-US" sz="2800" b="1" kern="1200" dirty="0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、(46－51)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200" b="1" kern="1200" dirty="0" err="1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警誡列國</a:t>
                      </a:r>
                      <a:endParaRPr lang="en-US" sz="3200" b="1" kern="1200" dirty="0">
                        <a:solidFill>
                          <a:srgbClr val="FFFF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200" b="1" kern="1200" dirty="0" err="1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的預言</a:t>
                      </a:r>
                      <a:endParaRPr lang="en-US" sz="3200" b="1" dirty="0">
                        <a:solidFill>
                          <a:srgbClr val="FFFF00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1" kern="1200" dirty="0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五、(52)</a:t>
                      </a:r>
                    </a:p>
                    <a:p>
                      <a:pPr algn="ctr"/>
                      <a:r>
                        <a:rPr lang="en-US" sz="3200" b="1" kern="1200" dirty="0" err="1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歷史插段</a:t>
                      </a:r>
                      <a:endParaRPr lang="en-US" sz="3200" b="1" kern="1200" dirty="0">
                        <a:solidFill>
                          <a:srgbClr val="FFFF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+mn-cs"/>
                      </a:endParaRPr>
                    </a:p>
                    <a:p>
                      <a:pPr algn="ctr"/>
                      <a:r>
                        <a:rPr lang="en-US" sz="3200" b="1" kern="1200" dirty="0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(</a:t>
                      </a:r>
                      <a:r>
                        <a:rPr lang="en-US" sz="3200" b="1" kern="1200" dirty="0" err="1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國亡情形</a:t>
                      </a:r>
                      <a:r>
                        <a:rPr lang="en-US" sz="3200" b="1" kern="1200" dirty="0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)</a:t>
                      </a:r>
                      <a:endParaRPr lang="en-US" sz="3200" b="1" dirty="0">
                        <a:solidFill>
                          <a:srgbClr val="FFFF00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>
                    <a:solidFill>
                      <a:srgbClr val="00206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15867873"/>
                  </a:ext>
                </a:extLst>
              </a:tr>
              <a:tr h="1310975">
                <a:tc>
                  <a:txBody>
                    <a:bodyPr/>
                    <a:lstStyle/>
                    <a:p>
                      <a:endParaRPr lang="en-US" sz="2400" b="1" dirty="0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marL="342900" indent="-342900">
                        <a:buAutoNum type="alphaUcPeriod"/>
                      </a:pPr>
                      <a:r>
                        <a:rPr lang="en-US" sz="2800" b="1" kern="1200" dirty="0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在約西亞與約雅敬時代的信息2－20</a:t>
                      </a:r>
                    </a:p>
                    <a:p>
                      <a:pPr marL="0" indent="0">
                        <a:buNone/>
                      </a:pPr>
                      <a:endParaRPr lang="en-US" sz="2800" b="1" kern="1200" dirty="0">
                        <a:solidFill>
                          <a:schemeClr val="dk1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b="1" kern="1200" dirty="0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B. 在國亡前不同時代的信息21－33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AutoNum type="alphaUcPeriod"/>
                        <a:tabLst/>
                        <a:defRPr/>
                      </a:pPr>
                      <a:r>
                        <a:rPr lang="en-US" sz="2800" b="1" kern="1200" dirty="0" err="1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國亡前的情形</a:t>
                      </a:r>
                      <a:r>
                        <a:rPr lang="en-US" sz="2800" b="1" kern="1200" dirty="0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(34－39)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400" b="1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400" b="1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69423553"/>
                  </a:ext>
                </a:extLst>
              </a:tr>
              <a:tr h="1134786">
                <a:tc>
                  <a:txBody>
                    <a:bodyPr/>
                    <a:lstStyle/>
                    <a:p>
                      <a:endParaRPr lang="en-US" sz="2400" b="1" dirty="0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b="1" kern="1200" dirty="0">
                        <a:solidFill>
                          <a:schemeClr val="dk1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b="1" kern="1200" dirty="0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B. </a:t>
                      </a:r>
                      <a:r>
                        <a:rPr lang="en-US" sz="2800" b="1" kern="1200" dirty="0" err="1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國亡後的情形</a:t>
                      </a:r>
                      <a:r>
                        <a:rPr lang="en-US" sz="2800" b="1" kern="1200" dirty="0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(40－44)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400" b="1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400" b="1" dirty="0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90015776"/>
                  </a:ext>
                </a:extLst>
              </a:tr>
              <a:tr h="1134786">
                <a:tc>
                  <a:txBody>
                    <a:bodyPr/>
                    <a:lstStyle/>
                    <a:p>
                      <a:endParaRPr lang="en-US" sz="2400" b="1" dirty="0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 sz="2800" b="1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b="1" kern="1200" dirty="0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C. </a:t>
                      </a:r>
                      <a:r>
                        <a:rPr lang="en-US" sz="2800" b="1" kern="1200" dirty="0" err="1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巴錄的授權代筆</a:t>
                      </a:r>
                      <a:r>
                        <a:rPr lang="en-US" sz="2800" b="1" kern="1200" dirty="0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 (45)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400" b="1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400" b="1" dirty="0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37014803"/>
                  </a:ext>
                </a:extLst>
              </a:tr>
            </a:tbl>
          </a:graphicData>
        </a:graphic>
      </p:graphicFrame>
      <p:cxnSp>
        <p:nvCxnSpPr>
          <p:cNvPr id="5" name="Straight Connector 4"/>
          <p:cNvCxnSpPr/>
          <p:nvPr/>
        </p:nvCxnSpPr>
        <p:spPr>
          <a:xfrm>
            <a:off x="2524125" y="5067300"/>
            <a:ext cx="2362200" cy="952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4295363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BA0DBBD3-6E20-462B-BD34-CBCD63CF35CE}"/>
              </a:ext>
            </a:extLst>
          </p:cNvPr>
          <p:cNvGraphicFramePr>
            <a:graphicFrameLocks noGrp="1"/>
          </p:cNvGraphicFramePr>
          <p:nvPr>
            <p:ph idx="1"/>
            <p:extLst/>
          </p:nvPr>
        </p:nvGraphicFramePr>
        <p:xfrm>
          <a:off x="-113414" y="0"/>
          <a:ext cx="12305414" cy="6858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58518">
                  <a:extLst>
                    <a:ext uri="{9D8B030D-6E8A-4147-A177-3AD203B41FA5}">
                      <a16:colId xmlns:a16="http://schemas.microsoft.com/office/drawing/2014/main" val="4189311718"/>
                    </a:ext>
                  </a:extLst>
                </a:gridCol>
                <a:gridCol w="3401875">
                  <a:extLst>
                    <a:ext uri="{9D8B030D-6E8A-4147-A177-3AD203B41FA5}">
                      <a16:colId xmlns:a16="http://schemas.microsoft.com/office/drawing/2014/main" val="165737720"/>
                    </a:ext>
                  </a:extLst>
                </a:gridCol>
                <a:gridCol w="5204761">
                  <a:extLst>
                    <a:ext uri="{9D8B030D-6E8A-4147-A177-3AD203B41FA5}">
                      <a16:colId xmlns:a16="http://schemas.microsoft.com/office/drawing/2014/main" val="331198094"/>
                    </a:ext>
                  </a:extLst>
                </a:gridCol>
                <a:gridCol w="1953127">
                  <a:extLst>
                    <a:ext uri="{9D8B030D-6E8A-4147-A177-3AD203B41FA5}">
                      <a16:colId xmlns:a16="http://schemas.microsoft.com/office/drawing/2014/main" val="4103428949"/>
                    </a:ext>
                  </a:extLst>
                </a:gridCol>
                <a:gridCol w="887133">
                  <a:extLst>
                    <a:ext uri="{9D8B030D-6E8A-4147-A177-3AD203B41FA5}">
                      <a16:colId xmlns:a16="http://schemas.microsoft.com/office/drawing/2014/main" val="2575453622"/>
                    </a:ext>
                  </a:extLst>
                </a:gridCol>
              </a:tblGrid>
              <a:tr h="616679">
                <a:tc rowSpan="6">
                  <a:txBody>
                    <a:bodyPr/>
                    <a:lstStyle/>
                    <a:p>
                      <a:endParaRPr lang="en-US" sz="4800" b="1" kern="1200" dirty="0">
                        <a:solidFill>
                          <a:srgbClr val="FFFF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+mn-cs"/>
                      </a:endParaRPr>
                    </a:p>
                    <a:p>
                      <a:r>
                        <a:rPr lang="en-US" sz="4800" b="1" kern="1200" dirty="0" err="1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要事</a:t>
                      </a:r>
                      <a:endParaRPr lang="en-US" sz="4800" b="1" dirty="0">
                        <a:solidFill>
                          <a:srgbClr val="FFFF00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>
                    <a:solidFill>
                      <a:srgbClr val="002060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600" b="1" kern="1200" dirty="0" err="1">
                          <a:solidFill>
                            <a:srgbClr val="FFC0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耶利米</a:t>
                      </a:r>
                      <a:endParaRPr lang="en-US" sz="3600" b="1" kern="1200" dirty="0">
                        <a:solidFill>
                          <a:srgbClr val="FFC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600" b="1" kern="1200" dirty="0" err="1">
                          <a:solidFill>
                            <a:srgbClr val="FFC0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的蒙召</a:t>
                      </a:r>
                      <a:endParaRPr lang="en-US" sz="3600" b="1" dirty="0">
                        <a:solidFill>
                          <a:srgbClr val="FFC000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>
                    <a:solidFill>
                      <a:schemeClr val="accent6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200" b="1" dirty="0">
                          <a:solidFill>
                            <a:srgbClr val="FFC0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3200" b="1" dirty="0" err="1">
                          <a:solidFill>
                            <a:srgbClr val="FFC0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耶利米的身世</a:t>
                      </a:r>
                      <a:endParaRPr lang="en-US" sz="3200" b="1" dirty="0">
                        <a:solidFill>
                          <a:srgbClr val="FFC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6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3200" b="1" kern="1200" dirty="0">
                          <a:solidFill>
                            <a:srgbClr val="FFC0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 1上</a:t>
                      </a:r>
                      <a:endParaRPr lang="en-US" sz="3200" b="1" dirty="0">
                        <a:solidFill>
                          <a:srgbClr val="FFC000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>
                    <a:solidFill>
                      <a:schemeClr val="accent6">
                        <a:lumMod val="50000"/>
                      </a:schemeClr>
                    </a:solidFill>
                  </a:tcPr>
                </a:tc>
                <a:tc rowSpan="6">
                  <a:txBody>
                    <a:bodyPr/>
                    <a:lstStyle/>
                    <a:p>
                      <a:endParaRPr lang="en-US" sz="4400" b="1" kern="1200" dirty="0">
                        <a:solidFill>
                          <a:schemeClr val="tx1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+mn-cs"/>
                      </a:endParaRPr>
                    </a:p>
                    <a:p>
                      <a:r>
                        <a:rPr lang="en-US" sz="4400" b="1" kern="1200" dirty="0" err="1">
                          <a:solidFill>
                            <a:schemeClr val="tx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耶利</a:t>
                      </a:r>
                      <a:endParaRPr lang="en-US" sz="4400" b="1" kern="1200" dirty="0">
                        <a:solidFill>
                          <a:schemeClr val="tx1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+mn-cs"/>
                      </a:endParaRPr>
                    </a:p>
                    <a:p>
                      <a:r>
                        <a:rPr lang="en-US" sz="4400" b="1" dirty="0">
                          <a:solidFill>
                            <a:schemeClr val="tx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米</a:t>
                      </a:r>
                      <a:endParaRPr lang="en-US" sz="4400" b="1" kern="1200" dirty="0">
                        <a:solidFill>
                          <a:schemeClr val="tx1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+mn-cs"/>
                      </a:endParaRPr>
                    </a:p>
                    <a:p>
                      <a:endParaRPr lang="en-US" sz="4400" b="1" dirty="0">
                        <a:solidFill>
                          <a:schemeClr val="tx1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>
                    <a:solidFill>
                      <a:srgbClr val="7030A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69107399"/>
                  </a:ext>
                </a:extLst>
              </a:tr>
              <a:tr h="616679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200" b="1" dirty="0">
                          <a:solidFill>
                            <a:srgbClr val="FFC0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3200" b="1" dirty="0" err="1">
                          <a:solidFill>
                            <a:srgbClr val="FFC0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耶利米的蒙召</a:t>
                      </a:r>
                      <a:endParaRPr lang="en-US" sz="3200" b="1" dirty="0">
                        <a:solidFill>
                          <a:srgbClr val="FFC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6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3200" b="1" kern="1200" dirty="0">
                          <a:solidFill>
                            <a:srgbClr val="FFC0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 1下</a:t>
                      </a:r>
                      <a:endParaRPr lang="en-US" sz="3200" b="1" dirty="0">
                        <a:solidFill>
                          <a:srgbClr val="FFC000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>
                    <a:solidFill>
                      <a:schemeClr val="accent6">
                        <a:lumMod val="5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78668266"/>
                  </a:ext>
                </a:extLst>
              </a:tr>
              <a:tr h="69121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200" b="1" kern="1200" dirty="0" err="1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警誡猶大</a:t>
                      </a:r>
                      <a:endParaRPr lang="en-US" sz="3200" b="1" kern="1200" dirty="0">
                        <a:solidFill>
                          <a:schemeClr val="dk1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200" b="1" kern="1200" dirty="0" err="1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的預言</a:t>
                      </a:r>
                      <a:endParaRPr lang="en-US" sz="3200" b="1" dirty="0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3200" b="1" kern="1200" dirty="0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 </a:t>
                      </a:r>
                      <a:r>
                        <a:rPr lang="en-US" sz="3200" b="1" kern="1200" dirty="0" err="1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約西亞與約雅敬時代的信息</a:t>
                      </a:r>
                      <a:endParaRPr lang="en-US" sz="32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r>
                        <a:rPr lang="en-US" sz="3200" b="1" kern="1200" dirty="0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 2－20</a:t>
                      </a:r>
                      <a:endParaRPr lang="en-US" sz="3200" b="1" dirty="0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58897800"/>
                  </a:ext>
                </a:extLst>
              </a:tr>
              <a:tr h="616679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2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3200" b="1" dirty="0" err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在國亡前的信息</a:t>
                      </a:r>
                      <a:endParaRPr lang="en-US" sz="32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r>
                        <a:rPr lang="en-US" sz="3200" b="1" kern="1200" dirty="0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 21-33</a:t>
                      </a:r>
                      <a:endParaRPr lang="en-US" sz="3200" b="1" dirty="0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30675172"/>
                  </a:ext>
                </a:extLst>
              </a:tr>
              <a:tr h="616679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200" b="1" kern="1200" dirty="0" err="1">
                          <a:solidFill>
                            <a:schemeClr val="accent6">
                              <a:lumMod val="40000"/>
                              <a:lumOff val="60000"/>
                            </a:schemeClr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歷史插段</a:t>
                      </a:r>
                      <a:endParaRPr lang="en-US" sz="3200" b="1" kern="1200" dirty="0">
                        <a:solidFill>
                          <a:schemeClr val="accent6">
                            <a:lumMod val="40000"/>
                            <a:lumOff val="60000"/>
                          </a:schemeClr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200" b="1" kern="1200" dirty="0">
                          <a:solidFill>
                            <a:schemeClr val="accent6">
                              <a:lumMod val="40000"/>
                              <a:lumOff val="60000"/>
                            </a:schemeClr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（</a:t>
                      </a:r>
                      <a:r>
                        <a:rPr lang="en-US" sz="3200" b="1" kern="1200" dirty="0" err="1">
                          <a:solidFill>
                            <a:schemeClr val="accent6">
                              <a:lumMod val="40000"/>
                              <a:lumOff val="60000"/>
                            </a:schemeClr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記述</a:t>
                      </a:r>
                      <a:r>
                        <a:rPr lang="en-US" sz="3200" b="1" kern="1200" dirty="0">
                          <a:solidFill>
                            <a:schemeClr val="accent6">
                              <a:lumMod val="40000"/>
                              <a:lumOff val="60000"/>
                            </a:schemeClr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）</a:t>
                      </a:r>
                      <a:endParaRPr lang="en-US" sz="3200" b="1" dirty="0">
                        <a:solidFill>
                          <a:schemeClr val="accent6">
                            <a:lumMod val="40000"/>
                            <a:lumOff val="60000"/>
                          </a:schemeClr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>
                    <a:solidFill>
                      <a:schemeClr val="accent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3200" b="1" kern="1200" dirty="0">
                          <a:solidFill>
                            <a:schemeClr val="accent6">
                              <a:lumMod val="40000"/>
                              <a:lumOff val="60000"/>
                            </a:schemeClr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 </a:t>
                      </a:r>
                      <a:r>
                        <a:rPr lang="en-US" sz="3200" b="1" kern="1200" dirty="0" err="1">
                          <a:solidFill>
                            <a:schemeClr val="accent6">
                              <a:lumMod val="40000"/>
                              <a:lumOff val="60000"/>
                            </a:schemeClr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國亡前的情形</a:t>
                      </a:r>
                      <a:endParaRPr lang="en-US" sz="3200" b="1" dirty="0">
                        <a:solidFill>
                          <a:schemeClr val="accent6">
                            <a:lumMod val="40000"/>
                            <a:lumOff val="60000"/>
                          </a:schemeClr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3200" b="1" kern="1200" dirty="0">
                          <a:solidFill>
                            <a:schemeClr val="accent6">
                              <a:lumMod val="40000"/>
                              <a:lumOff val="60000"/>
                            </a:schemeClr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 34－39</a:t>
                      </a:r>
                      <a:endParaRPr lang="en-US" sz="3200" b="1" dirty="0">
                        <a:solidFill>
                          <a:schemeClr val="accent6">
                            <a:lumMod val="40000"/>
                            <a:lumOff val="60000"/>
                          </a:schemeClr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>
                    <a:solidFill>
                      <a:schemeClr val="accent2">
                        <a:lumMod val="5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29163945"/>
                  </a:ext>
                </a:extLst>
              </a:tr>
              <a:tr h="616679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200" b="1" kern="1200" dirty="0">
                          <a:solidFill>
                            <a:schemeClr val="accent6">
                              <a:lumMod val="40000"/>
                              <a:lumOff val="60000"/>
                            </a:schemeClr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 </a:t>
                      </a:r>
                      <a:r>
                        <a:rPr lang="en-US" sz="3200" b="1" kern="1200" dirty="0" err="1">
                          <a:solidFill>
                            <a:schemeClr val="accent6">
                              <a:lumMod val="40000"/>
                              <a:lumOff val="60000"/>
                            </a:schemeClr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國亡後的情形</a:t>
                      </a:r>
                      <a:endParaRPr lang="en-US" sz="3200" b="1" dirty="0">
                        <a:solidFill>
                          <a:schemeClr val="accent6">
                            <a:lumMod val="40000"/>
                            <a:lumOff val="60000"/>
                          </a:schemeClr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>
                    <a:solidFill>
                      <a:schemeClr val="accent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3200" b="1" kern="1200" dirty="0">
                          <a:solidFill>
                            <a:schemeClr val="accent6">
                              <a:lumMod val="40000"/>
                              <a:lumOff val="60000"/>
                            </a:schemeClr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 40－44</a:t>
                      </a:r>
                      <a:endParaRPr lang="en-US" sz="3200" b="1" dirty="0">
                        <a:solidFill>
                          <a:schemeClr val="accent6">
                            <a:lumMod val="40000"/>
                            <a:lumOff val="60000"/>
                          </a:schemeClr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>
                    <a:solidFill>
                      <a:schemeClr val="accent2">
                        <a:lumMod val="5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57541668"/>
                  </a:ext>
                </a:extLst>
              </a:tr>
              <a:tr h="616679">
                <a:tc rowSpan="5">
                  <a:txBody>
                    <a:bodyPr/>
                    <a:lstStyle/>
                    <a:p>
                      <a:endParaRPr lang="en-US" sz="4800" b="1" kern="1200" dirty="0">
                        <a:solidFill>
                          <a:srgbClr val="FFFF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+mn-cs"/>
                      </a:endParaRPr>
                    </a:p>
                    <a:p>
                      <a:r>
                        <a:rPr lang="en-US" sz="4800" b="1" kern="1200" dirty="0" err="1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附錄</a:t>
                      </a:r>
                      <a:endParaRPr lang="en-US" sz="4800" b="1" dirty="0">
                        <a:solidFill>
                          <a:srgbClr val="FFFF00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>
                    <a:solidFill>
                      <a:srgbClr val="00206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n-US" sz="3200" b="1" kern="1200" dirty="0" err="1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巴錄的</a:t>
                      </a:r>
                      <a:endParaRPr lang="en-US" sz="3200" b="1" kern="1200" dirty="0">
                        <a:solidFill>
                          <a:schemeClr val="dk1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+mn-cs"/>
                      </a:endParaRPr>
                    </a:p>
                    <a:p>
                      <a:pPr algn="ctr"/>
                      <a:r>
                        <a:rPr lang="en-US" sz="3200" b="1" kern="1200" dirty="0" err="1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蒙召</a:t>
                      </a:r>
                      <a:endParaRPr lang="en-US" sz="3200" b="1" dirty="0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3200" b="1" kern="1200" dirty="0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 </a:t>
                      </a:r>
                      <a:r>
                        <a:rPr lang="en-US" sz="3200" b="1" kern="1200" dirty="0" err="1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巴錄的愁苦</a:t>
                      </a:r>
                      <a:endParaRPr lang="en-US" sz="3200" b="1" dirty="0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3200" b="1" kern="1200" dirty="0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 45上</a:t>
                      </a:r>
                      <a:endParaRPr lang="en-US" sz="3200" b="1" dirty="0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rowSpan="5">
                  <a:txBody>
                    <a:bodyPr/>
                    <a:lstStyle/>
                    <a:p>
                      <a:endParaRPr lang="en-US" sz="4400" b="1" kern="1200" dirty="0">
                        <a:solidFill>
                          <a:schemeClr val="tx1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+mn-cs"/>
                      </a:endParaRPr>
                    </a:p>
                    <a:p>
                      <a:r>
                        <a:rPr lang="en-US" sz="4400" b="1" kern="1200" dirty="0" err="1">
                          <a:solidFill>
                            <a:schemeClr val="tx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巴錄</a:t>
                      </a:r>
                      <a:endParaRPr lang="en-US" sz="4400" b="1" dirty="0">
                        <a:solidFill>
                          <a:schemeClr val="tx1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>
                    <a:solidFill>
                      <a:srgbClr val="7030A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15328262"/>
                  </a:ext>
                </a:extLst>
              </a:tr>
              <a:tr h="616679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200" b="1" kern="1200" dirty="0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 </a:t>
                      </a:r>
                      <a:r>
                        <a:rPr lang="en-US" sz="3200" b="1" kern="1200" dirty="0" err="1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巴錄的安慰</a:t>
                      </a:r>
                      <a:endParaRPr lang="en-US" sz="3200" b="1" dirty="0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3200" b="1" kern="1200" dirty="0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 45下</a:t>
                      </a:r>
                      <a:endParaRPr lang="en-US" sz="3200" b="1" dirty="0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88049661"/>
                  </a:ext>
                </a:extLst>
              </a:tr>
              <a:tr h="616679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200" b="1" kern="1200" dirty="0" err="1">
                          <a:solidFill>
                            <a:srgbClr val="00206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警誡列國預言</a:t>
                      </a:r>
                      <a:endParaRPr lang="en-US" sz="3200" b="1" dirty="0">
                        <a:solidFill>
                          <a:srgbClr val="002060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3200" b="1" kern="1200" dirty="0">
                          <a:solidFill>
                            <a:srgbClr val="00206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 </a:t>
                      </a:r>
                      <a:r>
                        <a:rPr lang="en-US" sz="3200" b="1" kern="1200" dirty="0" err="1">
                          <a:solidFill>
                            <a:srgbClr val="00206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十國遭宣判</a:t>
                      </a:r>
                      <a:endParaRPr lang="en-US" sz="3200" b="1" dirty="0">
                        <a:solidFill>
                          <a:srgbClr val="002060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3200" b="1" kern="1200" dirty="0">
                          <a:solidFill>
                            <a:srgbClr val="00206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 46-51</a:t>
                      </a:r>
                      <a:endParaRPr lang="en-US" sz="3200" b="1" dirty="0">
                        <a:solidFill>
                          <a:srgbClr val="002060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10417806"/>
                  </a:ext>
                </a:extLst>
              </a:tr>
              <a:tr h="616679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n-US" sz="3200" b="1" kern="1200" dirty="0" err="1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歷史插段</a:t>
                      </a:r>
                      <a:endParaRPr lang="en-US" sz="3200" b="1" kern="1200" dirty="0">
                        <a:solidFill>
                          <a:schemeClr val="dk1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+mn-cs"/>
                      </a:endParaRPr>
                    </a:p>
                    <a:p>
                      <a:pPr algn="ctr"/>
                      <a:r>
                        <a:rPr lang="en-US" sz="3200" b="1" kern="1200" dirty="0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（</a:t>
                      </a:r>
                      <a:r>
                        <a:rPr lang="en-US" sz="3200" b="1" kern="1200" dirty="0" err="1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複述</a:t>
                      </a:r>
                      <a:r>
                        <a:rPr lang="en-US" sz="3200" b="1" kern="1200" dirty="0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）</a:t>
                      </a:r>
                      <a:endParaRPr lang="en-US" sz="3200" b="1" dirty="0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2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3200" b="1" dirty="0" err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耶路撒冷的滅亡</a:t>
                      </a:r>
                      <a:endParaRPr lang="en-US" sz="32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r>
                        <a:rPr lang="en-US" sz="3200" b="1" kern="1200" dirty="0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 52上</a:t>
                      </a:r>
                      <a:endParaRPr lang="en-US" sz="3200" b="1" dirty="0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19179196"/>
                  </a:ext>
                </a:extLst>
              </a:tr>
              <a:tr h="616679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2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3200" b="1" dirty="0" err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約雅斤的終局</a:t>
                      </a:r>
                      <a:endParaRPr lang="en-US" sz="32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r>
                        <a:rPr lang="en-US" sz="3200" b="1" kern="1200" dirty="0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 52下</a:t>
                      </a:r>
                      <a:endParaRPr lang="en-US" sz="3200" b="1" dirty="0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1356138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7604225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209675"/>
          </a:xfrm>
        </p:spPr>
        <p:txBody>
          <a:bodyPr>
            <a:normAutofit/>
          </a:bodyPr>
          <a:lstStyle/>
          <a:p>
            <a:pPr algn="ctr"/>
            <a:r>
              <a:rPr lang="zh-TW" altLang="en-US" sz="66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猶大亡國前之敗壞</a:t>
            </a:r>
            <a:endParaRPr lang="en-US" sz="6600" b="1" dirty="0">
              <a:solidFill>
                <a:srgbClr val="FF00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209674"/>
            <a:ext cx="11277600" cy="5648325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32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A.</a:t>
            </a:r>
            <a:r>
              <a:rPr lang="zh-TW" altLang="en-US" sz="32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離棄上帝</a:t>
            </a:r>
            <a:r>
              <a:rPr lang="en-US" sz="32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 </a:t>
            </a:r>
            <a:r>
              <a:rPr lang="en-US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(2:11-13</a:t>
            </a:r>
            <a:r>
              <a:rPr lang="zh-TW" altLang="en-US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，</a:t>
            </a:r>
            <a:r>
              <a:rPr lang="en-US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16:10-13)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32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B.</a:t>
            </a:r>
            <a:r>
              <a:rPr lang="zh-TW" altLang="en-US" sz="32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離棄真理</a:t>
            </a:r>
            <a:r>
              <a:rPr lang="en-US" sz="32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 </a:t>
            </a:r>
            <a:r>
              <a:rPr lang="en-US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(2:8</a:t>
            </a:r>
            <a:r>
              <a:rPr lang="zh-TW" altLang="en-US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，</a:t>
            </a:r>
            <a:r>
              <a:rPr lang="en-US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8:8-9)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32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C.</a:t>
            </a:r>
            <a:r>
              <a:rPr lang="zh-TW" altLang="en-US" sz="32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敬拜偶像</a:t>
            </a:r>
            <a:r>
              <a:rPr lang="en-US" sz="32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 </a:t>
            </a:r>
            <a:r>
              <a:rPr lang="en-US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(1:16</a:t>
            </a:r>
            <a:r>
              <a:rPr lang="zh-TW" altLang="en-US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，</a:t>
            </a:r>
            <a:r>
              <a:rPr lang="en-US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2:27-28</a:t>
            </a:r>
            <a:r>
              <a:rPr lang="zh-TW" altLang="en-US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，</a:t>
            </a:r>
            <a:r>
              <a:rPr lang="en-US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7:18</a:t>
            </a:r>
            <a:r>
              <a:rPr lang="zh-TW" altLang="en-US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，</a:t>
            </a:r>
            <a:r>
              <a:rPr lang="en-US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11:3)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32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D.</a:t>
            </a:r>
            <a:r>
              <a:rPr lang="zh-TW" altLang="en-US" sz="32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焚燒兒女</a:t>
            </a:r>
            <a:r>
              <a:rPr lang="en-US" sz="32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 </a:t>
            </a:r>
            <a:r>
              <a:rPr lang="en-US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(7:31</a:t>
            </a:r>
            <a:r>
              <a:rPr lang="zh-TW" altLang="en-US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，</a:t>
            </a:r>
            <a:r>
              <a:rPr lang="en-US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32:35)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32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E.</a:t>
            </a:r>
            <a:r>
              <a:rPr lang="zh-TW" altLang="en-US" sz="32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政教腐敗</a:t>
            </a:r>
            <a:r>
              <a:rPr lang="en-US" sz="32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 </a:t>
            </a:r>
            <a:r>
              <a:rPr lang="en-US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(5:30-31)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32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F.</a:t>
            </a:r>
            <a:r>
              <a:rPr lang="zh-TW" altLang="en-US" sz="32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污穢聖殿</a:t>
            </a:r>
            <a:r>
              <a:rPr lang="en-US" sz="32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 </a:t>
            </a:r>
            <a:r>
              <a:rPr lang="en-US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(7:11, 30)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32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G.</a:t>
            </a:r>
            <a:r>
              <a:rPr lang="zh-TW" altLang="en-US" sz="32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悖逆敗壞</a:t>
            </a:r>
            <a:r>
              <a:rPr lang="en-US" sz="32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 </a:t>
            </a:r>
            <a:r>
              <a:rPr lang="en-US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(5:6</a:t>
            </a:r>
            <a:r>
              <a:rPr lang="zh-TW" altLang="en-US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，</a:t>
            </a:r>
            <a:r>
              <a:rPr lang="en-US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6:28-30</a:t>
            </a:r>
            <a:r>
              <a:rPr lang="zh-TW" altLang="en-US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，</a:t>
            </a:r>
            <a:r>
              <a:rPr lang="en-US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11:1-9</a:t>
            </a:r>
            <a:r>
              <a:rPr lang="zh-TW" altLang="en-US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，</a:t>
            </a:r>
            <a:r>
              <a:rPr lang="en-US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7:9)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32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H.</a:t>
            </a:r>
            <a:r>
              <a:rPr lang="zh-TW" altLang="en-US" sz="32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貪婪淫行</a:t>
            </a:r>
            <a:r>
              <a:rPr lang="en-US" sz="32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 </a:t>
            </a:r>
            <a:r>
              <a:rPr lang="en-US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(5:7-8</a:t>
            </a:r>
            <a:r>
              <a:rPr lang="zh-TW" altLang="en-US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，</a:t>
            </a:r>
            <a:r>
              <a:rPr lang="en-US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6:13</a:t>
            </a:r>
            <a:r>
              <a:rPr lang="zh-TW" altLang="en-US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，</a:t>
            </a:r>
            <a:r>
              <a:rPr lang="en-US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8:10)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32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I.</a:t>
            </a:r>
            <a:r>
              <a:rPr lang="zh-TW" altLang="en-US" sz="32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欺壓弱者</a:t>
            </a:r>
            <a:r>
              <a:rPr lang="en-US" sz="32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 </a:t>
            </a:r>
            <a:r>
              <a:rPr lang="en-US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(7:6</a:t>
            </a:r>
            <a:r>
              <a:rPr lang="zh-TW" altLang="en-US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，</a:t>
            </a:r>
            <a:r>
              <a:rPr lang="en-US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9:2-8</a:t>
            </a:r>
            <a:r>
              <a:rPr lang="zh-TW" altLang="en-US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，</a:t>
            </a:r>
            <a:r>
              <a:rPr lang="en-US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34:8-17)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32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J.</a:t>
            </a:r>
            <a:r>
              <a:rPr lang="zh-TW" altLang="en-US" sz="32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謀害先知</a:t>
            </a:r>
            <a:r>
              <a:rPr lang="en-US" sz="32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 </a:t>
            </a:r>
            <a:r>
              <a:rPr lang="en-US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(18:18, 20:1-2, 26:8-9,16-19,20-24, 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			37:15-16, 38:6-34)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en-US" sz="2400" dirty="0"/>
          </a:p>
        </p:txBody>
      </p:sp>
      <p:sp>
        <p:nvSpPr>
          <p:cNvPr id="4" name="Line 4">
            <a:extLst>
              <a:ext uri="{FF2B5EF4-FFF2-40B4-BE49-F238E27FC236}">
                <a16:creationId xmlns:a16="http://schemas.microsoft.com/office/drawing/2014/main" id="{FD2D409D-3437-4EE9-9A79-6C795DF38822}"/>
              </a:ext>
            </a:extLst>
          </p:cNvPr>
          <p:cNvSpPr>
            <a:spLocks noChangeShapeType="1"/>
          </p:cNvSpPr>
          <p:nvPr/>
        </p:nvSpPr>
        <p:spPr bwMode="auto">
          <a:xfrm>
            <a:off x="0" y="1050647"/>
            <a:ext cx="12192000" cy="20781"/>
          </a:xfrm>
          <a:prstGeom prst="line">
            <a:avLst/>
          </a:prstGeom>
          <a:noFill/>
          <a:ln w="76200">
            <a:solidFill>
              <a:srgbClr val="00FF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" name="Line 4">
            <a:extLst>
              <a:ext uri="{FF2B5EF4-FFF2-40B4-BE49-F238E27FC236}">
                <a16:creationId xmlns:a16="http://schemas.microsoft.com/office/drawing/2014/main" id="{B9754F5C-20DC-4717-8251-D234BBFF3001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0" y="1209674"/>
            <a:ext cx="12192000" cy="0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344506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79375"/>
            <a:ext cx="10515600" cy="1325563"/>
          </a:xfrm>
        </p:spPr>
        <p:txBody>
          <a:bodyPr>
            <a:normAutofit/>
          </a:bodyPr>
          <a:lstStyle/>
          <a:p>
            <a:r>
              <a:rPr lang="zh-TW" altLang="en-US" sz="66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「悔改」的真義與條件</a:t>
            </a:r>
            <a:endParaRPr lang="en-US" sz="6600" b="1" dirty="0">
              <a:solidFill>
                <a:srgbClr val="FF00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914525"/>
            <a:ext cx="10515600" cy="4876800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A.</a:t>
            </a:r>
            <a:r>
              <a:rPr lang="zh-TW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知罪：</a:t>
            </a:r>
            <a:r>
              <a:rPr lang="en-US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2:19</a:t>
            </a:r>
            <a:r>
              <a:rPr lang="zh-TW" altLang="en-US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，</a:t>
            </a:r>
            <a:r>
              <a:rPr lang="en-US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4:18</a:t>
            </a:r>
            <a:r>
              <a:rPr lang="zh-TW" altLang="en-US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，</a:t>
            </a:r>
            <a:r>
              <a:rPr lang="en-US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5:25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B.</a:t>
            </a:r>
            <a:r>
              <a:rPr lang="zh-TW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恨罪：</a:t>
            </a:r>
            <a:r>
              <a:rPr lang="en-US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9:17-20</a:t>
            </a:r>
            <a:r>
              <a:rPr lang="zh-TW" altLang="en-US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，</a:t>
            </a:r>
            <a:r>
              <a:rPr lang="en-US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31:19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C.</a:t>
            </a:r>
            <a:r>
              <a:rPr lang="zh-TW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認罪：</a:t>
            </a:r>
            <a:r>
              <a:rPr lang="en-US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3:13, 25</a:t>
            </a:r>
            <a:r>
              <a:rPr lang="zh-TW" altLang="en-US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，</a:t>
            </a:r>
            <a:r>
              <a:rPr lang="en-US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14:20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D.</a:t>
            </a:r>
            <a:r>
              <a:rPr lang="zh-TW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離罪：</a:t>
            </a:r>
            <a:r>
              <a:rPr lang="en-US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4:4</a:t>
            </a:r>
            <a:r>
              <a:rPr lang="zh-TW" altLang="en-US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，</a:t>
            </a:r>
            <a:r>
              <a:rPr lang="en-US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10:25</a:t>
            </a:r>
            <a:r>
              <a:rPr lang="zh-TW" altLang="en-US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，</a:t>
            </a:r>
            <a:r>
              <a:rPr lang="en-US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25:5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E.</a:t>
            </a:r>
            <a:r>
              <a:rPr lang="zh-TW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洗罪：</a:t>
            </a:r>
            <a:r>
              <a:rPr lang="en-US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4:14 (2:22</a:t>
            </a:r>
            <a:r>
              <a:rPr lang="zh-TW" altLang="en-US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，</a:t>
            </a:r>
            <a:r>
              <a:rPr lang="en-US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17:1)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F.</a:t>
            </a:r>
            <a:r>
              <a:rPr lang="zh-TW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歸正：</a:t>
            </a:r>
            <a:r>
              <a:rPr lang="en-US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7:3-5</a:t>
            </a:r>
            <a:r>
              <a:rPr lang="zh-TW" altLang="en-US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，</a:t>
            </a:r>
            <a:r>
              <a:rPr lang="en-US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6:8, 16</a:t>
            </a:r>
            <a:r>
              <a:rPr lang="zh-TW" altLang="en-US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，</a:t>
            </a:r>
            <a:r>
              <a:rPr lang="en-US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22:3-4</a:t>
            </a:r>
            <a:r>
              <a:rPr lang="zh-TW" altLang="en-US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，</a:t>
            </a:r>
            <a:r>
              <a:rPr lang="en-US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16:13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G.</a:t>
            </a:r>
            <a:r>
              <a:rPr lang="zh-TW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機會：</a:t>
            </a:r>
            <a:r>
              <a:rPr lang="en-US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8:20</a:t>
            </a:r>
            <a:r>
              <a:rPr lang="zh-TW" altLang="en-US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，</a:t>
            </a:r>
            <a:r>
              <a:rPr lang="en-US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11:11</a:t>
            </a:r>
          </a:p>
          <a:p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4" name="Line 4">
            <a:extLst>
              <a:ext uri="{FF2B5EF4-FFF2-40B4-BE49-F238E27FC236}">
                <a16:creationId xmlns:a16="http://schemas.microsoft.com/office/drawing/2014/main" id="{FD2D409D-3437-4EE9-9A79-6C795DF38822}"/>
              </a:ext>
            </a:extLst>
          </p:cNvPr>
          <p:cNvSpPr>
            <a:spLocks noChangeShapeType="1"/>
          </p:cNvSpPr>
          <p:nvPr/>
        </p:nvSpPr>
        <p:spPr bwMode="auto">
          <a:xfrm>
            <a:off x="0" y="1377530"/>
            <a:ext cx="12192000" cy="20781"/>
          </a:xfrm>
          <a:prstGeom prst="line">
            <a:avLst/>
          </a:prstGeom>
          <a:noFill/>
          <a:ln w="76200">
            <a:solidFill>
              <a:srgbClr val="00FF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" name="Line 4">
            <a:extLst>
              <a:ext uri="{FF2B5EF4-FFF2-40B4-BE49-F238E27FC236}">
                <a16:creationId xmlns:a16="http://schemas.microsoft.com/office/drawing/2014/main" id="{B9754F5C-20DC-4717-8251-D234BBFF3001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0" y="1638646"/>
            <a:ext cx="12192000" cy="0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275126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0575" y="-120438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zh-TW" altLang="en-US" sz="66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預言</a:t>
            </a:r>
            <a:endParaRPr lang="en-US" sz="6600" b="1" dirty="0">
              <a:solidFill>
                <a:srgbClr val="FF00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381126"/>
            <a:ext cx="12096750" cy="5314950"/>
          </a:xfrm>
        </p:spPr>
        <p:txBody>
          <a:bodyPr>
            <a:normAutofit lnSpcReduction="10000"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A.</a:t>
            </a:r>
            <a:r>
              <a:rPr lang="zh-TW" altLang="en-US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巴比倫將來攻</a:t>
            </a:r>
            <a:r>
              <a:rPr lang="en-US" altLang="zh-TW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,</a:t>
            </a:r>
            <a:r>
              <a:rPr lang="zh-TW" altLang="en-US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民將被擄</a:t>
            </a:r>
            <a:r>
              <a:rPr lang="en-US" altLang="zh-TW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,</a:t>
            </a:r>
            <a:r>
              <a:rPr lang="zh-TW" altLang="en-US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城將被焚</a:t>
            </a:r>
            <a:r>
              <a:rPr lang="en-US" sz="3600" b="1" dirty="0">
                <a:latin typeface="SimSun" panose="02010600030101010101" pitchFamily="2" charset="-122"/>
                <a:ea typeface="SimSun" panose="02010600030101010101" pitchFamily="2" charset="-122"/>
              </a:rPr>
              <a:t>(4:6, 6:22, 16:14-			15, 25:9, 29:17-19)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B.</a:t>
            </a:r>
            <a:r>
              <a:rPr lang="zh-TW" altLang="en-US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被擄七十年後將再歸國</a:t>
            </a:r>
            <a:r>
              <a:rPr lang="en-US" sz="3600" b="1" dirty="0">
                <a:latin typeface="SimSun" panose="02010600030101010101" pitchFamily="2" charset="-122"/>
                <a:ea typeface="SimSun" panose="02010600030101010101" pitchFamily="2" charset="-122"/>
              </a:rPr>
              <a:t>(25:11-12, 27:22, 29:10-14)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3600" b="1" dirty="0">
                <a:latin typeface="SimSun" panose="02010600030101010101" pitchFamily="2" charset="-122"/>
                <a:ea typeface="SimSun" panose="02010600030101010101" pitchFamily="2" charset="-122"/>
              </a:rPr>
              <a:t>		</a:t>
            </a:r>
            <a:r>
              <a:rPr lang="zh-TW" altLang="en-US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選民將回國</a:t>
            </a:r>
            <a:r>
              <a:rPr lang="en-US" sz="3600" b="1" dirty="0">
                <a:latin typeface="SimSun" panose="02010600030101010101" pitchFamily="2" charset="-122"/>
                <a:ea typeface="SimSun" panose="02010600030101010101" pitchFamily="2" charset="-122"/>
              </a:rPr>
              <a:t>(3:18, 30:7-11, 17-22, 31:10-14)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C.”</a:t>
            </a:r>
            <a:r>
              <a:rPr lang="zh-TW" altLang="en-US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新約</a:t>
            </a:r>
            <a:r>
              <a:rPr lang="en-US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”</a:t>
            </a:r>
            <a:r>
              <a:rPr lang="zh-TW" altLang="en-US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時代的來臨</a:t>
            </a:r>
            <a:r>
              <a:rPr lang="en-US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 </a:t>
            </a:r>
            <a:r>
              <a:rPr lang="en-US" sz="3600" b="1" dirty="0">
                <a:latin typeface="SimSun" panose="02010600030101010101" pitchFamily="2" charset="-122"/>
                <a:ea typeface="SimSun" panose="02010600030101010101" pitchFamily="2" charset="-122"/>
              </a:rPr>
              <a:t>(31:27-34, 32-40, 32:37-41, 			46:27-28)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D.”</a:t>
            </a:r>
            <a:r>
              <a:rPr lang="zh-TW" altLang="en-US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基督</a:t>
            </a:r>
            <a:r>
              <a:rPr lang="en-US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”</a:t>
            </a:r>
            <a:r>
              <a:rPr lang="zh-TW" altLang="en-US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的預言</a:t>
            </a:r>
            <a:endParaRPr lang="en-US" sz="3600" b="1" dirty="0">
              <a:solidFill>
                <a:srgbClr val="FFC0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	</a:t>
            </a:r>
            <a:r>
              <a:rPr lang="zh-TW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「好牧者」</a:t>
            </a:r>
            <a:r>
              <a:rPr lang="en-US" sz="3600" b="1" dirty="0">
                <a:latin typeface="SimSun" panose="02010600030101010101" pitchFamily="2" charset="-122"/>
                <a:ea typeface="SimSun" panose="02010600030101010101" pitchFamily="2" charset="-122"/>
              </a:rPr>
              <a:t>(3:15, 23:4</a:t>
            </a:r>
            <a:r>
              <a:rPr lang="zh-TW" altLang="en-US" sz="3600" b="1" dirty="0">
                <a:latin typeface="SimSun" panose="02010600030101010101" pitchFamily="2" charset="-122"/>
                <a:ea typeface="SimSun" panose="02010600030101010101" pitchFamily="2" charset="-122"/>
              </a:rPr>
              <a:t>上</a:t>
            </a:r>
            <a:r>
              <a:rPr lang="en-US" sz="3600" b="1" dirty="0">
                <a:latin typeface="SimSun" panose="02010600030101010101" pitchFamily="2" charset="-122"/>
                <a:ea typeface="SimSun" panose="02010600030101010101" pitchFamily="2" charset="-122"/>
              </a:rPr>
              <a:t>)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	</a:t>
            </a:r>
            <a:r>
              <a:rPr lang="zh-TW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「公義的苗裔」「耶和華我們的義」</a:t>
            </a:r>
            <a:r>
              <a:rPr lang="en-US" sz="3600" b="1" dirty="0">
                <a:latin typeface="SimSun" panose="02010600030101010101" pitchFamily="2" charset="-122"/>
                <a:ea typeface="SimSun" panose="02010600030101010101" pitchFamily="2" charset="-122"/>
              </a:rPr>
              <a:t>(23:4</a:t>
            </a:r>
            <a:r>
              <a:rPr lang="zh-TW" altLang="en-US" sz="3600" b="1" dirty="0">
                <a:latin typeface="SimSun" panose="02010600030101010101" pitchFamily="2" charset="-122"/>
                <a:ea typeface="SimSun" panose="02010600030101010101" pitchFamily="2" charset="-122"/>
              </a:rPr>
              <a:t>下</a:t>
            </a:r>
            <a:r>
              <a:rPr lang="en-US" sz="3600" b="1" dirty="0">
                <a:latin typeface="SimSun" panose="02010600030101010101" pitchFamily="2" charset="-122"/>
                <a:ea typeface="SimSun" panose="02010600030101010101" pitchFamily="2" charset="-122"/>
              </a:rPr>
              <a:t>-6)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	</a:t>
            </a:r>
            <a:r>
              <a:rPr lang="zh-TW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「救贖主」</a:t>
            </a:r>
            <a:r>
              <a:rPr lang="en-US" sz="3600" b="1" dirty="0">
                <a:latin typeface="SimSun" panose="02010600030101010101" pitchFamily="2" charset="-122"/>
                <a:ea typeface="SimSun" panose="02010600030101010101" pitchFamily="2" charset="-122"/>
              </a:rPr>
              <a:t>(50:34)</a:t>
            </a:r>
          </a:p>
          <a:p>
            <a:endParaRPr lang="en-US" dirty="0"/>
          </a:p>
        </p:txBody>
      </p:sp>
      <p:sp>
        <p:nvSpPr>
          <p:cNvPr id="4" name="Line 4">
            <a:extLst>
              <a:ext uri="{FF2B5EF4-FFF2-40B4-BE49-F238E27FC236}">
                <a16:creationId xmlns:a16="http://schemas.microsoft.com/office/drawing/2014/main" id="{FD2D409D-3437-4EE9-9A79-6C795DF38822}"/>
              </a:ext>
            </a:extLst>
          </p:cNvPr>
          <p:cNvSpPr>
            <a:spLocks noChangeShapeType="1"/>
          </p:cNvSpPr>
          <p:nvPr/>
        </p:nvSpPr>
        <p:spPr bwMode="auto">
          <a:xfrm>
            <a:off x="0" y="1070044"/>
            <a:ext cx="12192000" cy="20781"/>
          </a:xfrm>
          <a:prstGeom prst="line">
            <a:avLst/>
          </a:prstGeom>
          <a:noFill/>
          <a:ln w="76200">
            <a:solidFill>
              <a:srgbClr val="00FF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" name="Line 4">
            <a:extLst>
              <a:ext uri="{FF2B5EF4-FFF2-40B4-BE49-F238E27FC236}">
                <a16:creationId xmlns:a16="http://schemas.microsoft.com/office/drawing/2014/main" id="{B9754F5C-20DC-4717-8251-D234BBFF3001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0" y="1333847"/>
            <a:ext cx="12192000" cy="0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813513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57C71DAE-34C2-4B1F-B479-44488499AE7A}"/>
              </a:ext>
            </a:extLst>
          </p:cNvPr>
          <p:cNvGraphicFramePr>
            <a:graphicFrameLocks noGrp="1"/>
          </p:cNvGraphicFramePr>
          <p:nvPr>
            <p:ph idx="1"/>
            <p:extLst/>
          </p:nvPr>
        </p:nvGraphicFramePr>
        <p:xfrm>
          <a:off x="0" y="2"/>
          <a:ext cx="12191999" cy="674145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438400">
                  <a:extLst>
                    <a:ext uri="{9D8B030D-6E8A-4147-A177-3AD203B41FA5}">
                      <a16:colId xmlns:a16="http://schemas.microsoft.com/office/drawing/2014/main" val="3138041386"/>
                    </a:ext>
                  </a:extLst>
                </a:gridCol>
                <a:gridCol w="1426396">
                  <a:extLst>
                    <a:ext uri="{9D8B030D-6E8A-4147-A177-3AD203B41FA5}">
                      <a16:colId xmlns:a16="http://schemas.microsoft.com/office/drawing/2014/main" val="4269894269"/>
                    </a:ext>
                  </a:extLst>
                </a:gridCol>
                <a:gridCol w="2329613">
                  <a:extLst>
                    <a:ext uri="{9D8B030D-6E8A-4147-A177-3AD203B41FA5}">
                      <a16:colId xmlns:a16="http://schemas.microsoft.com/office/drawing/2014/main" val="3495158156"/>
                    </a:ext>
                  </a:extLst>
                </a:gridCol>
                <a:gridCol w="5997590">
                  <a:extLst>
                    <a:ext uri="{9D8B030D-6E8A-4147-A177-3AD203B41FA5}">
                      <a16:colId xmlns:a16="http://schemas.microsoft.com/office/drawing/2014/main" val="1845906742"/>
                    </a:ext>
                  </a:extLst>
                </a:gridCol>
              </a:tblGrid>
              <a:tr h="62305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40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經 文</a:t>
                      </a:r>
                      <a:endParaRPr lang="en-US" sz="40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4000" b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信 息</a:t>
                      </a:r>
                      <a:endParaRPr lang="en-US" sz="4000" b="1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40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主 題</a:t>
                      </a:r>
                      <a:endParaRPr lang="en-US" sz="40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40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  中 心 信 息</a:t>
                      </a:r>
                      <a:endParaRPr lang="en-US" sz="40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89833066"/>
                  </a:ext>
                </a:extLst>
              </a:tr>
              <a:tr h="498464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32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 2:1-3:5</a:t>
                      </a:r>
                      <a:endParaRPr lang="en-US" sz="32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32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一</a:t>
                      </a:r>
                      <a:endParaRPr lang="en-US" sz="32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32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2:13或2:17</a:t>
                      </a:r>
                      <a:endParaRPr lang="en-US" sz="32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3200" b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以色列之忘恩負義</a:t>
                      </a:r>
                      <a:endParaRPr lang="en-US" sz="3200" b="1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38073844"/>
                  </a:ext>
                </a:extLst>
              </a:tr>
              <a:tr h="498464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32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 3:6-6:30</a:t>
                      </a:r>
                      <a:endParaRPr lang="en-US" sz="32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32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二</a:t>
                      </a:r>
                      <a:endParaRPr lang="en-US" sz="32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32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3: 12</a:t>
                      </a:r>
                      <a:endParaRPr lang="en-US" sz="32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3200" b="1" dirty="0" err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神慈聲呼喚歸回</a:t>
                      </a:r>
                      <a:endParaRPr lang="en-US" sz="32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99667569"/>
                  </a:ext>
                </a:extLst>
              </a:tr>
              <a:tr h="498464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32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 7-10</a:t>
                      </a:r>
                      <a:endParaRPr lang="en-US" sz="32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32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三</a:t>
                      </a:r>
                      <a:endParaRPr lang="en-US" sz="32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32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7:3-4或7:7</a:t>
                      </a:r>
                      <a:endParaRPr lang="en-US" sz="32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3200" b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真正的敬拜</a:t>
                      </a:r>
                      <a:endParaRPr lang="en-US" sz="3200" b="1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61453521"/>
                  </a:ext>
                </a:extLst>
              </a:tr>
              <a:tr h="498464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32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 11-12</a:t>
                      </a:r>
                      <a:endParaRPr lang="en-US" sz="32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32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四</a:t>
                      </a:r>
                      <a:endParaRPr lang="en-US" sz="32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32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11: 3</a:t>
                      </a:r>
                      <a:endParaRPr lang="en-US" sz="32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3200" b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破壞的約</a:t>
                      </a:r>
                      <a:endParaRPr lang="en-US" sz="3200" b="1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22481923"/>
                  </a:ext>
                </a:extLst>
              </a:tr>
              <a:tr h="498464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32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 13</a:t>
                      </a:r>
                      <a:endParaRPr lang="en-US" sz="32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32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五</a:t>
                      </a:r>
                      <a:endParaRPr lang="en-US" sz="32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32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13: 9</a:t>
                      </a:r>
                      <a:endParaRPr lang="en-US" sz="32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3200" b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驕傲是敗壞之先</a:t>
                      </a:r>
                      <a:endParaRPr lang="en-US" sz="3200" b="1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09089331"/>
                  </a:ext>
                </a:extLst>
              </a:tr>
              <a:tr h="847094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32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 14-15</a:t>
                      </a:r>
                      <a:endParaRPr lang="en-US" sz="32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32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六</a:t>
                      </a:r>
                      <a:endParaRPr lang="en-US" sz="32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32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15: 1</a:t>
                      </a:r>
                      <a:endParaRPr lang="en-US" sz="32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3200" b="1" dirty="0" err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神定意施審判</a:t>
                      </a:r>
                      <a:r>
                        <a:rPr lang="en-US" sz="32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(或)</a:t>
                      </a:r>
                      <a:r>
                        <a:rPr lang="en-US" sz="3200" b="1" dirty="0" err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代禱之無效</a:t>
                      </a:r>
                      <a:endParaRPr lang="en-US" sz="32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35200547"/>
                  </a:ext>
                </a:extLst>
              </a:tr>
              <a:tr h="128360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32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 16:1-17:18</a:t>
                      </a:r>
                      <a:endParaRPr lang="en-US" sz="32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32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七</a:t>
                      </a:r>
                      <a:endParaRPr lang="en-US" sz="32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32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16:17-18;</a:t>
                      </a: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32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16:12-13</a:t>
                      </a:r>
                      <a:endParaRPr lang="en-US" sz="32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3200" b="1" dirty="0" err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無法逃避的審判（或</a:t>
                      </a:r>
                      <a:r>
                        <a:rPr lang="en-US" sz="32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）</a:t>
                      </a: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3200" b="1" dirty="0" err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加倍的罪，加倍的報應</a:t>
                      </a:r>
                      <a:endParaRPr lang="en-US" sz="32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56275738"/>
                  </a:ext>
                </a:extLst>
              </a:tr>
              <a:tr h="498464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32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 17: 19-27</a:t>
                      </a:r>
                      <a:endParaRPr lang="en-US" sz="32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32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八</a:t>
                      </a:r>
                      <a:endParaRPr lang="en-US" sz="32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32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17: 22</a:t>
                      </a:r>
                      <a:endParaRPr lang="en-US" sz="32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3200" b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當以安息日為聖</a:t>
                      </a:r>
                      <a:endParaRPr lang="en-US" sz="3200" b="1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00982049"/>
                  </a:ext>
                </a:extLst>
              </a:tr>
              <a:tr h="498464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32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 18</a:t>
                      </a:r>
                      <a:endParaRPr lang="en-US" sz="32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32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九</a:t>
                      </a:r>
                      <a:endParaRPr lang="en-US" sz="32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32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18:4或18:6</a:t>
                      </a:r>
                      <a:endParaRPr lang="en-US" sz="32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3200" b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神管教以色列的目的</a:t>
                      </a:r>
                      <a:endParaRPr lang="en-US" sz="3200" b="1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03268815"/>
                  </a:ext>
                </a:extLst>
              </a:tr>
              <a:tr h="498464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32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 19-20</a:t>
                      </a:r>
                      <a:endParaRPr lang="en-US" sz="32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32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十</a:t>
                      </a:r>
                      <a:endParaRPr lang="en-US" sz="32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32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19: 10</a:t>
                      </a:r>
                      <a:endParaRPr lang="en-US" sz="32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3200" b="1" dirty="0" err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耶路撒冷必被毀滅</a:t>
                      </a:r>
                      <a:endParaRPr lang="en-US" sz="32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370817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1755029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6E3799FD-1713-4868-9AEC-525648D8C6BE}"/>
              </a:ext>
            </a:extLst>
          </p:cNvPr>
          <p:cNvGraphicFramePr>
            <a:graphicFrameLocks noGrp="1"/>
          </p:cNvGraphicFramePr>
          <p:nvPr>
            <p:ph idx="1"/>
            <p:extLst/>
          </p:nvPr>
        </p:nvGraphicFramePr>
        <p:xfrm>
          <a:off x="0" y="-1"/>
          <a:ext cx="12192001" cy="706418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105247">
                  <a:extLst>
                    <a:ext uri="{9D8B030D-6E8A-4147-A177-3AD203B41FA5}">
                      <a16:colId xmlns:a16="http://schemas.microsoft.com/office/drawing/2014/main" val="1452014335"/>
                    </a:ext>
                  </a:extLst>
                </a:gridCol>
                <a:gridCol w="1467293">
                  <a:extLst>
                    <a:ext uri="{9D8B030D-6E8A-4147-A177-3AD203B41FA5}">
                      <a16:colId xmlns:a16="http://schemas.microsoft.com/office/drawing/2014/main" val="764154870"/>
                    </a:ext>
                  </a:extLst>
                </a:gridCol>
                <a:gridCol w="2732567">
                  <a:extLst>
                    <a:ext uri="{9D8B030D-6E8A-4147-A177-3AD203B41FA5}">
                      <a16:colId xmlns:a16="http://schemas.microsoft.com/office/drawing/2014/main" val="2032780490"/>
                    </a:ext>
                  </a:extLst>
                </a:gridCol>
                <a:gridCol w="5886894">
                  <a:extLst>
                    <a:ext uri="{9D8B030D-6E8A-4147-A177-3AD203B41FA5}">
                      <a16:colId xmlns:a16="http://schemas.microsoft.com/office/drawing/2014/main" val="2186476975"/>
                    </a:ext>
                  </a:extLst>
                </a:gridCol>
              </a:tblGrid>
              <a:tr h="59041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3600" b="1" dirty="0" err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經文</a:t>
                      </a:r>
                      <a:endParaRPr lang="en-US" sz="36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3600" b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信 息</a:t>
                      </a:r>
                      <a:endParaRPr lang="en-US" sz="3600" b="1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36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主 題</a:t>
                      </a:r>
                      <a:endParaRPr lang="en-US" sz="36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36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中 心 信 息</a:t>
                      </a:r>
                      <a:endParaRPr lang="en-US" sz="36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rgbClr val="00206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66286329"/>
                  </a:ext>
                </a:extLst>
              </a:tr>
              <a:tr h="39358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2400" b="1" dirty="0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21</a:t>
                      </a:r>
                      <a:endParaRPr lang="en-US" sz="2400" b="1" dirty="0">
                        <a:solidFill>
                          <a:srgbClr val="FFFF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2400" b="1" dirty="0">
                          <a:solidFill>
                            <a:schemeClr val="tx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一</a:t>
                      </a:r>
                      <a:endParaRPr lang="en-US" sz="2400" b="1" dirty="0">
                        <a:solidFill>
                          <a:schemeClr val="tx1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6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2400" b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21:7</a:t>
                      </a:r>
                      <a:endParaRPr lang="en-US" sz="2400" b="1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2400" b="1" dirty="0" err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耶路撒冷必滅亡</a:t>
                      </a:r>
                      <a:endParaRPr lang="en-US" sz="24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790854223"/>
                  </a:ext>
                </a:extLst>
              </a:tr>
              <a:tr h="39358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2400" b="1" dirty="0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22</a:t>
                      </a:r>
                      <a:endParaRPr lang="en-US" sz="2400" b="1" dirty="0">
                        <a:solidFill>
                          <a:srgbClr val="FFFF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2400" b="1" dirty="0">
                          <a:solidFill>
                            <a:schemeClr val="tx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二</a:t>
                      </a:r>
                      <a:endParaRPr lang="en-US" sz="2400" b="1" dirty="0">
                        <a:solidFill>
                          <a:schemeClr val="tx1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6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2400" b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22:6-9</a:t>
                      </a:r>
                      <a:endParaRPr lang="en-US" sz="2400" b="1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2400" b="1" dirty="0" err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數算猶大皇室之罪</a:t>
                      </a:r>
                      <a:endParaRPr lang="en-US" sz="24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281372861"/>
                  </a:ext>
                </a:extLst>
              </a:tr>
              <a:tr h="39358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2400" b="1" dirty="0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23: 1-8</a:t>
                      </a:r>
                      <a:endParaRPr lang="en-US" sz="2400" b="1" dirty="0">
                        <a:solidFill>
                          <a:srgbClr val="FFFF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2400" b="1" dirty="0">
                          <a:solidFill>
                            <a:schemeClr val="tx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三</a:t>
                      </a:r>
                      <a:endParaRPr lang="en-US" sz="2400" b="1" dirty="0">
                        <a:solidFill>
                          <a:schemeClr val="tx1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6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2400" b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23:2</a:t>
                      </a:r>
                      <a:endParaRPr lang="en-US" sz="2400" b="1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2400" b="1" dirty="0" err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斥責虛假之牧人</a:t>
                      </a:r>
                      <a:endParaRPr lang="en-US" sz="24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854070617"/>
                  </a:ext>
                </a:extLst>
              </a:tr>
              <a:tr h="39358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2400" b="1" dirty="0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23: 9-40</a:t>
                      </a:r>
                      <a:endParaRPr lang="en-US" sz="2400" b="1" dirty="0">
                        <a:solidFill>
                          <a:srgbClr val="FFFF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2400" b="1" dirty="0">
                          <a:solidFill>
                            <a:schemeClr val="tx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四</a:t>
                      </a:r>
                      <a:endParaRPr lang="en-US" sz="2400" b="1" dirty="0">
                        <a:solidFill>
                          <a:schemeClr val="tx1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6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2400" b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23:15,39</a:t>
                      </a:r>
                      <a:endParaRPr lang="en-US" sz="2400" b="1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2400" b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斥責虛假之先知</a:t>
                      </a:r>
                      <a:endParaRPr lang="en-US" sz="2400" b="1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43900316"/>
                  </a:ext>
                </a:extLst>
              </a:tr>
              <a:tr h="444808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2400" b="1" dirty="0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24</a:t>
                      </a:r>
                      <a:endParaRPr lang="en-US" sz="2400" b="1" dirty="0">
                        <a:solidFill>
                          <a:srgbClr val="FFFF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2400" b="1" dirty="0">
                          <a:solidFill>
                            <a:schemeClr val="tx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五</a:t>
                      </a:r>
                      <a:endParaRPr lang="en-US" sz="2400" b="1" dirty="0">
                        <a:solidFill>
                          <a:schemeClr val="tx1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6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2400" b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24:6</a:t>
                      </a:r>
                      <a:endParaRPr lang="en-US" sz="2400" b="1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2400" b="1" dirty="0" err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兩筐無花果樹之比喻</a:t>
                      </a:r>
                      <a:endParaRPr lang="en-US" sz="24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730569204"/>
                  </a:ext>
                </a:extLst>
              </a:tr>
              <a:tr h="39358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2400" b="1" dirty="0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25</a:t>
                      </a:r>
                      <a:endParaRPr lang="en-US" sz="2400" b="1" dirty="0">
                        <a:solidFill>
                          <a:srgbClr val="FFFF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2400" b="1" dirty="0">
                          <a:solidFill>
                            <a:schemeClr val="tx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六</a:t>
                      </a:r>
                      <a:endParaRPr lang="en-US" sz="2400" b="1" dirty="0">
                        <a:solidFill>
                          <a:schemeClr val="tx1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6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2400" b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25:29</a:t>
                      </a:r>
                      <a:endParaRPr lang="en-US" sz="2400" b="1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2400" b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斥責猶大與萬國</a:t>
                      </a:r>
                      <a:endParaRPr lang="en-US" sz="2400" b="1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695916036"/>
                  </a:ext>
                </a:extLst>
              </a:tr>
              <a:tr h="39358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2400" b="1" dirty="0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26</a:t>
                      </a:r>
                      <a:endParaRPr lang="en-US" sz="2400" b="1" dirty="0">
                        <a:solidFill>
                          <a:srgbClr val="FFFF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2400" b="1" dirty="0">
                          <a:solidFill>
                            <a:schemeClr val="tx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七</a:t>
                      </a:r>
                      <a:endParaRPr lang="en-US" sz="2400" b="1" dirty="0">
                        <a:solidFill>
                          <a:schemeClr val="tx1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6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2400" b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26:6</a:t>
                      </a:r>
                      <a:endParaRPr lang="en-US" sz="2400" b="1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2400" b="1" dirty="0" err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聖城必被毀滅</a:t>
                      </a:r>
                      <a:endParaRPr lang="en-US" sz="24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943100009"/>
                  </a:ext>
                </a:extLst>
              </a:tr>
              <a:tr h="442958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2400" b="1" dirty="0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27-28</a:t>
                      </a:r>
                      <a:endParaRPr lang="en-US" sz="2400" b="1" dirty="0">
                        <a:solidFill>
                          <a:srgbClr val="FFFF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2400" b="1" dirty="0">
                          <a:solidFill>
                            <a:schemeClr val="tx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八</a:t>
                      </a:r>
                      <a:endParaRPr lang="en-US" sz="2400" b="1" dirty="0">
                        <a:solidFill>
                          <a:schemeClr val="tx1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6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2400" b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27:17</a:t>
                      </a:r>
                      <a:endParaRPr lang="en-US" sz="2400" b="1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2400" b="1" dirty="0" err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服事巴比倫（或）順服神管教</a:t>
                      </a:r>
                      <a:endParaRPr lang="en-US" sz="24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421391590"/>
                  </a:ext>
                </a:extLst>
              </a:tr>
              <a:tr h="442958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2400" b="1" dirty="0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29</a:t>
                      </a:r>
                      <a:endParaRPr lang="en-US" sz="2400" b="1" dirty="0">
                        <a:solidFill>
                          <a:srgbClr val="FFFF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2400" b="1" dirty="0">
                          <a:solidFill>
                            <a:schemeClr val="tx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九</a:t>
                      </a:r>
                      <a:endParaRPr lang="en-US" sz="2400" b="1" dirty="0">
                        <a:solidFill>
                          <a:schemeClr val="tx1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6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2400" b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29:7</a:t>
                      </a:r>
                      <a:endParaRPr lang="en-US" sz="2400" b="1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2400" b="1" dirty="0" err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服事巴比倫（或）隨遇而安</a:t>
                      </a:r>
                      <a:endParaRPr lang="en-US" sz="24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655600188"/>
                  </a:ext>
                </a:extLst>
              </a:tr>
              <a:tr h="39358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2400" b="1" dirty="0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30-33</a:t>
                      </a:r>
                      <a:endParaRPr lang="en-US" sz="2400" b="1" dirty="0">
                        <a:solidFill>
                          <a:srgbClr val="FFFF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2400" b="1" dirty="0">
                          <a:solidFill>
                            <a:schemeClr val="tx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十</a:t>
                      </a:r>
                      <a:endParaRPr lang="en-US" sz="2400" b="1" dirty="0">
                        <a:solidFill>
                          <a:schemeClr val="tx1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6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2400" b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30:3</a:t>
                      </a:r>
                      <a:endParaRPr lang="en-US" sz="2400" b="1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2400" b="1" dirty="0" err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導引：安慰的書</a:t>
                      </a:r>
                      <a:endParaRPr lang="en-US" sz="24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592587664"/>
                  </a:ext>
                </a:extLst>
              </a:tr>
              <a:tr h="39358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2400" b="1" dirty="0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30</a:t>
                      </a:r>
                      <a:endParaRPr lang="en-US" sz="2400" b="1" dirty="0">
                        <a:solidFill>
                          <a:srgbClr val="FFFF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kern="1200" dirty="0" err="1">
                          <a:solidFill>
                            <a:schemeClr val="tx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十</a:t>
                      </a:r>
                      <a:r>
                        <a:rPr lang="en-US" sz="2400" b="1" dirty="0" err="1">
                          <a:solidFill>
                            <a:schemeClr val="tx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一</a:t>
                      </a:r>
                      <a:endParaRPr lang="en-US" sz="2400" b="1" dirty="0">
                        <a:solidFill>
                          <a:schemeClr val="tx1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6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2400" b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30:7</a:t>
                      </a:r>
                      <a:endParaRPr lang="en-US" sz="2400" b="1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2400" b="1" dirty="0" err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雅各的患難</a:t>
                      </a:r>
                      <a:endParaRPr lang="en-US" sz="24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4088221171"/>
                  </a:ext>
                </a:extLst>
              </a:tr>
              <a:tr h="73570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2400" b="1" dirty="0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31</a:t>
                      </a:r>
                      <a:endParaRPr lang="en-US" sz="2400" b="1" dirty="0">
                        <a:solidFill>
                          <a:srgbClr val="FFFF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kern="1200" dirty="0" err="1">
                          <a:solidFill>
                            <a:schemeClr val="tx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十</a:t>
                      </a:r>
                      <a:r>
                        <a:rPr lang="en-US" sz="2400" b="1" dirty="0" err="1">
                          <a:solidFill>
                            <a:schemeClr val="tx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二</a:t>
                      </a:r>
                      <a:endParaRPr lang="en-US" sz="2400" b="1" dirty="0">
                        <a:solidFill>
                          <a:schemeClr val="tx1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6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31:3或31:20</a:t>
                      </a:r>
                    </a:p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或  31:31</a:t>
                      </a:r>
                      <a:endParaRPr lang="en-US" sz="2400" b="1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2400" b="1" dirty="0" err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以色列的新約</a:t>
                      </a:r>
                      <a:endParaRPr lang="en-US" sz="24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015962841"/>
                  </a:ext>
                </a:extLst>
              </a:tr>
              <a:tr h="81253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2400" b="1" dirty="0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32</a:t>
                      </a:r>
                      <a:endParaRPr lang="en-US" sz="2400" b="1" dirty="0">
                        <a:solidFill>
                          <a:srgbClr val="FFFF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kern="1200" dirty="0" err="1">
                          <a:solidFill>
                            <a:schemeClr val="tx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十</a:t>
                      </a:r>
                      <a:r>
                        <a:rPr lang="en-US" sz="2400" b="1" dirty="0" err="1">
                          <a:solidFill>
                            <a:schemeClr val="tx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三</a:t>
                      </a:r>
                      <a:endParaRPr lang="en-US" sz="2400" b="1" dirty="0">
                        <a:solidFill>
                          <a:schemeClr val="tx1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6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32:11或32:27</a:t>
                      </a:r>
                    </a:p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或  32:37-44</a:t>
                      </a:r>
                      <a:endParaRPr lang="en-US" sz="24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2400" b="1" dirty="0" err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耶利米的購地</a:t>
                      </a:r>
                      <a:endParaRPr lang="en-US" sz="24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637525503"/>
                  </a:ext>
                </a:extLst>
              </a:tr>
              <a:tr h="44610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2400" b="1" dirty="0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33</a:t>
                      </a:r>
                      <a:endParaRPr lang="en-US" sz="2400" b="1" dirty="0">
                        <a:solidFill>
                          <a:srgbClr val="FFFF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kern="1200" dirty="0" err="1">
                          <a:solidFill>
                            <a:schemeClr val="tx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十</a:t>
                      </a:r>
                      <a:r>
                        <a:rPr lang="en-US" sz="2400" b="1" dirty="0" err="1">
                          <a:solidFill>
                            <a:schemeClr val="tx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四</a:t>
                      </a:r>
                      <a:endParaRPr lang="en-US" sz="2400" b="1" dirty="0">
                        <a:solidFill>
                          <a:schemeClr val="tx1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6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2400" b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33:6-9或33:10-11</a:t>
                      </a:r>
                      <a:endParaRPr lang="en-US" sz="2400" b="1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2400" b="1" dirty="0" err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神復興猶大的應許</a:t>
                      </a:r>
                      <a:endParaRPr lang="en-US" sz="24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15864682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9474337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zh-TW" altLang="en-US" sz="72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示範教材</a:t>
            </a:r>
            <a:endParaRPr lang="en-US" sz="7200" b="1" dirty="0">
              <a:solidFill>
                <a:srgbClr val="FF00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00325" y="1695450"/>
            <a:ext cx="8753475" cy="4700588"/>
          </a:xfrm>
        </p:spPr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48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A.</a:t>
            </a:r>
            <a:r>
              <a:rPr lang="zh-TW" altLang="en-US" sz="48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腰帶藏洞</a:t>
            </a:r>
            <a:r>
              <a:rPr lang="en-US" sz="48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 </a:t>
            </a:r>
            <a:r>
              <a:rPr lang="en-US" sz="48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(13:1-11)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48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B.</a:t>
            </a:r>
            <a:r>
              <a:rPr lang="zh-TW" altLang="en-US" sz="48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窑匠之家</a:t>
            </a:r>
            <a:r>
              <a:rPr lang="en-US" sz="48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 </a:t>
            </a:r>
            <a:r>
              <a:rPr lang="en-US" sz="48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(18:1-10)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48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C.</a:t>
            </a:r>
            <a:r>
              <a:rPr lang="zh-TW" altLang="en-US" sz="48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打碎瓦瓶</a:t>
            </a:r>
            <a:r>
              <a:rPr lang="en-US" sz="48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 </a:t>
            </a:r>
            <a:r>
              <a:rPr lang="en-US" sz="48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(19:1-11)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48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D.</a:t>
            </a:r>
            <a:r>
              <a:rPr lang="zh-TW" altLang="en-US" sz="48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兩筐無花果</a:t>
            </a:r>
            <a:r>
              <a:rPr lang="en-US" sz="48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 </a:t>
            </a:r>
            <a:r>
              <a:rPr lang="en-US" sz="48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(24:1-7)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48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E.</a:t>
            </a:r>
            <a:r>
              <a:rPr lang="zh-TW" altLang="en-US" sz="48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木軛換鐵軛</a:t>
            </a:r>
            <a:r>
              <a:rPr lang="en-US" sz="48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 </a:t>
            </a:r>
            <a:r>
              <a:rPr lang="en-US" sz="48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(28:10-17)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48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F.</a:t>
            </a:r>
            <a:r>
              <a:rPr lang="zh-TW" altLang="en-US" sz="48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購地契約</a:t>
            </a:r>
            <a:r>
              <a:rPr lang="en-US" sz="48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 </a:t>
            </a:r>
            <a:r>
              <a:rPr lang="en-US" sz="48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(32:6-16)</a:t>
            </a:r>
          </a:p>
          <a:p>
            <a:endParaRPr lang="en-US" dirty="0"/>
          </a:p>
        </p:txBody>
      </p:sp>
      <p:sp>
        <p:nvSpPr>
          <p:cNvPr id="4" name="Line 4">
            <a:extLst>
              <a:ext uri="{FF2B5EF4-FFF2-40B4-BE49-F238E27FC236}">
                <a16:creationId xmlns:a16="http://schemas.microsoft.com/office/drawing/2014/main" id="{FD2D409D-3437-4EE9-9A79-6C795DF38822}"/>
              </a:ext>
            </a:extLst>
          </p:cNvPr>
          <p:cNvSpPr>
            <a:spLocks noChangeShapeType="1"/>
          </p:cNvSpPr>
          <p:nvPr/>
        </p:nvSpPr>
        <p:spPr bwMode="auto">
          <a:xfrm>
            <a:off x="0" y="1293325"/>
            <a:ext cx="12192000" cy="20781"/>
          </a:xfrm>
          <a:prstGeom prst="line">
            <a:avLst/>
          </a:prstGeom>
          <a:noFill/>
          <a:ln w="76200">
            <a:solidFill>
              <a:srgbClr val="00FF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" name="Line 4">
            <a:extLst>
              <a:ext uri="{FF2B5EF4-FFF2-40B4-BE49-F238E27FC236}">
                <a16:creationId xmlns:a16="http://schemas.microsoft.com/office/drawing/2014/main" id="{B9754F5C-20DC-4717-8251-D234BBFF3001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0" y="1533872"/>
            <a:ext cx="12192000" cy="0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189008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1559</Words>
  <Application>Microsoft Office PowerPoint</Application>
  <PresentationFormat>Widescreen</PresentationFormat>
  <Paragraphs>444</Paragraphs>
  <Slides>21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31" baseType="lpstr">
      <vt:lpstr>新細明體</vt:lpstr>
      <vt:lpstr>宋体</vt:lpstr>
      <vt:lpstr>宋体</vt:lpstr>
      <vt:lpstr>SimHei</vt:lpstr>
      <vt:lpstr>Arial</vt:lpstr>
      <vt:lpstr>Arial Narrow</vt:lpstr>
      <vt:lpstr>Calibri</vt:lpstr>
      <vt:lpstr>Calibri Light</vt:lpstr>
      <vt:lpstr>Times New Roman</vt:lpstr>
      <vt:lpstr>Office Theme</vt:lpstr>
      <vt:lpstr>圣经概論 25</vt:lpstr>
      <vt:lpstr>圣经分类合参</vt:lpstr>
      <vt:lpstr>PowerPoint Presentation</vt:lpstr>
      <vt:lpstr>PowerPoint Presentation</vt:lpstr>
      <vt:lpstr>耶利米書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耶利米書大綱</vt:lpstr>
      <vt:lpstr>PowerPoint Presentation</vt:lpstr>
      <vt:lpstr>猶大亡國前之敗壞</vt:lpstr>
      <vt:lpstr>「悔改」的真義與條件</vt:lpstr>
      <vt:lpstr>預言</vt:lpstr>
      <vt:lpstr>PowerPoint Presentation</vt:lpstr>
      <vt:lpstr>PowerPoint Presentation</vt:lpstr>
      <vt:lpstr>示範教材</vt:lpstr>
    </vt:vector>
  </TitlesOfParts>
  <Company>ETSU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圣经概論 25a</dc:title>
  <dc:creator>Kao, Race L.</dc:creator>
  <cp:lastModifiedBy>Ning Shunbin</cp:lastModifiedBy>
  <cp:revision>2</cp:revision>
  <dcterms:created xsi:type="dcterms:W3CDTF">2018-08-15T13:43:24Z</dcterms:created>
  <dcterms:modified xsi:type="dcterms:W3CDTF">2018-08-15T13:57:17Z</dcterms:modified>
</cp:coreProperties>
</file>