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C1968-C8CE-4C98-A5F6-6896AB0D6BC3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FE0A2-BA53-43B1-B247-1FB83C1D8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86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48A65B-6377-446A-8389-73341DDB77D0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592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3D5FD62C-238A-49D2-AC75-EF590FF4A2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FD0E1-09DF-4196-AD9F-57C703CC3AF4}" type="slidenum">
              <a:rPr lang="en-US" altLang="zh-TW"/>
              <a:pPr/>
              <a:t>19</a:t>
            </a:fld>
            <a:endParaRPr lang="en-US" altLang="zh-TW"/>
          </a:p>
        </p:txBody>
      </p:sp>
      <p:sp>
        <p:nvSpPr>
          <p:cNvPr id="479234" name="Rectangle 2">
            <a:extLst>
              <a:ext uri="{FF2B5EF4-FFF2-40B4-BE49-F238E27FC236}">
                <a16:creationId xmlns:a16="http://schemas.microsoft.com/office/drawing/2014/main" xmlns="" id="{B58A4EBC-F59F-4FAE-B2DF-6942317342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xmlns="" id="{2839B46D-E907-46D5-B05E-058504EF61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056014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B85FD6A2-55DC-47AE-A6F9-F47484C186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DCBC65-7844-4200-B093-303F7F7D4AEE}" type="slidenum">
              <a:rPr lang="en-US" altLang="zh-TW"/>
              <a:pPr/>
              <a:t>20</a:t>
            </a:fld>
            <a:endParaRPr lang="en-US" altLang="zh-TW"/>
          </a:p>
        </p:txBody>
      </p:sp>
      <p:sp>
        <p:nvSpPr>
          <p:cNvPr id="482306" name="Rectangle 2">
            <a:extLst>
              <a:ext uri="{FF2B5EF4-FFF2-40B4-BE49-F238E27FC236}">
                <a16:creationId xmlns:a16="http://schemas.microsoft.com/office/drawing/2014/main" xmlns="" id="{CB568D1C-2C35-4A26-A7C5-D0426F8725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xmlns="" id="{AB0DD527-FA72-430A-B93C-FBB525A5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4389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15C5A114-512B-4D8D-86F0-103CB52FB8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07EFC-7A0B-47CB-91D7-DA5DAE2065FF}" type="slidenum">
              <a:rPr lang="en-US" altLang="zh-TW"/>
              <a:pPr/>
              <a:t>21</a:t>
            </a:fld>
            <a:endParaRPr lang="en-US" altLang="zh-TW"/>
          </a:p>
        </p:txBody>
      </p:sp>
      <p:sp>
        <p:nvSpPr>
          <p:cNvPr id="489474" name="Rectangle 2">
            <a:extLst>
              <a:ext uri="{FF2B5EF4-FFF2-40B4-BE49-F238E27FC236}">
                <a16:creationId xmlns:a16="http://schemas.microsoft.com/office/drawing/2014/main" xmlns="" id="{8128EBBF-C09C-4F63-BE02-6A4FEAE860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>
            <a:extLst>
              <a:ext uri="{FF2B5EF4-FFF2-40B4-BE49-F238E27FC236}">
                <a16:creationId xmlns:a16="http://schemas.microsoft.com/office/drawing/2014/main" xmlns="" id="{98A9ABA1-2165-4D45-A75C-C6F77A450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46659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F11964-91F1-42C7-B74D-1665CB07C7BA}" type="slidenum">
              <a:rPr lang="en-US" altLang="zh-TW"/>
              <a:pPr/>
              <a:t>30</a:t>
            </a:fld>
            <a:endParaRPr lang="en-US" altLang="zh-TW"/>
          </a:p>
        </p:txBody>
      </p:sp>
      <p:sp>
        <p:nvSpPr>
          <p:cNvPr id="520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546869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BD71F0-E412-4F9B-841E-1DF69472133D}" type="slidenum">
              <a:rPr lang="en-US" altLang="zh-TW"/>
              <a:pPr/>
              <a:t>32</a:t>
            </a:fld>
            <a:endParaRPr lang="en-US" altLang="zh-TW"/>
          </a:p>
        </p:txBody>
      </p:sp>
      <p:sp>
        <p:nvSpPr>
          <p:cNvPr id="62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72692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AB281-F8B3-448F-8A3C-36B6A4B583E9}" type="slidenum">
              <a:rPr lang="en-US" altLang="zh-TW"/>
              <a:pPr/>
              <a:t>33</a:t>
            </a:fld>
            <a:endParaRPr lang="en-US" altLang="zh-TW"/>
          </a:p>
        </p:txBody>
      </p:sp>
      <p:sp>
        <p:nvSpPr>
          <p:cNvPr id="6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26433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BCE224-B1BB-4E5A-95A1-1DAB7EFDEF76}" type="slidenum">
              <a:rPr lang="en-US" altLang="zh-TW"/>
              <a:pPr/>
              <a:t>46</a:t>
            </a:fld>
            <a:endParaRPr lang="en-US" altLang="zh-TW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23298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5F5FB41F-8C52-4101-899E-70BA336457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1C94DA-55C9-40CD-83D7-415A0D4A1F7E}" type="slidenum">
              <a:rPr lang="en-US" altLang="zh-TW"/>
              <a:pPr/>
              <a:t>50</a:t>
            </a:fld>
            <a:endParaRPr lang="en-US" altLang="zh-TW"/>
          </a:p>
        </p:txBody>
      </p:sp>
      <p:sp>
        <p:nvSpPr>
          <p:cNvPr id="1244162" name="Rectangle 2">
            <a:extLst>
              <a:ext uri="{FF2B5EF4-FFF2-40B4-BE49-F238E27FC236}">
                <a16:creationId xmlns:a16="http://schemas.microsoft.com/office/drawing/2014/main" xmlns="" id="{426A3BB3-6FB0-4FF4-B229-03D770C681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4163" name="Rectangle 3">
            <a:extLst>
              <a:ext uri="{FF2B5EF4-FFF2-40B4-BE49-F238E27FC236}">
                <a16:creationId xmlns:a16="http://schemas.microsoft.com/office/drawing/2014/main" xmlns="" id="{8FCAB814-F3B3-4208-9C33-3BDEBB5EA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8135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3D503B38-96D5-4C38-BA53-C3C01E7768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5E5228-4F25-41FE-BFF7-FFBE0A25C06D}" type="slidenum">
              <a:rPr lang="en-US" altLang="zh-TW"/>
              <a:pPr/>
              <a:t>51</a:t>
            </a:fld>
            <a:endParaRPr lang="en-US" altLang="zh-TW"/>
          </a:p>
        </p:txBody>
      </p:sp>
      <p:sp>
        <p:nvSpPr>
          <p:cNvPr id="1247234" name="Rectangle 2">
            <a:extLst>
              <a:ext uri="{FF2B5EF4-FFF2-40B4-BE49-F238E27FC236}">
                <a16:creationId xmlns:a16="http://schemas.microsoft.com/office/drawing/2014/main" xmlns="" id="{52B783CD-06BA-4413-A8B7-F42F4BC58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7235" name="Rectangle 3">
            <a:extLst>
              <a:ext uri="{FF2B5EF4-FFF2-40B4-BE49-F238E27FC236}">
                <a16:creationId xmlns:a16="http://schemas.microsoft.com/office/drawing/2014/main" xmlns="" id="{196F275A-99BF-4CE0-8132-1036AFB64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62211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C81CB42-2055-4406-ACDC-6309B1E440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3F289-239B-4CDD-9F3A-F2B95AC3C5EB}" type="slidenum">
              <a:rPr lang="en-US" altLang="zh-TW"/>
              <a:pPr/>
              <a:t>52</a:t>
            </a:fld>
            <a:endParaRPr lang="en-US" altLang="zh-TW"/>
          </a:p>
        </p:txBody>
      </p:sp>
      <p:sp>
        <p:nvSpPr>
          <p:cNvPr id="1259522" name="Rectangle 2">
            <a:extLst>
              <a:ext uri="{FF2B5EF4-FFF2-40B4-BE49-F238E27FC236}">
                <a16:creationId xmlns:a16="http://schemas.microsoft.com/office/drawing/2014/main" xmlns="" id="{8BFB4314-3B25-4BB6-92A3-ABBCF1B4DA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23" name="Rectangle 3">
            <a:extLst>
              <a:ext uri="{FF2B5EF4-FFF2-40B4-BE49-F238E27FC236}">
                <a16:creationId xmlns:a16="http://schemas.microsoft.com/office/drawing/2014/main" xmlns="" id="{26CD774F-99D2-4635-89B0-819297F05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88874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5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0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6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4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3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1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3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4CAF4-1E86-4A2C-B7F0-F7167A75D264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7F363-5DE3-46A9-9D6C-DD43D4D6C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14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0.jpeg"/><Relationship Id="rId7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2.jpeg"/><Relationship Id="rId5" Type="http://schemas.openxmlformats.org/officeDocument/2006/relationships/image" Target="../media/image13.jpeg"/><Relationship Id="rId10" Type="http://schemas.openxmlformats.org/officeDocument/2006/relationships/image" Target="../media/image21.jpeg"/><Relationship Id="rId4" Type="http://schemas.openxmlformats.org/officeDocument/2006/relationships/image" Target="../media/image3.jpeg"/><Relationship Id="rId9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3.jpeg"/><Relationship Id="rId7" Type="http://schemas.openxmlformats.org/officeDocument/2006/relationships/image" Target="../media/image16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13.jpeg"/><Relationship Id="rId10" Type="http://schemas.openxmlformats.org/officeDocument/2006/relationships/image" Target="../media/image46.jpeg"/><Relationship Id="rId4" Type="http://schemas.openxmlformats.org/officeDocument/2006/relationships/image" Target="../media/image30.jpeg"/><Relationship Id="rId9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jpeg"/><Relationship Id="rId7" Type="http://schemas.openxmlformats.org/officeDocument/2006/relationships/image" Target="../media/image54.jpeg"/><Relationship Id="rId12" Type="http://schemas.openxmlformats.org/officeDocument/2006/relationships/image" Target="../media/image5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11" Type="http://schemas.openxmlformats.org/officeDocument/2006/relationships/image" Target="../media/image8.jpeg"/><Relationship Id="rId5" Type="http://schemas.openxmlformats.org/officeDocument/2006/relationships/image" Target="../media/image52.jpeg"/><Relationship Id="rId10" Type="http://schemas.openxmlformats.org/officeDocument/2006/relationships/image" Target="../media/image55.jpeg"/><Relationship Id="rId4" Type="http://schemas.openxmlformats.org/officeDocument/2006/relationships/image" Target="../media/image7.jpeg"/><Relationship Id="rId9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1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27a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7585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xmlns="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xmlns="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xmlns="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4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xmlns="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xmlns="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572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81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 descr="Pink tissue paper">
            <a:extLst>
              <a:ext uri="{FF2B5EF4-FFF2-40B4-BE49-F238E27FC236}">
                <a16:creationId xmlns:a16="http://schemas.microsoft.com/office/drawing/2014/main" xmlns="" id="{F9911D52-C55E-4808-ABF7-2B4340202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383" y="619127"/>
            <a:ext cx="2925834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以赛亚</a:t>
            </a:r>
          </a:p>
        </p:txBody>
      </p:sp>
      <p:sp>
        <p:nvSpPr>
          <p:cNvPr id="257027" name="Rectangle 3" descr="Stationery">
            <a:extLst>
              <a:ext uri="{FF2B5EF4-FFF2-40B4-BE49-F238E27FC236}">
                <a16:creationId xmlns:a16="http://schemas.microsoft.com/office/drawing/2014/main" xmlns="" id="{061AFD2E-42F4-4D80-A1EE-6D4A40BBD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617" y="619127"/>
            <a:ext cx="3344565" cy="7207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耶利米</a:t>
            </a:r>
          </a:p>
        </p:txBody>
      </p:sp>
      <p:sp>
        <p:nvSpPr>
          <p:cNvPr id="257028" name="Rectangle 4" descr="Blue tissue paper">
            <a:extLst>
              <a:ext uri="{FF2B5EF4-FFF2-40B4-BE49-F238E27FC236}">
                <a16:creationId xmlns:a16="http://schemas.microsoft.com/office/drawing/2014/main" xmlns="" id="{3CB3F89E-AA90-41CC-AD3B-2DDBF8255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996" y="620714"/>
            <a:ext cx="3024480" cy="720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</a:t>
            </a:r>
          </a:p>
        </p:txBody>
      </p:sp>
      <p:sp>
        <p:nvSpPr>
          <p:cNvPr id="257029" name="Rectangle 5" descr="Newsprint">
            <a:extLst>
              <a:ext uri="{FF2B5EF4-FFF2-40B4-BE49-F238E27FC236}">
                <a16:creationId xmlns:a16="http://schemas.microsoft.com/office/drawing/2014/main" xmlns="" id="{6315500D-88DC-41B2-A66B-1EF133778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73" y="1412876"/>
            <a:ext cx="1865903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字义</a:t>
            </a:r>
          </a:p>
        </p:txBody>
      </p:sp>
      <p:sp>
        <p:nvSpPr>
          <p:cNvPr id="257030" name="Rectangle 6" descr="Parchment">
            <a:extLst>
              <a:ext uri="{FF2B5EF4-FFF2-40B4-BE49-F238E27FC236}">
                <a16:creationId xmlns:a16="http://schemas.microsoft.com/office/drawing/2014/main" xmlns="" id="{0CBA7FA1-76A4-468B-91CF-1043B5A57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383" y="1411289"/>
            <a:ext cx="2925834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耶和华拯救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31" name="Rectangle 7" descr="Parchment">
            <a:extLst>
              <a:ext uri="{FF2B5EF4-FFF2-40B4-BE49-F238E27FC236}">
                <a16:creationId xmlns:a16="http://schemas.microsoft.com/office/drawing/2014/main" xmlns="" id="{F67B620E-00A6-4F33-9739-CF5C24B59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030" y="1411289"/>
            <a:ext cx="3344565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耶和华设立的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32" name="Rectangle 8" descr="Parchment">
            <a:extLst>
              <a:ext uri="{FF2B5EF4-FFF2-40B4-BE49-F238E27FC236}">
                <a16:creationId xmlns:a16="http://schemas.microsoft.com/office/drawing/2014/main" xmlns="" id="{983B2C4A-5BE5-4407-B832-D5DC2BE40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996" y="1412876"/>
            <a:ext cx="3024480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神是我的力量</a:t>
            </a:r>
            <a:endParaRPr lang="zh-TW" altLang="en-US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33" name="Rectangle 9" descr="Newsprint">
            <a:extLst>
              <a:ext uri="{FF2B5EF4-FFF2-40B4-BE49-F238E27FC236}">
                <a16:creationId xmlns:a16="http://schemas.microsoft.com/office/drawing/2014/main" xmlns="" id="{D7D85F6C-95BD-4673-8480-C2ED0D6DA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73" y="2997201"/>
            <a:ext cx="1865903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身分</a:t>
            </a:r>
          </a:p>
        </p:txBody>
      </p:sp>
      <p:sp>
        <p:nvSpPr>
          <p:cNvPr id="257034" name="Rectangle 10" descr="Parchment">
            <a:extLst>
              <a:ext uri="{FF2B5EF4-FFF2-40B4-BE49-F238E27FC236}">
                <a16:creationId xmlns:a16="http://schemas.microsoft.com/office/drawing/2014/main" xmlns="" id="{37065239-9270-46CE-B8DF-FA4CB8050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383" y="2995614"/>
            <a:ext cx="2925834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皇族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257035" name="Rectangle 11" descr="Parchment">
            <a:extLst>
              <a:ext uri="{FF2B5EF4-FFF2-40B4-BE49-F238E27FC236}">
                <a16:creationId xmlns:a16="http://schemas.microsoft.com/office/drawing/2014/main" xmlns="" id="{E5DB0C42-E2B1-4888-913D-A1755463F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030" y="2995614"/>
            <a:ext cx="3344565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</a:p>
        </p:txBody>
      </p:sp>
      <p:sp>
        <p:nvSpPr>
          <p:cNvPr id="257036" name="Rectangle 12" descr="Parchment">
            <a:extLst>
              <a:ext uri="{FF2B5EF4-FFF2-40B4-BE49-F238E27FC236}">
                <a16:creationId xmlns:a16="http://schemas.microsoft.com/office/drawing/2014/main" xmlns="" id="{03A37092-CB40-4311-A200-766483CD4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996" y="2997201"/>
            <a:ext cx="3024480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</a:p>
        </p:txBody>
      </p:sp>
      <p:sp>
        <p:nvSpPr>
          <p:cNvPr id="257037" name="Rectangle 13" descr="Newsprint">
            <a:extLst>
              <a:ext uri="{FF2B5EF4-FFF2-40B4-BE49-F238E27FC236}">
                <a16:creationId xmlns:a16="http://schemas.microsoft.com/office/drawing/2014/main" xmlns="" id="{14D3A61B-AE0B-49BB-84C2-CF91926DD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87" y="5373689"/>
            <a:ext cx="1865904" cy="8651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5000"/>
              </a:spcAft>
            </a:pPr>
            <a:r>
              <a:rPr lang="zh-TW" altLang="en-US" sz="3600" b="1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家庭</a:t>
            </a:r>
          </a:p>
        </p:txBody>
      </p:sp>
      <p:sp>
        <p:nvSpPr>
          <p:cNvPr id="257038" name="Rectangle 14" descr="Recycled paper">
            <a:extLst>
              <a:ext uri="{FF2B5EF4-FFF2-40B4-BE49-F238E27FC236}">
                <a16:creationId xmlns:a16="http://schemas.microsoft.com/office/drawing/2014/main" xmlns="" id="{438B081A-5A07-44A8-B8B4-FACA3A28C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796" y="5372102"/>
            <a:ext cx="2925834" cy="1060596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妻为女先知</a:t>
            </a: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两子有寓意</a:t>
            </a:r>
            <a:endParaRPr lang="zh-TW" altLang="en-US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39" name="Rectangle 15" descr="Recycled paper">
            <a:extLst>
              <a:ext uri="{FF2B5EF4-FFF2-40B4-BE49-F238E27FC236}">
                <a16:creationId xmlns:a16="http://schemas.microsoft.com/office/drawing/2014/main" xmlns="" id="{C4F023AC-7DC5-43C4-97EF-F4B3BFB3D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030" y="5372102"/>
            <a:ext cx="3344565" cy="86518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5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终身不娶</a:t>
            </a:r>
          </a:p>
        </p:txBody>
      </p:sp>
      <p:sp>
        <p:nvSpPr>
          <p:cNvPr id="257040" name="Rectangle 16" descr="Recycled paper">
            <a:extLst>
              <a:ext uri="{FF2B5EF4-FFF2-40B4-BE49-F238E27FC236}">
                <a16:creationId xmlns:a16="http://schemas.microsoft.com/office/drawing/2014/main" xmlns="" id="{594CDC74-A41E-428B-B552-BEB1E58F9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3408" y="5373689"/>
            <a:ext cx="3024480" cy="86518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5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爱妻骤逝</a:t>
            </a:r>
          </a:p>
        </p:txBody>
      </p:sp>
      <p:sp>
        <p:nvSpPr>
          <p:cNvPr id="257041" name="Rectangle 17" descr="Newsprint">
            <a:extLst>
              <a:ext uri="{FF2B5EF4-FFF2-40B4-BE49-F238E27FC236}">
                <a16:creationId xmlns:a16="http://schemas.microsoft.com/office/drawing/2014/main" xmlns="" id="{DF572E2C-FAED-4DB0-BBB7-D9DF610E0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73" y="3789364"/>
            <a:ext cx="1865903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时代</a:t>
            </a:r>
          </a:p>
        </p:txBody>
      </p:sp>
      <p:sp>
        <p:nvSpPr>
          <p:cNvPr id="257042" name="Rectangle 18" descr="Recycled paper">
            <a:extLst>
              <a:ext uri="{FF2B5EF4-FFF2-40B4-BE49-F238E27FC236}">
                <a16:creationId xmlns:a16="http://schemas.microsoft.com/office/drawing/2014/main" xmlns="" id="{B2729D29-68E0-47FC-B213-BA7469E39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383" y="3789364"/>
            <a:ext cx="2925834" cy="7207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北国亡国前后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43" name="Rectangle 19" descr="Recycled paper">
            <a:extLst>
              <a:ext uri="{FF2B5EF4-FFF2-40B4-BE49-F238E27FC236}">
                <a16:creationId xmlns:a16="http://schemas.microsoft.com/office/drawing/2014/main" xmlns="" id="{2292D76B-1BAA-46E4-B66A-E2A6CF95E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030" y="3789364"/>
            <a:ext cx="3344565" cy="7207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南国亡国前后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44" name="Rectangle 20" descr="Recycled paper">
            <a:extLst>
              <a:ext uri="{FF2B5EF4-FFF2-40B4-BE49-F238E27FC236}">
                <a16:creationId xmlns:a16="http://schemas.microsoft.com/office/drawing/2014/main" xmlns="" id="{7096AE8E-96F0-464A-A27F-75F8795EA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996" y="3789364"/>
            <a:ext cx="3024480" cy="7207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南国被掳之后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57045" name="Rectangle 21" descr="Newsprint">
            <a:extLst>
              <a:ext uri="{FF2B5EF4-FFF2-40B4-BE49-F238E27FC236}">
                <a16:creationId xmlns:a16="http://schemas.microsoft.com/office/drawing/2014/main" xmlns="" id="{730AF2B2-9B14-4612-8A07-6BD1A6525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73" y="4583114"/>
            <a:ext cx="1865903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地点</a:t>
            </a:r>
          </a:p>
        </p:txBody>
      </p:sp>
      <p:sp>
        <p:nvSpPr>
          <p:cNvPr id="257046" name="Rectangle 22" descr="Parchment">
            <a:extLst>
              <a:ext uri="{FF2B5EF4-FFF2-40B4-BE49-F238E27FC236}">
                <a16:creationId xmlns:a16="http://schemas.microsoft.com/office/drawing/2014/main" xmlns="" id="{EC15C650-7606-4199-B94B-0766D59B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383" y="4581527"/>
            <a:ext cx="2925834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257047" name="Rectangle 23" descr="Parchment">
            <a:extLst>
              <a:ext uri="{FF2B5EF4-FFF2-40B4-BE49-F238E27FC236}">
                <a16:creationId xmlns:a16="http://schemas.microsoft.com/office/drawing/2014/main" xmlns="" id="{A3505A26-EF89-4FC6-A3F0-CA5BD56CF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030" y="4581527"/>
            <a:ext cx="3344565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257048" name="Rectangle 24" descr="Parchment">
            <a:extLst>
              <a:ext uri="{FF2B5EF4-FFF2-40B4-BE49-F238E27FC236}">
                <a16:creationId xmlns:a16="http://schemas.microsoft.com/office/drawing/2014/main" xmlns="" id="{FE5A475E-B079-470B-81AF-2D530DD66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996" y="4583114"/>
            <a:ext cx="3024480" cy="72072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257049" name="Rectangle 25" descr="Newsprint">
            <a:extLst>
              <a:ext uri="{FF2B5EF4-FFF2-40B4-BE49-F238E27FC236}">
                <a16:creationId xmlns:a16="http://schemas.microsoft.com/office/drawing/2014/main" xmlns="" id="{9F5758A9-A2E1-4AFF-A6FF-C5B52EE48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73" y="2205039"/>
            <a:ext cx="1865903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焦点</a:t>
            </a:r>
          </a:p>
        </p:txBody>
      </p:sp>
      <p:sp>
        <p:nvSpPr>
          <p:cNvPr id="257050" name="Rectangle 26" descr="Recycled paper">
            <a:extLst>
              <a:ext uri="{FF2B5EF4-FFF2-40B4-BE49-F238E27FC236}">
                <a16:creationId xmlns:a16="http://schemas.microsoft.com/office/drawing/2014/main" xmlns="" id="{5C36A6C4-509B-4AAB-86BC-46C41C0F7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383" y="2203452"/>
            <a:ext cx="2925834" cy="7207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圣子</a:t>
            </a:r>
          </a:p>
        </p:txBody>
      </p:sp>
      <p:sp>
        <p:nvSpPr>
          <p:cNvPr id="257051" name="Rectangle 27" descr="Recycled paper">
            <a:extLst>
              <a:ext uri="{FF2B5EF4-FFF2-40B4-BE49-F238E27FC236}">
                <a16:creationId xmlns:a16="http://schemas.microsoft.com/office/drawing/2014/main" xmlns="" id="{0B36932D-1C47-4CD6-BC1E-8BF62D5ED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617" y="2203452"/>
            <a:ext cx="3344565" cy="7207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圣父</a:t>
            </a:r>
          </a:p>
        </p:txBody>
      </p:sp>
      <p:sp>
        <p:nvSpPr>
          <p:cNvPr id="257052" name="Rectangle 28" descr="Recycled paper">
            <a:extLst>
              <a:ext uri="{FF2B5EF4-FFF2-40B4-BE49-F238E27FC236}">
                <a16:creationId xmlns:a16="http://schemas.microsoft.com/office/drawing/2014/main" xmlns="" id="{51687090-01D9-4AED-989A-180FE4401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996" y="2205039"/>
            <a:ext cx="3024480" cy="7207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圣灵</a:t>
            </a:r>
          </a:p>
        </p:txBody>
      </p:sp>
    </p:spTree>
    <p:extLst>
      <p:ext uri="{BB962C8B-B14F-4D97-AF65-F5344CB8AC3E}">
        <p14:creationId xmlns:p14="http://schemas.microsoft.com/office/powerpoint/2010/main" val="26118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238C65-E43D-4D17-8D8D-FD6CA6F68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以西結書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AB8D33-6C6C-450C-863B-DC65AAB3A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51" y="1745372"/>
            <a:ext cx="11004697" cy="4560814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神是我的力量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592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572B.C.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(622 BC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出生）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巴比倫。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指出以色列敗亡之因與預言將來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之復興。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以色列的復興。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A1A91B24-1786-430A-A3B8-C47E1EC5DF5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EF6ED4C5-BD11-49BF-8E5F-7798861ED3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4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 descr="Bouquet"/>
          <p:cNvSpPr>
            <a:spLocks noChangeArrowheads="1"/>
          </p:cNvSpPr>
          <p:nvPr/>
        </p:nvSpPr>
        <p:spPr bwMode="auto">
          <a:xfrm>
            <a:off x="8283819" y="2204277"/>
            <a:ext cx="2849197" cy="5111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zh-TW" altLang="en-US" sz="28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9018589" y="1633539"/>
            <a:ext cx="812797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7673975" y="1633539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</a:t>
            </a: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6210301" y="1633539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约雅敬</a:t>
            </a:r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2438401" y="1633539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约西亚</a:t>
            </a: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5743575" y="927101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约哈斯</a:t>
            </a:r>
          </a:p>
        </p:txBody>
      </p:sp>
      <p:sp>
        <p:nvSpPr>
          <p:cNvPr id="172040" name="Text Box 8"/>
          <p:cNvSpPr txBox="1">
            <a:spLocks noChangeArrowheads="1"/>
          </p:cNvSpPr>
          <p:nvPr/>
        </p:nvSpPr>
        <p:spPr bwMode="auto">
          <a:xfrm>
            <a:off x="7205663" y="927101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约雅斤</a:t>
            </a:r>
          </a:p>
        </p:txBody>
      </p:sp>
      <p:sp>
        <p:nvSpPr>
          <p:cNvPr id="172041" name="Line 9"/>
          <p:cNvSpPr>
            <a:spLocks noChangeShapeType="1"/>
          </p:cNvSpPr>
          <p:nvPr/>
        </p:nvSpPr>
        <p:spPr bwMode="auto">
          <a:xfrm>
            <a:off x="6213475" y="1371600"/>
            <a:ext cx="0" cy="247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42" name="Line 10"/>
          <p:cNvSpPr>
            <a:spLocks noChangeShapeType="1"/>
          </p:cNvSpPr>
          <p:nvPr/>
        </p:nvSpPr>
        <p:spPr bwMode="auto">
          <a:xfrm>
            <a:off x="7675563" y="1371600"/>
            <a:ext cx="0" cy="247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2043" name="Group 11"/>
          <p:cNvGrpSpPr>
            <a:grpSpLocks/>
          </p:cNvGrpSpPr>
          <p:nvPr/>
        </p:nvGrpSpPr>
        <p:grpSpPr bwMode="auto">
          <a:xfrm>
            <a:off x="2216150" y="625475"/>
            <a:ext cx="7615238" cy="349250"/>
            <a:chOff x="436" y="538"/>
            <a:chExt cx="4797" cy="220"/>
          </a:xfrm>
        </p:grpSpPr>
        <p:sp>
          <p:nvSpPr>
            <p:cNvPr id="172044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5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6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7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8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49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2050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 sz="240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172051" name="Text Box 19"/>
          <p:cNvSpPr txBox="1">
            <a:spLocks noChangeArrowheads="1"/>
          </p:cNvSpPr>
          <p:nvPr/>
        </p:nvSpPr>
        <p:spPr bwMode="auto">
          <a:xfrm>
            <a:off x="2134472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640</a:t>
            </a:r>
          </a:p>
        </p:txBody>
      </p:sp>
      <p:sp>
        <p:nvSpPr>
          <p:cNvPr id="172052" name="Text Box 20"/>
          <p:cNvSpPr txBox="1">
            <a:spLocks noChangeArrowheads="1"/>
          </p:cNvSpPr>
          <p:nvPr/>
        </p:nvSpPr>
        <p:spPr bwMode="auto">
          <a:xfrm>
            <a:off x="3358434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630</a:t>
            </a:r>
          </a:p>
        </p:txBody>
      </p: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4574459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620</a:t>
            </a:r>
          </a:p>
        </p:txBody>
      </p:sp>
      <p:sp>
        <p:nvSpPr>
          <p:cNvPr id="172054" name="Text Box 22"/>
          <p:cNvSpPr txBox="1">
            <a:spLocks noChangeArrowheads="1"/>
          </p:cNvSpPr>
          <p:nvPr/>
        </p:nvSpPr>
        <p:spPr bwMode="auto">
          <a:xfrm>
            <a:off x="5790484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610</a:t>
            </a:r>
          </a:p>
        </p:txBody>
      </p:sp>
      <p:sp>
        <p:nvSpPr>
          <p:cNvPr id="172055" name="Text Box 23"/>
          <p:cNvSpPr txBox="1">
            <a:spLocks noChangeArrowheads="1"/>
          </p:cNvSpPr>
          <p:nvPr/>
        </p:nvSpPr>
        <p:spPr bwMode="auto">
          <a:xfrm>
            <a:off x="7001747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600</a:t>
            </a:r>
          </a:p>
        </p:txBody>
      </p:sp>
      <p:sp>
        <p:nvSpPr>
          <p:cNvPr id="172056" name="Text Box 24"/>
          <p:cNvSpPr txBox="1">
            <a:spLocks noChangeArrowheads="1"/>
          </p:cNvSpPr>
          <p:nvPr/>
        </p:nvSpPr>
        <p:spPr bwMode="auto">
          <a:xfrm>
            <a:off x="8230472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590</a:t>
            </a:r>
          </a:p>
        </p:txBody>
      </p:sp>
      <p:sp>
        <p:nvSpPr>
          <p:cNvPr id="172057" name="Text Box 25"/>
          <p:cNvSpPr txBox="1">
            <a:spLocks noChangeArrowheads="1"/>
          </p:cNvSpPr>
          <p:nvPr/>
        </p:nvSpPr>
        <p:spPr bwMode="auto">
          <a:xfrm>
            <a:off x="9446497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580</a:t>
            </a:r>
          </a:p>
        </p:txBody>
      </p:sp>
      <p:sp>
        <p:nvSpPr>
          <p:cNvPr id="172058" name="Text Box 26"/>
          <p:cNvSpPr txBox="1">
            <a:spLocks noChangeArrowheads="1"/>
          </p:cNvSpPr>
          <p:nvPr/>
        </p:nvSpPr>
        <p:spPr bwMode="auto">
          <a:xfrm>
            <a:off x="1731963" y="261938"/>
            <a:ext cx="5357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latin typeface="Arial Narrow" panose="020B0606020202030204" pitchFamily="34" charset="0"/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172059" name="Line 27"/>
          <p:cNvSpPr>
            <a:spLocks noChangeShapeType="1"/>
          </p:cNvSpPr>
          <p:nvPr/>
        </p:nvSpPr>
        <p:spPr bwMode="auto">
          <a:xfrm flipV="1">
            <a:off x="2438400" y="2152651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0" name="Text Box 28"/>
          <p:cNvSpPr txBox="1">
            <a:spLocks noChangeArrowheads="1"/>
          </p:cNvSpPr>
          <p:nvPr/>
        </p:nvSpPr>
        <p:spPr bwMode="auto">
          <a:xfrm>
            <a:off x="2232025" y="2528889"/>
            <a:ext cx="54534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八</a:t>
            </a:r>
          </a:p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岁</a:t>
            </a:r>
          </a:p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登</a:t>
            </a:r>
          </a:p>
          <a:p>
            <a:r>
              <a:rPr lang="zh-TW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</a:t>
            </a:r>
          </a:p>
        </p:txBody>
      </p:sp>
      <p:sp>
        <p:nvSpPr>
          <p:cNvPr id="172061" name="Line 29"/>
          <p:cNvSpPr>
            <a:spLocks noChangeShapeType="1"/>
          </p:cNvSpPr>
          <p:nvPr/>
        </p:nvSpPr>
        <p:spPr bwMode="auto">
          <a:xfrm flipV="1">
            <a:off x="3409950" y="2152651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2" name="Text Box 30"/>
          <p:cNvSpPr txBox="1">
            <a:spLocks noChangeArrowheads="1"/>
          </p:cNvSpPr>
          <p:nvPr/>
        </p:nvSpPr>
        <p:spPr bwMode="auto">
          <a:xfrm>
            <a:off x="3137279" y="252888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en-US" altLang="zh-CN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寻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求</a:t>
            </a:r>
          </a:p>
          <a:p>
            <a:pPr algn="ctr"/>
            <a:r>
              <a:rPr lang="zh-CN" altLang="en-US" sz="28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</a:t>
            </a:r>
            <a:endParaRPr lang="zh-TW" altLang="en-US" sz="2800" b="1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63" name="Line 31"/>
          <p:cNvSpPr>
            <a:spLocks noChangeShapeType="1"/>
          </p:cNvSpPr>
          <p:nvPr/>
        </p:nvSpPr>
        <p:spPr bwMode="auto">
          <a:xfrm flipV="1">
            <a:off x="3898900" y="2152651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4" name="Text Box 32"/>
          <p:cNvSpPr txBox="1">
            <a:spLocks noChangeArrowheads="1"/>
          </p:cNvSpPr>
          <p:nvPr/>
        </p:nvSpPr>
        <p:spPr bwMode="auto">
          <a:xfrm>
            <a:off x="3625429" y="2528889"/>
            <a:ext cx="54694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洁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净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65" name="Line 33"/>
          <p:cNvSpPr>
            <a:spLocks noChangeShapeType="1"/>
          </p:cNvSpPr>
          <p:nvPr/>
        </p:nvSpPr>
        <p:spPr bwMode="auto">
          <a:xfrm flipV="1">
            <a:off x="4632325" y="2151063"/>
            <a:ext cx="0" cy="3667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6" name="Text Box 34"/>
          <p:cNvSpPr txBox="1">
            <a:spLocks noChangeArrowheads="1"/>
          </p:cNvSpPr>
          <p:nvPr/>
        </p:nvSpPr>
        <p:spPr bwMode="auto">
          <a:xfrm>
            <a:off x="4226675" y="2528888"/>
            <a:ext cx="60647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修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殿</a:t>
            </a:r>
          </a:p>
          <a:p>
            <a:pPr algn="ctr"/>
            <a:endParaRPr lang="en-US" altLang="zh-CN" sz="2800" b="1" dirty="0">
              <a:solidFill>
                <a:srgbClr val="FFFF0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72067" name="Line 35"/>
          <p:cNvSpPr>
            <a:spLocks noChangeShapeType="1"/>
          </p:cNvSpPr>
          <p:nvPr/>
        </p:nvSpPr>
        <p:spPr bwMode="auto">
          <a:xfrm flipV="1">
            <a:off x="6767686" y="2229017"/>
            <a:ext cx="0" cy="3667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068" name="Text Box 36"/>
          <p:cNvSpPr txBox="1">
            <a:spLocks noChangeArrowheads="1"/>
          </p:cNvSpPr>
          <p:nvPr/>
        </p:nvSpPr>
        <p:spPr bwMode="auto">
          <a:xfrm>
            <a:off x="6157915" y="2385143"/>
            <a:ext cx="1219542" cy="437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zh-CN" altLang="en-US" sz="105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(605)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endParaRPr lang="en-US" altLang="zh-CN" sz="28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少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数</a:t>
            </a:r>
          </a:p>
          <a:p>
            <a:pPr algn="ctr"/>
            <a:endParaRPr lang="zh-TW" altLang="en-US" sz="20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0" name="Text Box 38"/>
          <p:cNvSpPr txBox="1">
            <a:spLocks noChangeArrowheads="1"/>
          </p:cNvSpPr>
          <p:nvPr/>
        </p:nvSpPr>
        <p:spPr bwMode="auto">
          <a:xfrm>
            <a:off x="7130382" y="2536826"/>
            <a:ext cx="109036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(597)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主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力</a:t>
            </a:r>
            <a:endParaRPr lang="zh-TW" altLang="en-US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2" name="Text Box 40"/>
          <p:cNvSpPr txBox="1">
            <a:spLocks noChangeArrowheads="1"/>
          </p:cNvSpPr>
          <p:nvPr/>
        </p:nvSpPr>
        <p:spPr bwMode="auto">
          <a:xfrm>
            <a:off x="8473947" y="2579984"/>
            <a:ext cx="102464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CN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586)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批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残</a:t>
            </a: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余</a:t>
            </a:r>
            <a:endParaRPr lang="zh-TW" altLang="en-US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3" name="Text Box 41"/>
          <p:cNvSpPr txBox="1">
            <a:spLocks noChangeArrowheads="1"/>
          </p:cNvSpPr>
          <p:nvPr/>
        </p:nvSpPr>
        <p:spPr bwMode="auto">
          <a:xfrm>
            <a:off x="8590975" y="2159003"/>
            <a:ext cx="24084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以西结的职事</a:t>
            </a:r>
            <a:endParaRPr lang="zh-TW" altLang="en-US" sz="28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2074" name="Text Box 42"/>
          <p:cNvSpPr txBox="1">
            <a:spLocks noChangeArrowheads="1"/>
          </p:cNvSpPr>
          <p:nvPr/>
        </p:nvSpPr>
        <p:spPr bwMode="auto">
          <a:xfrm>
            <a:off x="10201616" y="1705797"/>
            <a:ext cx="20598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共约</a:t>
            </a:r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TW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7329F8-3A3A-4430-B304-317A3C4EAEE6}"/>
              </a:ext>
            </a:extLst>
          </p:cNvPr>
          <p:cNvSpPr txBox="1"/>
          <p:nvPr/>
        </p:nvSpPr>
        <p:spPr>
          <a:xfrm>
            <a:off x="8575757" y="945989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基大利</a:t>
            </a:r>
            <a:endParaRPr lang="en-US" sz="2800" dirty="0"/>
          </a:p>
        </p:txBody>
      </p:sp>
      <p:sp>
        <p:nvSpPr>
          <p:cNvPr id="48" name="Line 10">
            <a:extLst>
              <a:ext uri="{FF2B5EF4-FFF2-40B4-BE49-F238E27FC236}">
                <a16:creationId xmlns:a16="http://schemas.microsoft.com/office/drawing/2014/main" xmlns="" id="{8847058E-72FA-4C28-B6E5-7FDFDF7074E8}"/>
              </a:ext>
            </a:extLst>
          </p:cNvPr>
          <p:cNvSpPr>
            <a:spLocks noChangeShapeType="1"/>
          </p:cNvSpPr>
          <p:nvPr/>
        </p:nvSpPr>
        <p:spPr bwMode="auto">
          <a:xfrm>
            <a:off x="9020989" y="1371600"/>
            <a:ext cx="0" cy="247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3">
            <a:extLst>
              <a:ext uri="{FF2B5EF4-FFF2-40B4-BE49-F238E27FC236}">
                <a16:creationId xmlns:a16="http://schemas.microsoft.com/office/drawing/2014/main" xmlns="" id="{724CC997-20A7-48D1-9CFC-8B003D2D96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74049" y="2222204"/>
            <a:ext cx="0" cy="3667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02DC22-E4D8-4333-8739-18AA6B90AF51}"/>
              </a:ext>
            </a:extLst>
          </p:cNvPr>
          <p:cNvSpPr txBox="1"/>
          <p:nvPr/>
        </p:nvSpPr>
        <p:spPr>
          <a:xfrm>
            <a:off x="9193212" y="2801606"/>
            <a:ext cx="3012363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</a:t>
            </a:r>
            <a:endParaRPr lang="en-US" altLang="zh-CN" sz="3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FF00"/>
                </a:solidFill>
              </a:rPr>
              <a:t>出生 </a:t>
            </a:r>
            <a:r>
              <a:rPr lang="en-US" altLang="zh-CN" sz="2800" b="1" dirty="0">
                <a:solidFill>
                  <a:srgbClr val="FFFF00"/>
                </a:solidFill>
              </a:rPr>
              <a:t>622BC</a:t>
            </a:r>
          </a:p>
          <a:p>
            <a:r>
              <a:rPr lang="zh-CN" altLang="en-US" sz="2800" b="1" dirty="0">
                <a:solidFill>
                  <a:srgbClr val="FFFF00"/>
                </a:solidFill>
              </a:rPr>
              <a:t>被掳 </a:t>
            </a:r>
            <a:r>
              <a:rPr lang="en-US" altLang="zh-CN" sz="2800" b="1" dirty="0">
                <a:solidFill>
                  <a:srgbClr val="FFFF00"/>
                </a:solidFill>
              </a:rPr>
              <a:t>597BC 25</a:t>
            </a:r>
            <a:r>
              <a:rPr lang="zh-CN" altLang="en-US" sz="2800" b="1" dirty="0">
                <a:solidFill>
                  <a:srgbClr val="FFFF00"/>
                </a:solidFill>
              </a:rPr>
              <a:t>岁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>
                <a:solidFill>
                  <a:srgbClr val="FFFF00"/>
                </a:solidFill>
              </a:rPr>
              <a:t>蒙召作先知 </a:t>
            </a:r>
            <a:r>
              <a:rPr lang="en-US" altLang="zh-CN" sz="2800" b="1" dirty="0">
                <a:solidFill>
                  <a:srgbClr val="FFFF00"/>
                </a:solidFill>
              </a:rPr>
              <a:t>592BC</a:t>
            </a:r>
          </a:p>
          <a:p>
            <a:r>
              <a:rPr lang="zh-CN" altLang="en-US" sz="2800" b="1" dirty="0">
                <a:solidFill>
                  <a:srgbClr val="FFC000"/>
                </a:solidFill>
              </a:rPr>
              <a:t>发预言</a:t>
            </a:r>
            <a:r>
              <a:rPr lang="en-US" altLang="zh-CN" sz="2800" b="1" dirty="0">
                <a:solidFill>
                  <a:srgbClr val="FFFF00"/>
                </a:solidFill>
              </a:rPr>
              <a:t> 592~589BC</a:t>
            </a:r>
          </a:p>
          <a:p>
            <a:r>
              <a:rPr lang="zh-CN" altLang="en-US" sz="2800" b="1" dirty="0">
                <a:solidFill>
                  <a:srgbClr val="FFFF00"/>
                </a:solidFill>
              </a:rPr>
              <a:t>丧妻 </a:t>
            </a:r>
            <a:r>
              <a:rPr lang="en-US" altLang="zh-CN" sz="2800" b="1" dirty="0">
                <a:solidFill>
                  <a:srgbClr val="FFFF00"/>
                </a:solidFill>
              </a:rPr>
              <a:t>589BC</a:t>
            </a:r>
          </a:p>
          <a:p>
            <a:r>
              <a:rPr lang="zh-CN" altLang="en-US" sz="2800" b="1" dirty="0">
                <a:solidFill>
                  <a:srgbClr val="FFC000"/>
                </a:solidFill>
              </a:rPr>
              <a:t>发预言</a:t>
            </a:r>
            <a:r>
              <a:rPr lang="en-US" altLang="zh-CN" sz="2800" b="1" dirty="0">
                <a:solidFill>
                  <a:srgbClr val="FFFF00"/>
                </a:solidFill>
              </a:rPr>
              <a:t>586~585BC</a:t>
            </a:r>
          </a:p>
          <a:p>
            <a:r>
              <a:rPr lang="zh-CN" altLang="en-US" sz="2800" b="1" dirty="0">
                <a:solidFill>
                  <a:srgbClr val="FFC000"/>
                </a:solidFill>
              </a:rPr>
              <a:t>发预言 </a:t>
            </a:r>
            <a:r>
              <a:rPr lang="en-US" altLang="zh-CN" sz="2800" b="1" dirty="0">
                <a:solidFill>
                  <a:srgbClr val="FFFF00"/>
                </a:solidFill>
              </a:rPr>
              <a:t>572BC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93212" y="3396600"/>
            <a:ext cx="2992753" cy="32206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96865" y="2554980"/>
            <a:ext cx="4637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发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现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律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0" name="Line 33">
            <a:extLst>
              <a:ext uri="{FF2B5EF4-FFF2-40B4-BE49-F238E27FC236}">
                <a16:creationId xmlns:a16="http://schemas.microsoft.com/office/drawing/2014/main" xmlns="" id="{724CC997-20A7-48D1-9CFC-8B003D2D96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08629" y="2222204"/>
            <a:ext cx="0" cy="3667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5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 descr="Bouquet"/>
          <p:cNvSpPr>
            <a:spLocks noChangeArrowheads="1"/>
          </p:cNvSpPr>
          <p:nvPr/>
        </p:nvSpPr>
        <p:spPr bwMode="auto">
          <a:xfrm>
            <a:off x="8230472" y="2184240"/>
            <a:ext cx="2763592" cy="48450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9018589" y="1633539"/>
            <a:ext cx="733425" cy="5111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被掳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7673975" y="1633539"/>
            <a:ext cx="1346200" cy="5111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6210301" y="1633539"/>
            <a:ext cx="1465263" cy="511175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约雅敬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2438401" y="1633539"/>
            <a:ext cx="3775075" cy="5111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约西亚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743575" y="927101"/>
            <a:ext cx="12666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约哈斯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7205663" y="927101"/>
            <a:ext cx="12666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约雅斤</a:t>
            </a: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6213475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7675563" y="137160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19" name="Group 11"/>
          <p:cNvGrpSpPr>
            <a:grpSpLocks/>
          </p:cNvGrpSpPr>
          <p:nvPr/>
        </p:nvGrpSpPr>
        <p:grpSpPr bwMode="auto">
          <a:xfrm>
            <a:off x="2216150" y="625475"/>
            <a:ext cx="7615238" cy="349250"/>
            <a:chOff x="436" y="538"/>
            <a:chExt cx="4797" cy="220"/>
          </a:xfrm>
        </p:grpSpPr>
        <p:sp>
          <p:nvSpPr>
            <p:cNvPr id="68620" name="Rectangle 12"/>
            <p:cNvSpPr>
              <a:spLocks noChangeArrowheads="1"/>
            </p:cNvSpPr>
            <p:nvPr/>
          </p:nvSpPr>
          <p:spPr bwMode="auto">
            <a:xfrm>
              <a:off x="576" y="538"/>
              <a:ext cx="460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  <p:sp>
          <p:nvSpPr>
            <p:cNvPr id="68621" name="Rectangle 13"/>
            <p:cNvSpPr>
              <a:spLocks noChangeArrowheads="1"/>
            </p:cNvSpPr>
            <p:nvPr/>
          </p:nvSpPr>
          <p:spPr bwMode="auto">
            <a:xfrm>
              <a:off x="576" y="538"/>
              <a:ext cx="3841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  <p:sp>
          <p:nvSpPr>
            <p:cNvPr id="68622" name="Rectangle 14"/>
            <p:cNvSpPr>
              <a:spLocks noChangeArrowheads="1"/>
            </p:cNvSpPr>
            <p:nvPr/>
          </p:nvSpPr>
          <p:spPr bwMode="auto">
            <a:xfrm>
              <a:off x="576" y="538"/>
              <a:ext cx="3069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  <p:sp>
          <p:nvSpPr>
            <p:cNvPr id="68623" name="Rectangle 15"/>
            <p:cNvSpPr>
              <a:spLocks noChangeArrowheads="1"/>
            </p:cNvSpPr>
            <p:nvPr/>
          </p:nvSpPr>
          <p:spPr bwMode="auto">
            <a:xfrm>
              <a:off x="576" y="538"/>
              <a:ext cx="2303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  <p:sp>
          <p:nvSpPr>
            <p:cNvPr id="68624" name="Rectangle 16"/>
            <p:cNvSpPr>
              <a:spLocks noChangeArrowheads="1"/>
            </p:cNvSpPr>
            <p:nvPr/>
          </p:nvSpPr>
          <p:spPr bwMode="auto">
            <a:xfrm>
              <a:off x="576" y="538"/>
              <a:ext cx="1537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  <p:sp>
          <p:nvSpPr>
            <p:cNvPr id="68625" name="Rectangle 17"/>
            <p:cNvSpPr>
              <a:spLocks noChangeArrowheads="1"/>
            </p:cNvSpPr>
            <p:nvPr/>
          </p:nvSpPr>
          <p:spPr bwMode="auto">
            <a:xfrm>
              <a:off x="576" y="538"/>
              <a:ext cx="766" cy="1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  <p:sp>
          <p:nvSpPr>
            <p:cNvPr id="68626" name="Rectangle 18"/>
            <p:cNvSpPr>
              <a:spLocks noChangeArrowheads="1"/>
            </p:cNvSpPr>
            <p:nvPr/>
          </p:nvSpPr>
          <p:spPr bwMode="auto">
            <a:xfrm>
              <a:off x="436" y="643"/>
              <a:ext cx="4797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="1"/>
            </a:p>
          </p:txBody>
        </p:sp>
      </p:grp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2134472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640</a:t>
            </a: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3358434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630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4574459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620</a:t>
            </a: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5790484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610</a:t>
            </a:r>
          </a:p>
        </p:txBody>
      </p:sp>
      <p:sp>
        <p:nvSpPr>
          <p:cNvPr id="68631" name="Text Box 23"/>
          <p:cNvSpPr txBox="1">
            <a:spLocks noChangeArrowheads="1"/>
          </p:cNvSpPr>
          <p:nvPr/>
        </p:nvSpPr>
        <p:spPr bwMode="auto">
          <a:xfrm>
            <a:off x="7001747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8230472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590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9446497" y="260351"/>
            <a:ext cx="607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580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1731963" y="261938"/>
            <a:ext cx="5501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400" b="1">
                <a:latin typeface="Arial Narrow" panose="020B060602020203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8645344" y="2144714"/>
            <a:ext cx="23487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以西结的职事</a:t>
            </a:r>
            <a:endParaRPr lang="zh-TW" altLang="en-US" sz="28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5399089" y="3082926"/>
            <a:ext cx="1379537" cy="7778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约西亚</a:t>
            </a: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(31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800" b="1" dirty="0">
                <a:solidFill>
                  <a:schemeClr val="bg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2800" b="1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Rectangle 29"/>
          <p:cNvSpPr>
            <a:spLocks noChangeArrowheads="1"/>
          </p:cNvSpPr>
          <p:nvPr/>
        </p:nvSpPr>
        <p:spPr bwMode="auto">
          <a:xfrm>
            <a:off x="5399089" y="4292601"/>
            <a:ext cx="1379537" cy="7794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约哈斯</a:t>
            </a: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Rectangle 30"/>
          <p:cNvSpPr>
            <a:spLocks noChangeArrowheads="1"/>
          </p:cNvSpPr>
          <p:nvPr/>
        </p:nvSpPr>
        <p:spPr bwMode="auto">
          <a:xfrm>
            <a:off x="3297239" y="4292601"/>
            <a:ext cx="1379537" cy="77946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约雅敬</a:t>
            </a: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(11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Rectangle 31"/>
          <p:cNvSpPr>
            <a:spLocks noChangeArrowheads="1"/>
          </p:cNvSpPr>
          <p:nvPr/>
        </p:nvSpPr>
        <p:spPr bwMode="auto">
          <a:xfrm>
            <a:off x="7499350" y="4292601"/>
            <a:ext cx="1379538" cy="779463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西底家</a:t>
            </a:r>
          </a:p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(11</a:t>
            </a:r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TW" sz="2400" b="1" dirty="0">
                <a:solidFill>
                  <a:srgbClr val="5F5F5F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8640" name="Rectangle 32"/>
          <p:cNvSpPr>
            <a:spLocks noChangeArrowheads="1"/>
          </p:cNvSpPr>
          <p:nvPr/>
        </p:nvSpPr>
        <p:spPr bwMode="auto">
          <a:xfrm>
            <a:off x="3297239" y="5373689"/>
            <a:ext cx="1379537" cy="7778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约雅斤</a:t>
            </a:r>
          </a:p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(3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TW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68641" name="AutoShape 33" descr="Stationery"/>
          <p:cNvCxnSpPr>
            <a:cxnSpLocks noChangeShapeType="1"/>
            <a:stCxn id="68636" idx="2"/>
            <a:endCxn id="68638" idx="0"/>
          </p:cNvCxnSpPr>
          <p:nvPr/>
        </p:nvCxnSpPr>
        <p:spPr bwMode="auto">
          <a:xfrm rot="5400000">
            <a:off x="4822825" y="3025775"/>
            <a:ext cx="431800" cy="21018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42" name="AutoShape 34" descr="Stationery"/>
          <p:cNvCxnSpPr>
            <a:cxnSpLocks noChangeShapeType="1"/>
            <a:stCxn id="68636" idx="2"/>
            <a:endCxn id="68637" idx="0"/>
          </p:cNvCxnSpPr>
          <p:nvPr/>
        </p:nvCxnSpPr>
        <p:spPr bwMode="auto">
          <a:xfrm rot="5400000">
            <a:off x="5873750" y="4076700"/>
            <a:ext cx="431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43" name="AutoShape 35" descr="Stationery"/>
          <p:cNvCxnSpPr>
            <a:cxnSpLocks noChangeShapeType="1"/>
            <a:stCxn id="68636" idx="2"/>
            <a:endCxn id="68639" idx="0"/>
          </p:cNvCxnSpPr>
          <p:nvPr/>
        </p:nvCxnSpPr>
        <p:spPr bwMode="auto">
          <a:xfrm rot="16200000" flipH="1">
            <a:off x="6923882" y="3026569"/>
            <a:ext cx="431800" cy="21002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44" name="AutoShape 36" descr="Stationery"/>
          <p:cNvCxnSpPr>
            <a:cxnSpLocks noChangeShapeType="1"/>
            <a:stCxn id="68638" idx="2"/>
            <a:endCxn id="68640" idx="0"/>
          </p:cNvCxnSpPr>
          <p:nvPr/>
        </p:nvCxnSpPr>
        <p:spPr bwMode="auto">
          <a:xfrm rot="5400000">
            <a:off x="3836988" y="5222876"/>
            <a:ext cx="301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45" name="Text Box 37"/>
          <p:cNvSpPr txBox="1">
            <a:spLocks noChangeArrowheads="1"/>
          </p:cNvSpPr>
          <p:nvPr/>
        </p:nvSpPr>
        <p:spPr bwMode="auto">
          <a:xfrm>
            <a:off x="4962627" y="5103814"/>
            <a:ext cx="22445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被掳到埃及</a:t>
            </a:r>
          </a:p>
          <a:p>
            <a:pPr algn="ctr"/>
            <a:r>
              <a:rPr lang="zh-CN" altLang="en-US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死于埃及</a:t>
            </a:r>
            <a:endParaRPr lang="zh-TW" altLang="en-US" sz="32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6" name="Text Box 38"/>
          <p:cNvSpPr txBox="1">
            <a:spLocks noChangeArrowheads="1"/>
          </p:cNvSpPr>
          <p:nvPr/>
        </p:nvSpPr>
        <p:spPr bwMode="auto">
          <a:xfrm>
            <a:off x="640493" y="5290761"/>
            <a:ext cx="234872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被掳到巴比伦</a:t>
            </a:r>
          </a:p>
          <a:p>
            <a:pPr algn="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晚年获优待</a:t>
            </a:r>
            <a:endParaRPr lang="zh-TW" altLang="en-US" sz="28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7" name="Text Box 39"/>
          <p:cNvSpPr txBox="1">
            <a:spLocks noChangeArrowheads="1"/>
          </p:cNvSpPr>
          <p:nvPr/>
        </p:nvSpPr>
        <p:spPr bwMode="auto">
          <a:xfrm>
            <a:off x="8940799" y="4292601"/>
            <a:ext cx="270184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众子被杀</a:t>
            </a:r>
          </a:p>
          <a:p>
            <a:r>
              <a:rPr lang="zh-CN" altLang="en-US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双眼被剜</a:t>
            </a:r>
          </a:p>
          <a:p>
            <a:r>
              <a:rPr lang="zh-CN" altLang="en-US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被掳到巴比伦</a:t>
            </a:r>
            <a:endParaRPr lang="zh-TW" altLang="en-US" sz="16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8" name="Text Box 40"/>
          <p:cNvSpPr txBox="1">
            <a:spLocks noChangeArrowheads="1"/>
          </p:cNvSpPr>
          <p:nvPr/>
        </p:nvSpPr>
        <p:spPr bwMode="auto">
          <a:xfrm>
            <a:off x="974777" y="4106861"/>
            <a:ext cx="198804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被铜链捆锁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如驴般埋葬</a:t>
            </a:r>
            <a:endParaRPr lang="zh-TW" altLang="en-US" sz="28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9" name="Oval 41"/>
          <p:cNvSpPr>
            <a:spLocks noChangeArrowheads="1"/>
          </p:cNvSpPr>
          <p:nvPr/>
        </p:nvSpPr>
        <p:spPr bwMode="auto">
          <a:xfrm>
            <a:off x="5224463" y="4364038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8650" name="Oval 42"/>
          <p:cNvSpPr>
            <a:spLocks noChangeArrowheads="1"/>
          </p:cNvSpPr>
          <p:nvPr/>
        </p:nvSpPr>
        <p:spPr bwMode="auto">
          <a:xfrm>
            <a:off x="3135313" y="4344988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8651" name="Oval 43"/>
          <p:cNvSpPr>
            <a:spLocks noChangeArrowheads="1"/>
          </p:cNvSpPr>
          <p:nvPr/>
        </p:nvSpPr>
        <p:spPr bwMode="auto">
          <a:xfrm>
            <a:off x="7340601" y="4354513"/>
            <a:ext cx="360363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8652" name="Oval 44"/>
          <p:cNvSpPr>
            <a:spLocks noChangeArrowheads="1"/>
          </p:cNvSpPr>
          <p:nvPr/>
        </p:nvSpPr>
        <p:spPr bwMode="auto">
          <a:xfrm>
            <a:off x="3132138" y="5456238"/>
            <a:ext cx="360362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237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633" y="0"/>
          <a:ext cx="12181367" cy="664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4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09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231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628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被掳年</a:t>
                      </a:r>
                      <a:r>
                        <a:rPr lang="ja-JP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数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以西結</a:t>
                      </a:r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年龄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预言或内容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经文</a:t>
                      </a:r>
                      <a:r>
                        <a:rPr lang="en-US" altLang="zh-CN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ja-JP" altLang="en-US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章</a:t>
                      </a:r>
                      <a:r>
                        <a:rPr lang="en-US" altLang="ja-JP" sz="4000" b="1" kern="1200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祭司以西結蒙召作先知 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</a:t>
                      </a:r>
                      <a:r>
                        <a:rPr lang="ja-JP" altLang="en-US" sz="4000" b="1" kern="120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必遭报应</a:t>
                      </a:r>
                      <a:endParaRPr lang="en-US" altLang="ja-JP" sz="4000" b="1" kern="1200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你们</a:t>
                      </a:r>
                      <a:r>
                        <a:rPr lang="ja-JP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必</a:t>
                      </a:r>
                      <a:r>
                        <a:rPr lang="zh-CN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知道我是耶和华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37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000" b="1" kern="120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犹大遴国必遭报应</a:t>
                      </a:r>
                      <a:endParaRPr lang="en-US" altLang="ja-JP" sz="4000" b="1" kern="1200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他</a:t>
                      </a:r>
                      <a:r>
                        <a:rPr lang="zh-CN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们</a:t>
                      </a:r>
                      <a:r>
                        <a:rPr lang="ja-JP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必</a:t>
                      </a:r>
                      <a:r>
                        <a:rPr lang="zh-CN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知道我是耶和华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被掳</a:t>
                      </a:r>
                      <a:r>
                        <a:rPr lang="zh-CN" altLang="en-US" sz="4000" b="1" kern="120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余民自巴比伦</a:t>
                      </a:r>
                      <a:r>
                        <a:rPr lang="en-US" sz="40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歸回</a:t>
                      </a:r>
                      <a:endParaRPr lang="en-US" sz="40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列国必</a:t>
                      </a:r>
                      <a:r>
                        <a:rPr lang="zh-CN" altLang="en-US" sz="4000" b="1" kern="120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知道我是耶和华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000" b="1" kern="120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以色列</a:t>
                      </a:r>
                      <a:r>
                        <a:rPr lang="zh-TW" altLang="en-US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圣殿</a:t>
                      </a:r>
                      <a:r>
                        <a:rPr lang="ja-JP" altLang="en-US" sz="4000" b="1" kern="120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必得重建</a:t>
                      </a:r>
                      <a:endParaRPr lang="zh-TW" alt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  <a:r>
                        <a:rPr lang="en-US" sz="40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81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Text Box 3">
            <a:extLst>
              <a:ext uri="{FF2B5EF4-FFF2-40B4-BE49-F238E27FC236}">
                <a16:creationId xmlns:a16="http://schemas.microsoft.com/office/drawing/2014/main" xmlns="" id="{98479050-2CEE-4B3C-9645-C84BEBD3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02" y="1107996"/>
            <a:ext cx="11919098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</a:t>
            </a:r>
            <a:r>
              <a:rPr lang="en-US" altLang="zh-CN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却被呼召成为先知</a:t>
            </a:r>
            <a:r>
              <a:rPr lang="en-US" altLang="zh-CN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>
              <a:buFontTx/>
              <a:buAutoNum type="arabicPeriod"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岁被掳，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岁见神异象</a:t>
            </a:r>
          </a:p>
          <a:p>
            <a:pPr>
              <a:buFontTx/>
              <a:buAutoNum type="arabicPeriod"/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信息的内容充满图像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异象、预兆、比喻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457200" lvl="1" indent="0"/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异象：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神的宝座、基路伯、圣殿罪恶、枯骨、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/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新圣殿、新圣地。</a:t>
            </a:r>
          </a:p>
          <a:p>
            <a:pPr marL="457200" lvl="1" indent="0"/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预兆：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哑口、耶路撒冷模型、侧卧、饮食、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/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剪发、挖墙、除锅锈、丧妻、木杖合一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/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比喻：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葡萄树、不忠之妻、两只大鹰与葡萄树、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两淫乱姊妹、利巴嫩香柏树、牧人与羊群。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6549" name="Text Box 5">
            <a:extLst>
              <a:ext uri="{FF2B5EF4-FFF2-40B4-BE49-F238E27FC236}">
                <a16:creationId xmlns:a16="http://schemas.microsoft.com/office/drawing/2014/main" xmlns="" id="{4598D848-0630-444B-940C-BC1AAD57C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351" y="0"/>
            <a:ext cx="326729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以西结</a:t>
            </a:r>
          </a:p>
        </p:txBody>
      </p:sp>
      <p:sp>
        <p:nvSpPr>
          <p:cNvPr id="2" name="Sun 1">
            <a:extLst>
              <a:ext uri="{FF2B5EF4-FFF2-40B4-BE49-F238E27FC236}">
                <a16:creationId xmlns:a16="http://schemas.microsoft.com/office/drawing/2014/main" xmlns="" id="{909DB7FE-30DD-42AB-8899-C2B0FE36A34B}"/>
              </a:ext>
            </a:extLst>
          </p:cNvPr>
          <p:cNvSpPr/>
          <p:nvPr/>
        </p:nvSpPr>
        <p:spPr>
          <a:xfrm flipH="1" flipV="1">
            <a:off x="350875" y="3186577"/>
            <a:ext cx="329609" cy="322165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n 5">
            <a:extLst>
              <a:ext uri="{FF2B5EF4-FFF2-40B4-BE49-F238E27FC236}">
                <a16:creationId xmlns:a16="http://schemas.microsoft.com/office/drawing/2014/main" xmlns="" id="{2CD63D95-7280-472B-8D4D-818A8EFDB965}"/>
              </a:ext>
            </a:extLst>
          </p:cNvPr>
          <p:cNvSpPr/>
          <p:nvPr/>
        </p:nvSpPr>
        <p:spPr>
          <a:xfrm flipH="1" flipV="1">
            <a:off x="350875" y="5623900"/>
            <a:ext cx="329609" cy="322165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n 6">
            <a:extLst>
              <a:ext uri="{FF2B5EF4-FFF2-40B4-BE49-F238E27FC236}">
                <a16:creationId xmlns:a16="http://schemas.microsoft.com/office/drawing/2014/main" xmlns="" id="{AEF50D3F-0F9E-4816-BC71-22B5996E28B0}"/>
              </a:ext>
            </a:extLst>
          </p:cNvPr>
          <p:cNvSpPr/>
          <p:nvPr/>
        </p:nvSpPr>
        <p:spPr>
          <a:xfrm flipH="1" flipV="1">
            <a:off x="338470" y="4354822"/>
            <a:ext cx="329609" cy="322165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xmlns="" id="{A1A91B24-1786-430A-A3B8-C47E1EC5DF50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10610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ezekiel-chebar">
            <a:extLst>
              <a:ext uri="{FF2B5EF4-FFF2-40B4-BE49-F238E27FC236}">
                <a16:creationId xmlns:a16="http://schemas.microsoft.com/office/drawing/2014/main" xmlns="" id="{501BB930-5FC8-416A-8709-1363D9ADC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51338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Rectangle 4">
            <a:extLst>
              <a:ext uri="{FF2B5EF4-FFF2-40B4-BE49-F238E27FC236}">
                <a16:creationId xmlns:a16="http://schemas.microsoft.com/office/drawing/2014/main" xmlns="" id="{36FDB1ED-DF45-48C0-9147-919B3A927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641" y="601130"/>
            <a:ext cx="4457662" cy="516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我观看，见狂风从北方刮来，随着有一朵包括闪烁火的大云，周围有光辉；从其中的火内发出好像光耀的精金。</a:t>
            </a:r>
            <a:r>
              <a:rPr lang="en-US" altLang="zh-CN" sz="4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4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1:4)</a:t>
            </a:r>
            <a:endParaRPr lang="en-US" altLang="zh-TW" sz="40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57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demons_chronicle_cherubim">
            <a:extLst>
              <a:ext uri="{FF2B5EF4-FFF2-40B4-BE49-F238E27FC236}">
                <a16:creationId xmlns:a16="http://schemas.microsoft.com/office/drawing/2014/main" xmlns="" id="{4945A728-767A-4979-B662-49F20FBFB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73" y="0"/>
            <a:ext cx="503396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0" name="Rectangle 6">
            <a:extLst>
              <a:ext uri="{FF2B5EF4-FFF2-40B4-BE49-F238E27FC236}">
                <a16:creationId xmlns:a16="http://schemas.microsoft.com/office/drawing/2014/main" xmlns="" id="{5C35D955-D662-4C9C-98B1-06DDE585C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744" y="266700"/>
            <a:ext cx="6209414" cy="663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zh-CN" altLang="en-US" sz="3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又从其中显出四个活物的形像来。他们的形状是这样：有人的形像，各有四个脸面，四个翅膀。他们的腿是直的，脚掌好像牛犊之蹄，都灿烂如光明的铜。在四面的翅膀以下有人的手。</a:t>
            </a:r>
            <a:r>
              <a:rPr lang="en-US" altLang="zh-CN" sz="3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</a:p>
          <a:p>
            <a:pPr>
              <a:lnSpc>
                <a:spcPct val="115000"/>
              </a:lnSpc>
            </a:pPr>
            <a:r>
              <a:rPr lang="zh-CN" altLang="en-US" sz="3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至于脸的形像：前面各有人的脸，右面各有狮子的脸，左面各有牛的脸，后面各有鹰的脸。</a:t>
            </a:r>
            <a:endParaRPr lang="en-US" altLang="zh-CN" sz="34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15000"/>
              </a:lnSpc>
            </a:pPr>
            <a:r>
              <a:rPr lang="zh-CN" altLang="en-US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4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1:5-8,10)</a:t>
            </a:r>
            <a:endParaRPr lang="en-US" altLang="zh-TW" sz="34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151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heel-within-wheel">
            <a:extLst>
              <a:ext uri="{FF2B5EF4-FFF2-40B4-BE49-F238E27FC236}">
                <a16:creationId xmlns:a16="http://schemas.microsoft.com/office/drawing/2014/main" xmlns="" id="{BC442DA4-41ED-40A4-A75C-1803E3E79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89" y="1"/>
            <a:ext cx="6042025" cy="453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5" name="Rectangle 3">
            <a:extLst>
              <a:ext uri="{FF2B5EF4-FFF2-40B4-BE49-F238E27FC236}">
                <a16:creationId xmlns:a16="http://schemas.microsoft.com/office/drawing/2014/main" xmlns="" id="{E60C8728-F6B3-4399-A173-2C1B525D4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92948"/>
            <a:ext cx="1208921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我正观看活物的时候，见活物的脸旁各有一轮在地上。轮的形状和颜色（原文是作法）好像水苍玉。四轮都是一个样式，形状和作法好像轮中套轮。轮行走的时候，向四方都能直行，并不掉转。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1:15-17)</a:t>
            </a:r>
            <a:endParaRPr lang="en-US" altLang="zh-TW" sz="32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262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 descr="Blue tissue paper">
            <a:extLst>
              <a:ext uri="{FF2B5EF4-FFF2-40B4-BE49-F238E27FC236}">
                <a16:creationId xmlns:a16="http://schemas.microsoft.com/office/drawing/2014/main" xmlns="" id="{55246E8B-E61A-4318-8959-A2EE48014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889" y="404813"/>
            <a:ext cx="719137" cy="33829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旧</a:t>
            </a:r>
          </a:p>
          <a:p>
            <a:pPr algn="ctr"/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</p:txBody>
      </p:sp>
      <p:sp>
        <p:nvSpPr>
          <p:cNvPr id="326659" name="Rectangle 3" descr="Stationery">
            <a:extLst>
              <a:ext uri="{FF2B5EF4-FFF2-40B4-BE49-F238E27FC236}">
                <a16:creationId xmlns:a16="http://schemas.microsoft.com/office/drawing/2014/main" xmlns="" id="{6807033E-F1BA-4C66-9126-E44E737DC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404813"/>
            <a:ext cx="3453070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民数记</a:t>
            </a:r>
          </a:p>
        </p:txBody>
      </p:sp>
      <p:sp>
        <p:nvSpPr>
          <p:cNvPr id="326660" name="Rectangle 4" descr="Stationery">
            <a:extLst>
              <a:ext uri="{FF2B5EF4-FFF2-40B4-BE49-F238E27FC236}">
                <a16:creationId xmlns:a16="http://schemas.microsoft.com/office/drawing/2014/main" xmlns="" id="{7B1964ED-53FF-4538-9F8B-D3F6160AA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1268413"/>
            <a:ext cx="3453070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诗篇</a:t>
            </a:r>
          </a:p>
        </p:txBody>
      </p:sp>
      <p:sp>
        <p:nvSpPr>
          <p:cNvPr id="326661" name="Rectangle 5" descr="Stationery">
            <a:extLst>
              <a:ext uri="{FF2B5EF4-FFF2-40B4-BE49-F238E27FC236}">
                <a16:creationId xmlns:a16="http://schemas.microsoft.com/office/drawing/2014/main" xmlns="" id="{8691A8B1-11B5-4881-9682-75A0D2F85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2132013"/>
            <a:ext cx="3453070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以西结书</a:t>
            </a:r>
          </a:p>
        </p:txBody>
      </p:sp>
      <p:sp>
        <p:nvSpPr>
          <p:cNvPr id="326662" name="Rectangle 6" descr="Stationery">
            <a:extLst>
              <a:ext uri="{FF2B5EF4-FFF2-40B4-BE49-F238E27FC236}">
                <a16:creationId xmlns:a16="http://schemas.microsoft.com/office/drawing/2014/main" xmlns="" id="{14CDB599-F330-4362-AAC7-9DD55A7DC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2997201"/>
            <a:ext cx="3453070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但以理书</a:t>
            </a:r>
          </a:p>
        </p:txBody>
      </p:sp>
      <p:sp>
        <p:nvSpPr>
          <p:cNvPr id="326663" name="Rectangle 7" descr="Stationery">
            <a:extLst>
              <a:ext uri="{FF2B5EF4-FFF2-40B4-BE49-F238E27FC236}">
                <a16:creationId xmlns:a16="http://schemas.microsoft.com/office/drawing/2014/main" xmlns="" id="{C935C93B-31C6-40FE-9CDE-F667260BF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3933826"/>
            <a:ext cx="3453070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四福音</a:t>
            </a:r>
          </a:p>
        </p:txBody>
      </p:sp>
      <p:sp>
        <p:nvSpPr>
          <p:cNvPr id="326664" name="Rectangle 8" descr="Stationery">
            <a:extLst>
              <a:ext uri="{FF2B5EF4-FFF2-40B4-BE49-F238E27FC236}">
                <a16:creationId xmlns:a16="http://schemas.microsoft.com/office/drawing/2014/main" xmlns="" id="{57CC7443-2C37-4559-BABF-10095AC7B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4797426"/>
            <a:ext cx="3453070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使徒行传</a:t>
            </a:r>
          </a:p>
        </p:txBody>
      </p:sp>
      <p:sp>
        <p:nvSpPr>
          <p:cNvPr id="326665" name="Rectangle 9" descr="Blue tissue paper">
            <a:extLst>
              <a:ext uri="{FF2B5EF4-FFF2-40B4-BE49-F238E27FC236}">
                <a16:creationId xmlns:a16="http://schemas.microsoft.com/office/drawing/2014/main" xmlns="" id="{C9A2C7F7-91C0-43E1-836E-09D679DA8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889" y="3933826"/>
            <a:ext cx="719137" cy="25193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</a:t>
            </a:r>
          </a:p>
          <a:p>
            <a:pPr algn="ctr"/>
            <a:r>
              <a:rPr lang="zh-TW" altLang="en-US" sz="4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</a:p>
        </p:txBody>
      </p:sp>
      <p:sp>
        <p:nvSpPr>
          <p:cNvPr id="326666" name="Rectangle 10" descr="Newsprint">
            <a:extLst>
              <a:ext uri="{FF2B5EF4-FFF2-40B4-BE49-F238E27FC236}">
                <a16:creationId xmlns:a16="http://schemas.microsoft.com/office/drawing/2014/main" xmlns="" id="{DA62A64B-E662-43E7-AA1C-F923CE974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404813"/>
            <a:ext cx="1296987" cy="7921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6667" name="Rectangle 11" descr="Newsprint">
            <a:extLst>
              <a:ext uri="{FF2B5EF4-FFF2-40B4-BE49-F238E27FC236}">
                <a16:creationId xmlns:a16="http://schemas.microsoft.com/office/drawing/2014/main" xmlns="" id="{EE284F56-5880-4534-BA01-41474A719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1268413"/>
            <a:ext cx="1296987" cy="7921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6668" name="Rectangle 12" descr="Newsprint">
            <a:extLst>
              <a:ext uri="{FF2B5EF4-FFF2-40B4-BE49-F238E27FC236}">
                <a16:creationId xmlns:a16="http://schemas.microsoft.com/office/drawing/2014/main" xmlns="" id="{0802EDF4-3EC7-41D0-8070-7EA9A0216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2132013"/>
            <a:ext cx="1296987" cy="7921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93</a:t>
            </a:r>
          </a:p>
        </p:txBody>
      </p:sp>
      <p:sp>
        <p:nvSpPr>
          <p:cNvPr id="326669" name="Rectangle 13" descr="Newsprint">
            <a:extLst>
              <a:ext uri="{FF2B5EF4-FFF2-40B4-BE49-F238E27FC236}">
                <a16:creationId xmlns:a16="http://schemas.microsoft.com/office/drawing/2014/main" xmlns="" id="{9A53E5B8-C6FA-40BC-83E9-F3A6A0EE8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2997201"/>
            <a:ext cx="1296987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26670" name="Rectangle 14" descr="Newsprint">
            <a:extLst>
              <a:ext uri="{FF2B5EF4-FFF2-40B4-BE49-F238E27FC236}">
                <a16:creationId xmlns:a16="http://schemas.microsoft.com/office/drawing/2014/main" xmlns="" id="{48B84DAF-D127-47C4-9B40-E27A7614E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3933826"/>
            <a:ext cx="1296987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326671" name="Rectangle 15" descr="Newsprint">
            <a:extLst>
              <a:ext uri="{FF2B5EF4-FFF2-40B4-BE49-F238E27FC236}">
                <a16:creationId xmlns:a16="http://schemas.microsoft.com/office/drawing/2014/main" xmlns="" id="{1F9CC2DE-F273-4F10-841D-921C40A48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4797426"/>
            <a:ext cx="1296987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6672" name="Rectangle 16" descr="Stationery">
            <a:extLst>
              <a:ext uri="{FF2B5EF4-FFF2-40B4-BE49-F238E27FC236}">
                <a16:creationId xmlns:a16="http://schemas.microsoft.com/office/drawing/2014/main" xmlns="" id="{539D9AE9-F488-4AB4-A6A2-0EA8D8288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5661026"/>
            <a:ext cx="3453070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启示录</a:t>
            </a:r>
          </a:p>
        </p:txBody>
      </p:sp>
      <p:sp>
        <p:nvSpPr>
          <p:cNvPr id="326673" name="Rectangle 17" descr="Newsprint">
            <a:extLst>
              <a:ext uri="{FF2B5EF4-FFF2-40B4-BE49-F238E27FC236}">
                <a16:creationId xmlns:a16="http://schemas.microsoft.com/office/drawing/2014/main" xmlns="" id="{F605638F-ED11-4E73-BE91-05A4D82DF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000" y="5661026"/>
            <a:ext cx="1296987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26674" name="Line 18" descr="Stationery">
            <a:extLst>
              <a:ext uri="{FF2B5EF4-FFF2-40B4-BE49-F238E27FC236}">
                <a16:creationId xmlns:a16="http://schemas.microsoft.com/office/drawing/2014/main" xmlns="" id="{E3F80B8E-E151-4435-986F-2D82AB59E3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82889" y="3859212"/>
            <a:ext cx="575909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5" name="Rectangle 19" descr="red-marble">
            <a:extLst>
              <a:ext uri="{FF2B5EF4-FFF2-40B4-BE49-F238E27FC236}">
                <a16:creationId xmlns:a16="http://schemas.microsoft.com/office/drawing/2014/main" xmlns="" id="{FD6CB32A-B837-42D8-8506-F98DCA1A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264" y="404814"/>
            <a:ext cx="865187" cy="60483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</a:p>
          <a:p>
            <a:pPr algn="ctr"/>
            <a:endParaRPr lang="zh-TW" altLang="en-US" sz="4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TW" altLang="en-US" sz="4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子</a:t>
            </a:r>
            <a:endParaRPr lang="zh-TW" altLang="en-US" sz="40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26676" name="Rectangle 20">
            <a:extLst>
              <a:ext uri="{FF2B5EF4-FFF2-40B4-BE49-F238E27FC236}">
                <a16:creationId xmlns:a16="http://schemas.microsoft.com/office/drawing/2014/main" xmlns="" id="{845343A9-7B7C-4387-89F3-DF17200A8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565" y="2077334"/>
            <a:ext cx="3024188" cy="133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500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人子 </a:t>
            </a:r>
            <a:r>
              <a:rPr lang="en-US" altLang="zh-CN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sym typeface="Wingdings" panose="05000000000000000000" pitchFamily="2" charset="2"/>
              </a:rPr>
              <a:t> </a:t>
            </a:r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神对以西结的称呼</a:t>
            </a:r>
            <a:endParaRPr lang="zh-TW" altLang="en-US" sz="36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26678" name="Rectangle 22">
            <a:extLst>
              <a:ext uri="{FF2B5EF4-FFF2-40B4-BE49-F238E27FC236}">
                <a16:creationId xmlns:a16="http://schemas.microsoft.com/office/drawing/2014/main" xmlns="" id="{0E6D1AAA-005A-403B-BFD3-8052BC554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2133601"/>
            <a:ext cx="4966936" cy="792163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53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4" name="Rectangle 4" descr="blue-marble">
            <a:extLst>
              <a:ext uri="{FF2B5EF4-FFF2-40B4-BE49-F238E27FC236}">
                <a16:creationId xmlns:a16="http://schemas.microsoft.com/office/drawing/2014/main" xmlns="" id="{2946BBCE-6510-4B00-AE0B-943B246DC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843" y="1123950"/>
            <a:ext cx="4667515" cy="7223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祭司</a:t>
            </a:r>
          </a:p>
        </p:txBody>
      </p:sp>
      <p:sp>
        <p:nvSpPr>
          <p:cNvPr id="240645" name="Rectangle 5" descr="red-marble">
            <a:extLst>
              <a:ext uri="{FF2B5EF4-FFF2-40B4-BE49-F238E27FC236}">
                <a16:creationId xmlns:a16="http://schemas.microsoft.com/office/drawing/2014/main" xmlns="" id="{45E4B22D-5960-4D9F-AB01-85B5DC11F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731" y="1123950"/>
            <a:ext cx="4410110" cy="7223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先知</a:t>
            </a:r>
          </a:p>
        </p:txBody>
      </p:sp>
      <p:sp>
        <p:nvSpPr>
          <p:cNvPr id="240646" name="Rectangle 6" descr="Parchment">
            <a:extLst>
              <a:ext uri="{FF2B5EF4-FFF2-40B4-BE49-F238E27FC236}">
                <a16:creationId xmlns:a16="http://schemas.microsoft.com/office/drawing/2014/main" xmlns="" id="{1FDDAA8F-61FA-4E24-955A-BD07D333B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843" y="1916113"/>
            <a:ext cx="4667515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看见雕绘的基路伯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47" name="Rectangle 7" descr="Parchment">
            <a:extLst>
              <a:ext uri="{FF2B5EF4-FFF2-40B4-BE49-F238E27FC236}">
                <a16:creationId xmlns:a16="http://schemas.microsoft.com/office/drawing/2014/main" xmlns="" id="{A7A969AB-8EEE-434A-9A04-B452A8AB2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731" y="1916113"/>
            <a:ext cx="4410110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看见真实的基路伯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48" name="Rectangle 8" descr="Parchment">
            <a:extLst>
              <a:ext uri="{FF2B5EF4-FFF2-40B4-BE49-F238E27FC236}">
                <a16:creationId xmlns:a16="http://schemas.microsoft.com/office/drawing/2014/main" xmlns="" id="{20B60A00-8667-42F5-9530-4EEB3F8FD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843" y="3500438"/>
            <a:ext cx="4667515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图像般仪式</a:t>
            </a:r>
            <a:r>
              <a:rPr lang="en-US" altLang="zh-CN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预表</a:t>
            </a:r>
            <a:r>
              <a:rPr lang="en-US" altLang="zh-CN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49" name="Rectangle 9" descr="Parchment">
            <a:extLst>
              <a:ext uri="{FF2B5EF4-FFF2-40B4-BE49-F238E27FC236}">
                <a16:creationId xmlns:a16="http://schemas.microsoft.com/office/drawing/2014/main" xmlns="" id="{1BA75209-A423-41E5-AB38-92B4AA102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731" y="3500438"/>
            <a:ext cx="4410110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先知性动作</a:t>
            </a:r>
            <a:r>
              <a:rPr lang="en-US" altLang="zh-CN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预兆</a:t>
            </a:r>
            <a:r>
              <a:rPr lang="en-US" altLang="zh-CN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56" name="Text Box 16">
            <a:extLst>
              <a:ext uri="{FF2B5EF4-FFF2-40B4-BE49-F238E27FC236}">
                <a16:creationId xmlns:a16="http://schemas.microsoft.com/office/drawing/2014/main" xmlns="" id="{DA726E65-3278-4223-83BB-DB139CB00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357" y="0"/>
            <a:ext cx="92640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6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以西结的服事层次被提</a:t>
            </a:r>
            <a:r>
              <a:rPr lang="zh-CN" altLang="en-US" sz="24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升：</a:t>
            </a:r>
            <a:endParaRPr lang="zh-TW" altLang="en-US" sz="24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57" name="AutoShape 17">
            <a:extLst>
              <a:ext uri="{FF2B5EF4-FFF2-40B4-BE49-F238E27FC236}">
                <a16:creationId xmlns:a16="http://schemas.microsoft.com/office/drawing/2014/main" xmlns="" id="{35D87A0D-1DD4-47A5-BBE4-2631156EA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467" y="1269999"/>
            <a:ext cx="431800" cy="503238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40658" name="Rectangle 18" descr="Parchment">
            <a:extLst>
              <a:ext uri="{FF2B5EF4-FFF2-40B4-BE49-F238E27FC236}">
                <a16:creationId xmlns:a16="http://schemas.microsoft.com/office/drawing/2014/main" xmlns="" id="{B543A3D9-78C0-442D-98E8-BDF2DE7E8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843" y="2708275"/>
            <a:ext cx="4667515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看见至圣所的施恩座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59" name="Rectangle 19" descr="Parchment">
            <a:extLst>
              <a:ext uri="{FF2B5EF4-FFF2-40B4-BE49-F238E27FC236}">
                <a16:creationId xmlns:a16="http://schemas.microsoft.com/office/drawing/2014/main" xmlns="" id="{105374BA-FE45-4929-A25B-1BE2DC149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731" y="2708275"/>
            <a:ext cx="4410110" cy="7207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看见天上的宝座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60" name="Text Box 20">
            <a:extLst>
              <a:ext uri="{FF2B5EF4-FFF2-40B4-BE49-F238E27FC236}">
                <a16:creationId xmlns:a16="http://schemas.microsoft.com/office/drawing/2014/main" xmlns="" id="{A8FD1CF0-7E6C-4C16-8D1B-FBD56E9F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498" y="4508500"/>
            <a:ext cx="1810710" cy="2253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1463" indent="-271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38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献祭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烧香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点灯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摆饼</a:t>
            </a:r>
          </a:p>
        </p:txBody>
      </p:sp>
      <p:sp>
        <p:nvSpPr>
          <p:cNvPr id="240662" name="Rectangle 22">
            <a:extLst>
              <a:ext uri="{FF2B5EF4-FFF2-40B4-BE49-F238E27FC236}">
                <a16:creationId xmlns:a16="http://schemas.microsoft.com/office/drawing/2014/main" xmlns="" id="{636B7DE5-455F-471E-9D85-80A376849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017" y="4136360"/>
            <a:ext cx="3443537" cy="281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1463" indent="-271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38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哑口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耶路撒冷模型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侧卧、饮食、剪发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挖墙、除锅锈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丧妻、木杖合一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0663" name="Text Box 23">
            <a:extLst>
              <a:ext uri="{FF2B5EF4-FFF2-40B4-BE49-F238E27FC236}">
                <a16:creationId xmlns:a16="http://schemas.microsoft.com/office/drawing/2014/main" xmlns="" id="{38AC3275-D9E8-4632-B538-C29C67266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923" y="4508500"/>
            <a:ext cx="2762068" cy="2253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1463" indent="-271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38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圣衣  圣殿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膏油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祭物</a:t>
            </a:r>
          </a:p>
          <a:p>
            <a:pPr>
              <a:lnSpc>
                <a:spcPct val="130000"/>
              </a:lnSpc>
              <a:buFontTx/>
              <a:buBlip>
                <a:blip r:embed="rId5"/>
              </a:buBlip>
            </a:pP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圣物</a:t>
            </a:r>
          </a:p>
        </p:txBody>
      </p:sp>
    </p:spTree>
    <p:extLst>
      <p:ext uri="{BB962C8B-B14F-4D97-AF65-F5344CB8AC3E}">
        <p14:creationId xmlns:p14="http://schemas.microsoft.com/office/powerpoint/2010/main" val="47612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2" name="Rectangle 4" descr="Recycled paper">
            <a:extLst>
              <a:ext uri="{FF2B5EF4-FFF2-40B4-BE49-F238E27FC236}">
                <a16:creationId xmlns:a16="http://schemas.microsoft.com/office/drawing/2014/main" xmlns="" id="{294B11C0-6C1D-4F70-8D2A-96FC52FBA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40" y="1158593"/>
            <a:ext cx="3898757" cy="7921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画城围城</a:t>
            </a:r>
          </a:p>
        </p:txBody>
      </p:sp>
      <p:sp>
        <p:nvSpPr>
          <p:cNvPr id="416773" name="Rectangle 5" descr="Parchment">
            <a:extLst>
              <a:ext uri="{FF2B5EF4-FFF2-40B4-BE49-F238E27FC236}">
                <a16:creationId xmlns:a16="http://schemas.microsoft.com/office/drawing/2014/main" xmlns="" id="{2E308709-E0A5-4283-9158-E4C922124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1158593"/>
            <a:ext cx="6131082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耶路撒冷将被围攻</a:t>
            </a:r>
            <a:endParaRPr lang="zh-TW" altLang="en-US" sz="4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6774" name="Rectangle 6" descr="Recycled paper">
            <a:extLst>
              <a:ext uri="{FF2B5EF4-FFF2-40B4-BE49-F238E27FC236}">
                <a16:creationId xmlns:a16="http://schemas.microsoft.com/office/drawing/2014/main" xmlns="" id="{C2905458-4E62-48F5-B982-41ABBBF7C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40" y="2022193"/>
            <a:ext cx="3898757" cy="7921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侧卧</a:t>
            </a:r>
            <a:r>
              <a:rPr lang="en-US" altLang="zh-TW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430</a:t>
            </a:r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</a:t>
            </a:r>
          </a:p>
        </p:txBody>
      </p:sp>
      <p:sp>
        <p:nvSpPr>
          <p:cNvPr id="416775" name="Rectangle 7" descr="Parchment">
            <a:extLst>
              <a:ext uri="{FF2B5EF4-FFF2-40B4-BE49-F238E27FC236}">
                <a16:creationId xmlns:a16="http://schemas.microsoft.com/office/drawing/2014/main" xmlns="" id="{8C47700F-03EB-43EC-976D-C14E3DB79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2022193"/>
            <a:ext cx="6131082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担当南北国之罪孽</a:t>
            </a:r>
            <a:endParaRPr lang="zh-TW" altLang="en-US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6776" name="Rectangle 8" descr="Recycled paper">
            <a:extLst>
              <a:ext uri="{FF2B5EF4-FFF2-40B4-BE49-F238E27FC236}">
                <a16:creationId xmlns:a16="http://schemas.microsoft.com/office/drawing/2014/main" xmlns="" id="{DBA93BF8-2377-4CEA-858F-4A2CAA04F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40" y="2887380"/>
            <a:ext cx="3898757" cy="7921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限量饮食</a:t>
            </a:r>
          </a:p>
        </p:txBody>
      </p:sp>
      <p:sp>
        <p:nvSpPr>
          <p:cNvPr id="416777" name="Rectangle 9" descr="Parchment">
            <a:extLst>
              <a:ext uri="{FF2B5EF4-FFF2-40B4-BE49-F238E27FC236}">
                <a16:creationId xmlns:a16="http://schemas.microsoft.com/office/drawing/2014/main" xmlns="" id="{97A3A61A-5B9C-4660-9D40-BECA78B81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2887380"/>
            <a:ext cx="6131082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围城期间闹饥荒</a:t>
            </a:r>
            <a:endParaRPr lang="zh-TW" altLang="en-US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6778" name="Rectangle 10" descr="Recycled paper">
            <a:extLst>
              <a:ext uri="{FF2B5EF4-FFF2-40B4-BE49-F238E27FC236}">
                <a16:creationId xmlns:a16="http://schemas.microsoft.com/office/drawing/2014/main" xmlns="" id="{2FE5853F-983A-43B7-B390-88AC0797D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40" y="3750980"/>
            <a:ext cx="3898757" cy="7921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用粪烧烤</a:t>
            </a:r>
          </a:p>
        </p:txBody>
      </p:sp>
      <p:sp>
        <p:nvSpPr>
          <p:cNvPr id="416779" name="Rectangle 11" descr="Parchment">
            <a:extLst>
              <a:ext uri="{FF2B5EF4-FFF2-40B4-BE49-F238E27FC236}">
                <a16:creationId xmlns:a16="http://schemas.microsoft.com/office/drawing/2014/main" xmlns="" id="{3228BA2F-B1B1-469D-BD79-CBAF1CF97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3750980"/>
            <a:ext cx="6131082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放逐者将吃不洁之物</a:t>
            </a:r>
            <a:endParaRPr lang="zh-TW" altLang="en-US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6780" name="Rectangle 12" descr="Recycled paper">
            <a:extLst>
              <a:ext uri="{FF2B5EF4-FFF2-40B4-BE49-F238E27FC236}">
                <a16:creationId xmlns:a16="http://schemas.microsoft.com/office/drawing/2014/main" xmlns="" id="{4FB5213E-1BBC-43F0-BCBD-CE749D280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40" y="4614580"/>
            <a:ext cx="3898757" cy="7921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剃须发三分</a:t>
            </a:r>
            <a:endParaRPr lang="zh-TW" altLang="en-US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6781" name="Rectangle 13" descr="Parchment">
            <a:extLst>
              <a:ext uri="{FF2B5EF4-FFF2-40B4-BE49-F238E27FC236}">
                <a16:creationId xmlns:a16="http://schemas.microsoft.com/office/drawing/2014/main" xmlns="" id="{98EBEC90-BE81-4838-AB67-FB39FAF02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4614580"/>
            <a:ext cx="6131082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耶城居民的三种下场</a:t>
            </a:r>
            <a:endParaRPr lang="zh-TW" altLang="en-US" sz="44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6782" name="Rectangle 14" descr="Brown marble">
            <a:extLst>
              <a:ext uri="{FF2B5EF4-FFF2-40B4-BE49-F238E27FC236}">
                <a16:creationId xmlns:a16="http://schemas.microsoft.com/office/drawing/2014/main" xmlns="" id="{8223062E-BF9C-48F3-8959-091DE330B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40" y="294993"/>
            <a:ext cx="3898757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54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动作</a:t>
            </a:r>
          </a:p>
        </p:txBody>
      </p:sp>
      <p:sp>
        <p:nvSpPr>
          <p:cNvPr id="416783" name="Rectangle 15" descr="Brown marble">
            <a:extLst>
              <a:ext uri="{FF2B5EF4-FFF2-40B4-BE49-F238E27FC236}">
                <a16:creationId xmlns:a16="http://schemas.microsoft.com/office/drawing/2014/main" xmlns="" id="{A5A4F617-386C-4210-A754-55198614F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294993"/>
            <a:ext cx="6131082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54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预兆</a:t>
            </a:r>
          </a:p>
        </p:txBody>
      </p:sp>
      <p:sp>
        <p:nvSpPr>
          <p:cNvPr id="14" name="Rectangle 12" descr="Recycled paper">
            <a:extLst>
              <a:ext uri="{FF2B5EF4-FFF2-40B4-BE49-F238E27FC236}">
                <a16:creationId xmlns:a16="http://schemas.microsoft.com/office/drawing/2014/main" xmlns="" id="{4FB5213E-1BBC-43F0-BCBD-CE749D280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39" y="5478180"/>
            <a:ext cx="3898757" cy="7921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挖墙</a:t>
            </a:r>
            <a:endParaRPr lang="zh-TW" altLang="en-US" sz="4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Rectangle 13" descr="Parchment">
            <a:extLst>
              <a:ext uri="{FF2B5EF4-FFF2-40B4-BE49-F238E27FC236}">
                <a16:creationId xmlns:a16="http://schemas.microsoft.com/office/drawing/2014/main" xmlns="" id="{98EBEC90-BE81-4838-AB67-FB39FAF02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40" y="5478180"/>
            <a:ext cx="6131082" cy="7921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耶城居民的</a:t>
            </a:r>
            <a:r>
              <a:rPr lang="ja-JP" altLang="en-US" sz="4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逃亡景況</a:t>
            </a:r>
            <a:endParaRPr lang="zh-TW" altLang="en-US" sz="44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316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24-Michael-Buesking_Ezekiel-Laying-Siege-to-Jerusalem-2">
            <a:extLst>
              <a:ext uri="{FF2B5EF4-FFF2-40B4-BE49-F238E27FC236}">
                <a16:creationId xmlns:a16="http://schemas.microsoft.com/office/drawing/2014/main" xmlns="" id="{AD01C2EA-B9CD-47E1-B5F1-1B2133DD9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77" y="1"/>
            <a:ext cx="7713553" cy="51423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23" name="Rectangle 3">
            <a:extLst>
              <a:ext uri="{FF2B5EF4-FFF2-40B4-BE49-F238E27FC236}">
                <a16:creationId xmlns:a16="http://schemas.microsoft.com/office/drawing/2014/main" xmlns="" id="{27A5B05E-6BB3-410F-B1AA-EC0CADF8F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5012" y="5059364"/>
            <a:ext cx="818197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又要拿个铁鏊，放在你和城的中间，作为铁墙。你要对面攻击这城，使城被困；这样，好作以色列家的预兆。</a:t>
            </a:r>
            <a:r>
              <a:rPr lang="en-US" altLang="zh-CN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4:3)  </a:t>
            </a:r>
            <a:endParaRPr lang="en-US" altLang="zh-TW" sz="36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86724" name="AutoShape 4" descr="Parchment">
            <a:extLst>
              <a:ext uri="{FF2B5EF4-FFF2-40B4-BE49-F238E27FC236}">
                <a16:creationId xmlns:a16="http://schemas.microsoft.com/office/drawing/2014/main" xmlns="" id="{11E52D62-526D-490E-BD0D-6E9E629B5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814" y="2708276"/>
            <a:ext cx="3544186" cy="1368425"/>
          </a:xfrm>
          <a:prstGeom prst="wedgeRectCallout">
            <a:avLst>
              <a:gd name="adj1" fmla="val 35389"/>
              <a:gd name="adj2" fmla="val -81324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巴比伦军队如同铜墙铁壁，将耶路撒冷包围得滴水不漏。</a:t>
            </a:r>
            <a:endParaRPr lang="zh-TW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932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938" name="Picture 2" descr="cuts his ha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03" y="85240"/>
            <a:ext cx="516096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6174463" y="183074"/>
            <a:ext cx="5667469" cy="345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人子啊，你要拿一把快刀，当作剃头刀，用这刀剃你的头发和你的胡须，用天平将须发平分。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6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5:1)</a:t>
            </a:r>
          </a:p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zh-CN" sz="32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/>
          </p:nvPr>
        </p:nvGraphicFramePr>
        <p:xfrm>
          <a:off x="6428611" y="3636327"/>
          <a:ext cx="4612043" cy="3072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hart" r:id="rId4" imgW="6096090" imgH="4057560" progId="MSGraph.Chart.8">
                  <p:embed followColorScheme="full"/>
                </p:oleObj>
              </mc:Choice>
              <mc:Fallback>
                <p:oleObj name="Chart" r:id="rId4" imgW="6096090" imgH="405756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8611" y="3636327"/>
                        <a:ext cx="4612043" cy="3072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rgbClr val="808080">
                            <a:alpha val="50000"/>
                          </a:srgbClr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7607560" y="4587696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放逐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876432" y="4166017"/>
            <a:ext cx="89535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瘟疫</a:t>
            </a:r>
          </a:p>
          <a:p>
            <a:pPr>
              <a:spcAft>
                <a:spcPct val="40000"/>
              </a:spcAft>
            </a:pPr>
            <a:r>
              <a:rPr lang="zh-TW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饥荒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231930" y="5520919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刀杀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168272" y="2987014"/>
            <a:ext cx="3416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余剩者</a:t>
            </a:r>
            <a:r>
              <a:rPr lang="en-US" altLang="zh-TW" sz="36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基大利</a:t>
            </a:r>
            <a:r>
              <a:rPr lang="en-US" altLang="zh-TW" sz="3600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534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17" name="Line 93">
            <a:extLst>
              <a:ext uri="{FF2B5EF4-FFF2-40B4-BE49-F238E27FC236}">
                <a16:creationId xmlns:a16="http://schemas.microsoft.com/office/drawing/2014/main" xmlns="" id="{26AC62A2-0AF1-40AA-9771-E90E266963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51988" y="2060576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16" name="Line 92">
            <a:extLst>
              <a:ext uri="{FF2B5EF4-FFF2-40B4-BE49-F238E27FC236}">
                <a16:creationId xmlns:a16="http://schemas.microsoft.com/office/drawing/2014/main" xmlns="" id="{760EF9DF-B673-4AD7-8376-3810074B96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67663" y="2097089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0709" name="Group 85">
            <a:extLst>
              <a:ext uri="{FF2B5EF4-FFF2-40B4-BE49-F238E27FC236}">
                <a16:creationId xmlns:a16="http://schemas.microsoft.com/office/drawing/2014/main" xmlns="" id="{8DD472FF-7B4A-49BA-9C1C-9CAE6FE4A18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79750" y="2838451"/>
          <a:ext cx="6604000" cy="519113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xmlns="" val="250427977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49389161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79005559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115234071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334196271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182831085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34099078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9363804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358137894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44772244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9848588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74448453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1036652629"/>
                    </a:ext>
                  </a:extLst>
                </a:gridCol>
              </a:tblGrid>
              <a:tr h="519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84200936"/>
                  </a:ext>
                </a:extLst>
              </a:tr>
            </a:tbl>
          </a:graphicData>
        </a:graphic>
      </p:graphicFrame>
      <p:sp>
        <p:nvSpPr>
          <p:cNvPr id="410661" name="Rectangle 37" descr="Pink tissue paper">
            <a:extLst>
              <a:ext uri="{FF2B5EF4-FFF2-40B4-BE49-F238E27FC236}">
                <a16:creationId xmlns:a16="http://schemas.microsoft.com/office/drawing/2014/main" xmlns="" id="{EECC0F33-3085-461C-BDA4-F0D25A602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414" y="3429000"/>
            <a:ext cx="3711575" cy="4318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哑口</a:t>
            </a:r>
            <a:r>
              <a:rPr lang="en-US" altLang="zh-TW" sz="32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(7</a:t>
            </a:r>
            <a:r>
              <a:rPr lang="zh-TW" altLang="en-US" sz="32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410664" name="Rectangle 40" descr="red-marble">
            <a:extLst>
              <a:ext uri="{FF2B5EF4-FFF2-40B4-BE49-F238E27FC236}">
                <a16:creationId xmlns:a16="http://schemas.microsoft.com/office/drawing/2014/main" xmlns="" id="{FE2FE84A-FACE-409B-8CAC-A6A5F1C27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112" y="3573464"/>
            <a:ext cx="706170" cy="108108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侧卧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节食</a:t>
            </a:r>
          </a:p>
        </p:txBody>
      </p:sp>
      <p:sp>
        <p:nvSpPr>
          <p:cNvPr id="410665" name="Text Box 41">
            <a:extLst>
              <a:ext uri="{FF2B5EF4-FFF2-40B4-BE49-F238E27FC236}">
                <a16:creationId xmlns:a16="http://schemas.microsoft.com/office/drawing/2014/main" xmlns="" id="{BB4CA29F-387B-4467-B1E9-7D683ADFB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871" y="2889251"/>
            <a:ext cx="19800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以西结年岁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10705" name="Group 81">
            <a:extLst>
              <a:ext uri="{FF2B5EF4-FFF2-40B4-BE49-F238E27FC236}">
                <a16:creationId xmlns:a16="http://schemas.microsoft.com/office/drawing/2014/main" xmlns="" id="{DAE2D2F6-2230-4E3C-82F3-7901019FF8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79750" y="2246314"/>
          <a:ext cx="6916992" cy="519113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xmlns="" val="270600073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115404516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155011373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331665863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92107841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74249386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90202197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346078921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233030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302871787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4252579709"/>
                    </a:ext>
                  </a:extLst>
                </a:gridCol>
                <a:gridCol w="518392">
                  <a:extLst>
                    <a:ext uri="{9D8B030D-6E8A-4147-A177-3AD203B41FA5}">
                      <a16:colId xmlns:a16="http://schemas.microsoft.com/office/drawing/2014/main" xmlns="" val="2655049975"/>
                    </a:ext>
                  </a:extLst>
                </a:gridCol>
                <a:gridCol w="810600">
                  <a:extLst>
                    <a:ext uri="{9D8B030D-6E8A-4147-A177-3AD203B41FA5}">
                      <a16:colId xmlns:a16="http://schemas.microsoft.com/office/drawing/2014/main" xmlns="" val="2310156679"/>
                    </a:ext>
                  </a:extLst>
                </a:gridCol>
              </a:tblGrid>
              <a:tr h="519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6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6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374623523"/>
                  </a:ext>
                </a:extLst>
              </a:tr>
            </a:tbl>
          </a:graphicData>
        </a:graphic>
      </p:graphicFrame>
      <p:sp>
        <p:nvSpPr>
          <p:cNvPr id="410696" name="AutoShape 72" descr="Blue tissue paper">
            <a:extLst>
              <a:ext uri="{FF2B5EF4-FFF2-40B4-BE49-F238E27FC236}">
                <a16:creationId xmlns:a16="http://schemas.microsoft.com/office/drawing/2014/main" xmlns="" id="{D3531BAF-D859-4E92-8E77-3CD3CB2DF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638" y="1612900"/>
            <a:ext cx="793750" cy="503238"/>
          </a:xfrm>
          <a:prstGeom prst="wedgeRectCallout">
            <a:avLst>
              <a:gd name="adj1" fmla="val 14000"/>
              <a:gd name="adj2" fmla="val 72713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</p:txBody>
      </p:sp>
      <p:sp>
        <p:nvSpPr>
          <p:cNvPr id="410697" name="AutoShape 73" descr="Blue tissue paper">
            <a:extLst>
              <a:ext uri="{FF2B5EF4-FFF2-40B4-BE49-F238E27FC236}">
                <a16:creationId xmlns:a16="http://schemas.microsoft.com/office/drawing/2014/main" xmlns="" id="{12D97D90-1E01-4E56-BAE7-FC44D4752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5276" y="1379540"/>
            <a:ext cx="752475" cy="754062"/>
          </a:xfrm>
          <a:prstGeom prst="wedgeRectCallout">
            <a:avLst>
              <a:gd name="adj1" fmla="val 17088"/>
              <a:gd name="adj2" fmla="val 70819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天开</a:t>
            </a:r>
          </a:p>
        </p:txBody>
      </p:sp>
      <p:sp>
        <p:nvSpPr>
          <p:cNvPr id="410698" name="AutoShape 74" descr="Blue tissue paper">
            <a:extLst>
              <a:ext uri="{FF2B5EF4-FFF2-40B4-BE49-F238E27FC236}">
                <a16:creationId xmlns:a16="http://schemas.microsoft.com/office/drawing/2014/main" xmlns="" id="{45443CCD-CCD9-4B22-9BA9-DCD834123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1" y="853283"/>
            <a:ext cx="772329" cy="754061"/>
          </a:xfrm>
          <a:prstGeom prst="wedgeRectCallout">
            <a:avLst>
              <a:gd name="adj1" fmla="val 20639"/>
              <a:gd name="adj2" fmla="val 70190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丧妻</a:t>
            </a:r>
          </a:p>
        </p:txBody>
      </p:sp>
      <p:sp>
        <p:nvSpPr>
          <p:cNvPr id="410699" name="AutoShape 75" descr="Blue tissue paper">
            <a:extLst>
              <a:ext uri="{FF2B5EF4-FFF2-40B4-BE49-F238E27FC236}">
                <a16:creationId xmlns:a16="http://schemas.microsoft.com/office/drawing/2014/main" xmlns="" id="{9D21E94E-FD23-43F0-9C68-FECD0CFA5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6089" y="563526"/>
            <a:ext cx="719137" cy="1566899"/>
          </a:xfrm>
          <a:prstGeom prst="wedgeRectCallout">
            <a:avLst>
              <a:gd name="adj1" fmla="val -19759"/>
              <a:gd name="adj2" fmla="val 60866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4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得知</a:t>
            </a:r>
          </a:p>
          <a:p>
            <a:pPr algn="ctr">
              <a:spcAft>
                <a:spcPct val="20000"/>
              </a:spcAft>
            </a:pPr>
            <a:r>
              <a:rPr lang="zh-TW" altLang="en-US" sz="24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城破</a:t>
            </a:r>
          </a:p>
        </p:txBody>
      </p:sp>
      <p:sp>
        <p:nvSpPr>
          <p:cNvPr id="410700" name="Text Box 76">
            <a:extLst>
              <a:ext uri="{FF2B5EF4-FFF2-40B4-BE49-F238E27FC236}">
                <a16:creationId xmlns:a16="http://schemas.microsoft.com/office/drawing/2014/main" xmlns="" id="{21C793A3-6E5E-417A-803B-6E3A1AFA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032" y="2304257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西底家王</a:t>
            </a:r>
          </a:p>
        </p:txBody>
      </p:sp>
      <p:sp>
        <p:nvSpPr>
          <p:cNvPr id="410710" name="AutoShape 86" descr="Blue tissue paper">
            <a:extLst>
              <a:ext uri="{FF2B5EF4-FFF2-40B4-BE49-F238E27FC236}">
                <a16:creationId xmlns:a16="http://schemas.microsoft.com/office/drawing/2014/main" xmlns="" id="{88531B39-52D9-4FE6-8361-692CB6D45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76" y="1379540"/>
            <a:ext cx="752475" cy="754062"/>
          </a:xfrm>
          <a:prstGeom prst="wedgeRectCallout">
            <a:avLst>
              <a:gd name="adj1" fmla="val -20884"/>
              <a:gd name="adj2" fmla="val 71134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被提</a:t>
            </a:r>
          </a:p>
        </p:txBody>
      </p:sp>
      <p:sp>
        <p:nvSpPr>
          <p:cNvPr id="410711" name="Rectangle 87" descr="Stationery">
            <a:extLst>
              <a:ext uri="{FF2B5EF4-FFF2-40B4-BE49-F238E27FC236}">
                <a16:creationId xmlns:a16="http://schemas.microsoft.com/office/drawing/2014/main" xmlns="" id="{C93DBF3C-19C7-41AF-AFD5-C3444FDD8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413" y="4727575"/>
            <a:ext cx="2405870" cy="503238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4-24</a:t>
            </a:r>
            <a:r>
              <a:rPr lang="zh-TW" altLang="en-US" sz="28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10712" name="Rectangle 88" descr="Stationery">
            <a:extLst>
              <a:ext uri="{FF2B5EF4-FFF2-40B4-BE49-F238E27FC236}">
                <a16:creationId xmlns:a16="http://schemas.microsoft.com/office/drawing/2014/main" xmlns="" id="{C68FFBCF-F7FE-4742-BD84-A0F7409BB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4727575"/>
            <a:ext cx="1791835" cy="503238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25-32</a:t>
            </a:r>
            <a:r>
              <a:rPr lang="zh-TW" altLang="en-US" sz="28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10713" name="Rectangle 89" descr="Oak">
            <a:extLst>
              <a:ext uri="{FF2B5EF4-FFF2-40B4-BE49-F238E27FC236}">
                <a16:creationId xmlns:a16="http://schemas.microsoft.com/office/drawing/2014/main" xmlns="" id="{FF838507-6896-4D78-AA77-F17211799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413" y="5230814"/>
            <a:ext cx="2405870" cy="503237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犹大受审</a:t>
            </a:r>
          </a:p>
        </p:txBody>
      </p:sp>
      <p:sp>
        <p:nvSpPr>
          <p:cNvPr id="410714" name="Rectangle 90" descr="Oak">
            <a:extLst>
              <a:ext uri="{FF2B5EF4-FFF2-40B4-BE49-F238E27FC236}">
                <a16:creationId xmlns:a16="http://schemas.microsoft.com/office/drawing/2014/main" xmlns="" id="{E3692EC3-DD29-4FF7-94AF-92534B646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5230814"/>
            <a:ext cx="1791835" cy="503237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外邦受审</a:t>
            </a:r>
          </a:p>
        </p:txBody>
      </p:sp>
      <p:sp>
        <p:nvSpPr>
          <p:cNvPr id="410715" name="Rectangle 91" descr="Walnut">
            <a:extLst>
              <a:ext uri="{FF2B5EF4-FFF2-40B4-BE49-F238E27FC236}">
                <a16:creationId xmlns:a16="http://schemas.microsoft.com/office/drawing/2014/main" xmlns="" id="{76F76BD8-7257-468D-A881-A4AF2E24B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73238"/>
            <a:ext cx="968375" cy="431800"/>
          </a:xfrm>
          <a:prstGeom prst="rect">
            <a:avLst/>
          </a:prstGeom>
          <a:blipFill dpi="0" rotWithShape="1">
            <a:blip r:embed="rId11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围城</a:t>
            </a:r>
          </a:p>
        </p:txBody>
      </p:sp>
      <p:sp>
        <p:nvSpPr>
          <p:cNvPr id="410718" name="Rectangle 94" descr="Pink tissue paper">
            <a:extLst>
              <a:ext uri="{FF2B5EF4-FFF2-40B4-BE49-F238E27FC236}">
                <a16:creationId xmlns:a16="http://schemas.microsoft.com/office/drawing/2014/main" xmlns="" id="{BEF5617B-73A5-46B8-8FF4-7953C0220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4" y="9529"/>
            <a:ext cx="752475" cy="12573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CN" altLang="en-US" sz="24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荣耀</a:t>
            </a:r>
          </a:p>
          <a:p>
            <a:pPr algn="ctr">
              <a:spcAft>
                <a:spcPct val="10000"/>
              </a:spcAft>
            </a:pPr>
            <a:r>
              <a:rPr lang="zh-CN" altLang="en-US" sz="24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离开</a:t>
            </a:r>
          </a:p>
          <a:p>
            <a:pPr algn="ctr">
              <a:spcAft>
                <a:spcPct val="10000"/>
              </a:spcAft>
            </a:pPr>
            <a:r>
              <a:rPr lang="zh-CN" altLang="en-US" sz="24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圣殿</a:t>
            </a:r>
            <a:endParaRPr lang="zh-TW" altLang="en-US" sz="24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723" name="Rectangle 99" descr="Stationery">
            <a:extLst>
              <a:ext uri="{FF2B5EF4-FFF2-40B4-BE49-F238E27FC236}">
                <a16:creationId xmlns:a16="http://schemas.microsoft.com/office/drawing/2014/main" xmlns="" id="{A38F30E2-77EB-45B1-88CB-4F68AD19F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1989" y="4725989"/>
            <a:ext cx="1305697" cy="503237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8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33-48</a:t>
            </a:r>
            <a:r>
              <a:rPr lang="zh-TW" altLang="en-US" sz="28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10724" name="Rectangle 100" descr="Oak">
            <a:extLst>
              <a:ext uri="{FF2B5EF4-FFF2-40B4-BE49-F238E27FC236}">
                <a16:creationId xmlns:a16="http://schemas.microsoft.com/office/drawing/2014/main" xmlns="" id="{23A70A2A-2812-4C04-93A3-69302EA37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1989" y="5230814"/>
            <a:ext cx="1305697" cy="503237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复兴</a:t>
            </a:r>
          </a:p>
        </p:txBody>
      </p:sp>
    </p:spTree>
    <p:extLst>
      <p:ext uri="{BB962C8B-B14F-4D97-AF65-F5344CB8AC3E}">
        <p14:creationId xmlns:p14="http://schemas.microsoft.com/office/powerpoint/2010/main" val="319743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9" name="Rectangle 5" descr="Blue tissue paper">
            <a:extLst>
              <a:ext uri="{FF2B5EF4-FFF2-40B4-BE49-F238E27FC236}">
                <a16:creationId xmlns:a16="http://schemas.microsoft.com/office/drawing/2014/main" xmlns="" id="{F03249A2-A813-4693-803A-43CBA32B4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51" y="654846"/>
            <a:ext cx="3402419" cy="646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月</a:t>
            </a:r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</a:t>
            </a:r>
          </a:p>
        </p:txBody>
      </p:sp>
      <p:sp>
        <p:nvSpPr>
          <p:cNvPr id="405511" name="Rectangle 7" descr="Recycled paper">
            <a:extLst>
              <a:ext uri="{FF2B5EF4-FFF2-40B4-BE49-F238E27FC236}">
                <a16:creationId xmlns:a16="http://schemas.microsoft.com/office/drawing/2014/main" xmlns="" id="{63418337-C4E1-4516-93C3-29D4E47BB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572" y="642775"/>
            <a:ext cx="3899628" cy="646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天开了</a:t>
            </a:r>
          </a:p>
        </p:txBody>
      </p:sp>
      <p:sp>
        <p:nvSpPr>
          <p:cNvPr id="405513" name="Rectangle 9" descr="Blue tissue paper">
            <a:extLst>
              <a:ext uri="{FF2B5EF4-FFF2-40B4-BE49-F238E27FC236}">
                <a16:creationId xmlns:a16="http://schemas.microsoft.com/office/drawing/2014/main" xmlns="" id="{354F36D7-681D-4CF6-811B-83669FF5F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51" y="1375571"/>
            <a:ext cx="3402419" cy="646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5.4.5-5.4.12</a:t>
            </a:r>
            <a:endParaRPr lang="en-US" altLang="zh-TW" sz="36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05514" name="Rectangle 10" descr="Pink tissue paper">
            <a:extLst>
              <a:ext uri="{FF2B5EF4-FFF2-40B4-BE49-F238E27FC236}">
                <a16:creationId xmlns:a16="http://schemas.microsoft.com/office/drawing/2014/main" xmlns="" id="{65AA05AC-C63F-4A87-A09A-083A8AB8E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572" y="1412875"/>
            <a:ext cx="1671269" cy="6461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r>
              <a:rPr lang="zh-TW" altLang="en-CA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  <a:endParaRPr lang="zh-TW" altLang="en-US" sz="320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05515" name="Rectangle 11" descr="Recycled paper">
            <a:extLst>
              <a:ext uri="{FF2B5EF4-FFF2-40B4-BE49-F238E27FC236}">
                <a16:creationId xmlns:a16="http://schemas.microsoft.com/office/drawing/2014/main" xmlns="" id="{96DEFAC0-BECC-49F2-BFA7-08D3D0A04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008" y="1412876"/>
            <a:ext cx="2136192" cy="646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忧忧闷闷</a:t>
            </a:r>
          </a:p>
        </p:txBody>
      </p:sp>
      <p:sp>
        <p:nvSpPr>
          <p:cNvPr id="405517" name="Rectangle 13" descr="Blue tissue paper">
            <a:extLst>
              <a:ext uri="{FF2B5EF4-FFF2-40B4-BE49-F238E27FC236}">
                <a16:creationId xmlns:a16="http://schemas.microsoft.com/office/drawing/2014/main" xmlns="" id="{31E692BF-B2D7-47F7-BFA9-8838EF965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51" y="2096295"/>
            <a:ext cx="3402419" cy="13668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5.4.12-6.4.12</a:t>
            </a:r>
          </a:p>
        </p:txBody>
      </p:sp>
      <p:sp>
        <p:nvSpPr>
          <p:cNvPr id="405518" name="Rectangle 14" descr="Pink tissue paper">
            <a:extLst>
              <a:ext uri="{FF2B5EF4-FFF2-40B4-BE49-F238E27FC236}">
                <a16:creationId xmlns:a16="http://schemas.microsoft.com/office/drawing/2014/main" xmlns="" id="{082AF4B1-7E2E-44DD-B7E9-9E5686D21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61" y="2115103"/>
            <a:ext cx="1671269" cy="6461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355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19" name="Rectangle 15" descr="Recycled paper">
            <a:extLst>
              <a:ext uri="{FF2B5EF4-FFF2-40B4-BE49-F238E27FC236}">
                <a16:creationId xmlns:a16="http://schemas.microsoft.com/office/drawing/2014/main" xmlns="" id="{8813D64B-5350-4404-B1FE-42A6E4EAF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008" y="2133601"/>
            <a:ext cx="2136192" cy="646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</a:p>
        </p:txBody>
      </p:sp>
      <p:sp>
        <p:nvSpPr>
          <p:cNvPr id="405522" name="Rectangle 18" descr="Pink tissue paper">
            <a:extLst>
              <a:ext uri="{FF2B5EF4-FFF2-40B4-BE49-F238E27FC236}">
                <a16:creationId xmlns:a16="http://schemas.microsoft.com/office/drawing/2014/main" xmlns="" id="{5B01832C-F30A-4A4C-94FD-1A3159ED9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62" y="2852738"/>
            <a:ext cx="2143152" cy="6461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23" name="Rectangle 19" descr="Recycled paper">
            <a:extLst>
              <a:ext uri="{FF2B5EF4-FFF2-40B4-BE49-F238E27FC236}">
                <a16:creationId xmlns:a16="http://schemas.microsoft.com/office/drawing/2014/main" xmlns="" id="{1860B0BC-9852-40D8-8664-0F43E8DA3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008" y="2854326"/>
            <a:ext cx="2136192" cy="646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闰月</a:t>
            </a:r>
          </a:p>
        </p:txBody>
      </p:sp>
      <p:sp>
        <p:nvSpPr>
          <p:cNvPr id="405525" name="Rectangle 21" descr="Blue tissue paper">
            <a:extLst>
              <a:ext uri="{FF2B5EF4-FFF2-40B4-BE49-F238E27FC236}">
                <a16:creationId xmlns:a16="http://schemas.microsoft.com/office/drawing/2014/main" xmlns="" id="{C6484C04-C6FE-4E82-9C9F-1C3736A2F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51" y="3536158"/>
            <a:ext cx="3402419" cy="6461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6.4.12-6.5.12</a:t>
            </a:r>
          </a:p>
        </p:txBody>
      </p:sp>
      <p:sp>
        <p:nvSpPr>
          <p:cNvPr id="405526" name="Rectangle 22" descr="Pink tissue paper">
            <a:extLst>
              <a:ext uri="{FF2B5EF4-FFF2-40B4-BE49-F238E27FC236}">
                <a16:creationId xmlns:a16="http://schemas.microsoft.com/office/drawing/2014/main" xmlns="" id="{714A0410-EF5D-41FE-B3C6-5B33E8FF8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572" y="3573463"/>
            <a:ext cx="2170841" cy="646112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</a:t>
            </a: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27" name="Rectangle 23" descr="Recycled paper">
            <a:extLst>
              <a:ext uri="{FF2B5EF4-FFF2-40B4-BE49-F238E27FC236}">
                <a16:creationId xmlns:a16="http://schemas.microsoft.com/office/drawing/2014/main" xmlns="" id="{60C7CD36-18A1-42A6-B8E3-C61CEDCCB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008" y="3573463"/>
            <a:ext cx="2136192" cy="64611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月共</a:t>
            </a:r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</a:t>
            </a: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29" name="Rectangle 25" descr="Blue tissue paper">
            <a:extLst>
              <a:ext uri="{FF2B5EF4-FFF2-40B4-BE49-F238E27FC236}">
                <a16:creationId xmlns:a16="http://schemas.microsoft.com/office/drawing/2014/main" xmlns="" id="{1F540FD4-ACF7-49B5-83F8-1A0906C7E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51" y="4255296"/>
            <a:ext cx="3402419" cy="646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6.5.12-6.6.5</a:t>
            </a:r>
          </a:p>
        </p:txBody>
      </p:sp>
      <p:sp>
        <p:nvSpPr>
          <p:cNvPr id="405530" name="Rectangle 26" descr="Pink tissue paper">
            <a:extLst>
              <a:ext uri="{FF2B5EF4-FFF2-40B4-BE49-F238E27FC236}">
                <a16:creationId xmlns:a16="http://schemas.microsoft.com/office/drawing/2014/main" xmlns="" id="{243E1568-4352-44A2-859F-39670413F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572" y="4292601"/>
            <a:ext cx="2170841" cy="6461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TW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31" name="Rectangle 27" descr="Recycled paper">
            <a:extLst>
              <a:ext uri="{FF2B5EF4-FFF2-40B4-BE49-F238E27FC236}">
                <a16:creationId xmlns:a16="http://schemas.microsoft.com/office/drawing/2014/main" xmlns="" id="{5FE2EBA5-7993-4AC8-B9A9-336FC32F3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008" y="4292601"/>
            <a:ext cx="2136192" cy="646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月共</a:t>
            </a:r>
            <a:r>
              <a:rPr lang="en-US" altLang="zh-TW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30</a:t>
            </a:r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33" name="Rectangle 29" descr="Blue tissue paper">
            <a:extLst>
              <a:ext uri="{FF2B5EF4-FFF2-40B4-BE49-F238E27FC236}">
                <a16:creationId xmlns:a16="http://schemas.microsoft.com/office/drawing/2014/main" xmlns="" id="{BBF17F96-573C-437E-A333-B0324A81F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51" y="4976021"/>
            <a:ext cx="3402419" cy="646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月</a:t>
            </a:r>
            <a:r>
              <a:rPr lang="en-US" altLang="zh-TW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6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</a:t>
            </a:r>
          </a:p>
        </p:txBody>
      </p:sp>
      <p:sp>
        <p:nvSpPr>
          <p:cNvPr id="405535" name="Rectangle 31" descr="Recycled paper">
            <a:extLst>
              <a:ext uri="{FF2B5EF4-FFF2-40B4-BE49-F238E27FC236}">
                <a16:creationId xmlns:a16="http://schemas.microsoft.com/office/drawing/2014/main" xmlns="" id="{024357B8-3165-4E23-998A-8A4F078CC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572" y="5013326"/>
            <a:ext cx="3899628" cy="6461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被提至耶路撒冷</a:t>
            </a:r>
          </a:p>
        </p:txBody>
      </p:sp>
      <p:sp>
        <p:nvSpPr>
          <p:cNvPr id="405540" name="Rectangle 36" descr="Pink tissue paper">
            <a:extLst>
              <a:ext uri="{FF2B5EF4-FFF2-40B4-BE49-F238E27FC236}">
                <a16:creationId xmlns:a16="http://schemas.microsoft.com/office/drawing/2014/main" xmlns="" id="{2C852023-C2EB-4887-9416-D8D2E7086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4638" y="2133600"/>
            <a:ext cx="792162" cy="28082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436</a:t>
            </a:r>
          </a:p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41" name="Rectangle 37" descr="Stationery">
            <a:extLst>
              <a:ext uri="{FF2B5EF4-FFF2-40B4-BE49-F238E27FC236}">
                <a16:creationId xmlns:a16="http://schemas.microsoft.com/office/drawing/2014/main" xmlns="" id="{1CBC22BA-FE0B-416D-833B-82D969367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9826" y="2133600"/>
            <a:ext cx="792163" cy="2592388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侧卧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430</a:t>
            </a:r>
          </a:p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405543" name="AutoShape 39" descr="Parchment">
            <a:extLst>
              <a:ext uri="{FF2B5EF4-FFF2-40B4-BE49-F238E27FC236}">
                <a16:creationId xmlns:a16="http://schemas.microsoft.com/office/drawing/2014/main" xmlns="" id="{2FA916E0-5C1C-4A0D-B4CE-698A7AB22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88" y="5300663"/>
            <a:ext cx="2474912" cy="1008062"/>
          </a:xfrm>
          <a:prstGeom prst="wedgeRectCallout">
            <a:avLst>
              <a:gd name="adj1" fmla="val -26931"/>
              <a:gd name="adj2" fmla="val -81495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侧卧结束后</a:t>
            </a:r>
          </a:p>
          <a:p>
            <a:pPr algn="ctr">
              <a:spcAft>
                <a:spcPct val="20000"/>
              </a:spcAft>
            </a:pPr>
            <a:r>
              <a:rPr lang="zh-CN" altLang="en-US" sz="32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过六天被提</a:t>
            </a:r>
            <a:endParaRPr lang="zh-TW" altLang="en-US" sz="32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297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 descr="Stationery">
            <a:extLst>
              <a:ext uri="{FF2B5EF4-FFF2-40B4-BE49-F238E27FC236}">
                <a16:creationId xmlns:a16="http://schemas.microsoft.com/office/drawing/2014/main" xmlns="" id="{59962DCE-B61A-42CF-A9D2-9944929B9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681" y="1196976"/>
            <a:ext cx="3384957" cy="9350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在迦巴鲁河边</a:t>
            </a:r>
            <a:endParaRPr lang="zh-TW" altLang="en-US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43" name="Rectangle 3" descr="Recycled paper">
            <a:extLst>
              <a:ext uri="{FF2B5EF4-FFF2-40B4-BE49-F238E27FC236}">
                <a16:creationId xmlns:a16="http://schemas.microsoft.com/office/drawing/2014/main" xmlns="" id="{581B5DB3-BFB1-46ED-ADC7-26000FDAE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1" y="1196976"/>
            <a:ext cx="5281983" cy="9350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在被掳之地</a:t>
            </a:r>
            <a:endParaRPr lang="zh-TW" altLang="en-US" sz="40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44" name="Rectangle 4" descr="Stationery">
            <a:extLst>
              <a:ext uri="{FF2B5EF4-FFF2-40B4-BE49-F238E27FC236}">
                <a16:creationId xmlns:a16="http://schemas.microsoft.com/office/drawing/2014/main" xmlns="" id="{60AB6E08-EE7B-4306-8701-F3C2255D7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681" y="2205040"/>
            <a:ext cx="3384957" cy="9350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在平原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谷地</a:t>
            </a:r>
            <a:r>
              <a:rPr lang="en-US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471045" name="Rectangle 5" descr="Recycled paper">
            <a:extLst>
              <a:ext uri="{FF2B5EF4-FFF2-40B4-BE49-F238E27FC236}">
                <a16:creationId xmlns:a16="http://schemas.microsoft.com/office/drawing/2014/main" xmlns="" id="{EE741375-44C1-4D3F-919A-19266E332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1" y="2205040"/>
            <a:ext cx="5281983" cy="9350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在低沉的境地</a:t>
            </a:r>
          </a:p>
        </p:txBody>
      </p:sp>
      <p:sp>
        <p:nvSpPr>
          <p:cNvPr id="471046" name="Rectangle 6" descr="Stationery">
            <a:extLst>
              <a:ext uri="{FF2B5EF4-FFF2-40B4-BE49-F238E27FC236}">
                <a16:creationId xmlns:a16="http://schemas.microsoft.com/office/drawing/2014/main" xmlns="" id="{7907DE6E-A489-4496-B958-EB9D6D6D1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681" y="3213101"/>
            <a:ext cx="3384957" cy="9350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与长老聚集时</a:t>
            </a:r>
            <a:endParaRPr lang="zh-TW" altLang="en-US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47" name="Rectangle 7" descr="Recycled paper">
            <a:extLst>
              <a:ext uri="{FF2B5EF4-FFF2-40B4-BE49-F238E27FC236}">
                <a16:creationId xmlns:a16="http://schemas.microsoft.com/office/drawing/2014/main" xmlns="" id="{301AC199-4E1E-4F03-A92C-77CAE8434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1" y="3213101"/>
            <a:ext cx="5281983" cy="9350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在风光之际，人群之中</a:t>
            </a:r>
            <a:endParaRPr lang="zh-TW" altLang="en-US" sz="40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48" name="Rectangle 8" descr="Newsprint">
            <a:extLst>
              <a:ext uri="{FF2B5EF4-FFF2-40B4-BE49-F238E27FC236}">
                <a16:creationId xmlns:a16="http://schemas.microsoft.com/office/drawing/2014/main" xmlns="" id="{9451F31D-671E-4C7F-8E58-53DF2C775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1196976"/>
            <a:ext cx="1512887" cy="9350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71049" name="Rectangle 9" descr="Newsprint">
            <a:extLst>
              <a:ext uri="{FF2B5EF4-FFF2-40B4-BE49-F238E27FC236}">
                <a16:creationId xmlns:a16="http://schemas.microsoft.com/office/drawing/2014/main" xmlns="" id="{D717F1BD-9774-429A-8A76-06E1EF1A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2205040"/>
            <a:ext cx="1512887" cy="9350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71050" name="Rectangle 10" descr="Newsprint">
            <a:extLst>
              <a:ext uri="{FF2B5EF4-FFF2-40B4-BE49-F238E27FC236}">
                <a16:creationId xmlns:a16="http://schemas.microsoft.com/office/drawing/2014/main" xmlns="" id="{BF40A314-7623-4052-812C-1BFBA3881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3213101"/>
            <a:ext cx="1512887" cy="93503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71051" name="Rectangle 11" descr="Stationery">
            <a:extLst>
              <a:ext uri="{FF2B5EF4-FFF2-40B4-BE49-F238E27FC236}">
                <a16:creationId xmlns:a16="http://schemas.microsoft.com/office/drawing/2014/main" xmlns="" id="{827E7F31-1A3C-4090-8CA0-6F23A7EFB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681" y="4221165"/>
            <a:ext cx="3384957" cy="9350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圣地朝东</a:t>
            </a:r>
            <a:r>
              <a:rPr lang="zh-CN" altLang="en-US" sz="36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的门</a:t>
            </a:r>
            <a:endParaRPr lang="zh-TW" altLang="en-US" sz="3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52" name="Rectangle 12" descr="Recycled paper">
            <a:extLst>
              <a:ext uri="{FF2B5EF4-FFF2-40B4-BE49-F238E27FC236}">
                <a16:creationId xmlns:a16="http://schemas.microsoft.com/office/drawing/2014/main" xmlns="" id="{E9954477-AC11-48EB-95BD-9C729FD81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1" y="4221165"/>
            <a:ext cx="5281983" cy="93503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在服事、人生的尾声</a:t>
            </a:r>
            <a:endParaRPr lang="zh-TW" altLang="en-US" sz="40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53" name="Rectangle 13" descr="Newsprint">
            <a:extLst>
              <a:ext uri="{FF2B5EF4-FFF2-40B4-BE49-F238E27FC236}">
                <a16:creationId xmlns:a16="http://schemas.microsoft.com/office/drawing/2014/main" xmlns="" id="{13BF2DF6-3B80-450E-9682-57AF826E2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4221165"/>
            <a:ext cx="1512887" cy="9350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</a:t>
            </a: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471054" name="Rectangle 14" descr="blue-marble">
            <a:extLst>
              <a:ext uri="{FF2B5EF4-FFF2-40B4-BE49-F238E27FC236}">
                <a16:creationId xmlns:a16="http://schemas.microsoft.com/office/drawing/2014/main" xmlns="" id="{A085E1E2-574B-42FA-9378-BF7818C0B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152400"/>
            <a:ext cx="10409274" cy="935037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5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以西结四次见到神的荣耀</a:t>
            </a:r>
            <a:endParaRPr lang="zh-TW" altLang="en-US" sz="54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1055" name="Rectangle 15">
            <a:extLst>
              <a:ext uri="{FF2B5EF4-FFF2-40B4-BE49-F238E27FC236}">
                <a16:creationId xmlns:a16="http://schemas.microsoft.com/office/drawing/2014/main" xmlns="" id="{018E2F17-782C-4F49-818A-191AFEB71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5156202"/>
            <a:ext cx="1040927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以色列神的荣光从东而来。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其状如从前他来灭城的时候我所见的异象，那异象如我在迦巴鲁河边所见的异象，我就俯伏在地。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43:2-3)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086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2" descr="WIK_Solomon's-Temple">
            <a:extLst>
              <a:ext uri="{FF2B5EF4-FFF2-40B4-BE49-F238E27FC236}">
                <a16:creationId xmlns:a16="http://schemas.microsoft.com/office/drawing/2014/main" xmlns="" id="{DE0FC116-9010-4A1C-8697-10919570F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46" y="1077362"/>
            <a:ext cx="10661697" cy="578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3395" name="AutoShape 3">
            <a:extLst>
              <a:ext uri="{FF2B5EF4-FFF2-40B4-BE49-F238E27FC236}">
                <a16:creationId xmlns:a16="http://schemas.microsoft.com/office/drawing/2014/main" xmlns="" id="{85550138-52E7-4D0D-8B9F-7271A25B4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1411" y="1593575"/>
            <a:ext cx="1281551" cy="771525"/>
          </a:xfrm>
          <a:prstGeom prst="wedgeRectCallout">
            <a:avLst>
              <a:gd name="adj1" fmla="val -70444"/>
              <a:gd name="adj2" fmla="val 93620"/>
            </a:avLst>
          </a:prstGeom>
          <a:solidFill>
            <a:srgbClr val="80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拜日头</a:t>
            </a:r>
            <a:endParaRPr lang="zh-TW" altLang="en-US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43397" name="AutoShape 5">
            <a:extLst>
              <a:ext uri="{FF2B5EF4-FFF2-40B4-BE49-F238E27FC236}">
                <a16:creationId xmlns:a16="http://schemas.microsoft.com/office/drawing/2014/main" xmlns="" id="{EC60D5D7-3C69-41FD-93A0-86F97E65F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1758" y="337587"/>
            <a:ext cx="1368424" cy="739775"/>
          </a:xfrm>
          <a:prstGeom prst="wedgeRectCallout">
            <a:avLst>
              <a:gd name="adj1" fmla="val -31844"/>
              <a:gd name="adj2" fmla="val 151590"/>
            </a:avLst>
          </a:prstGeom>
          <a:solidFill>
            <a:srgbClr val="80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70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长老</a:t>
            </a:r>
          </a:p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拜偶像</a:t>
            </a:r>
            <a:endParaRPr lang="zh-TW" altLang="en-US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43398" name="AutoShape 6">
            <a:extLst>
              <a:ext uri="{FF2B5EF4-FFF2-40B4-BE49-F238E27FC236}">
                <a16:creationId xmlns:a16="http://schemas.microsoft.com/office/drawing/2014/main" xmlns="" id="{BBDB6695-C8DA-4EAA-AEBD-D979A332A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8968" y="3773488"/>
            <a:ext cx="1309395" cy="792680"/>
          </a:xfrm>
          <a:prstGeom prst="wedgeRectCallout">
            <a:avLst>
              <a:gd name="adj1" fmla="val -63217"/>
              <a:gd name="adj2" fmla="val -100532"/>
            </a:avLst>
          </a:prstGeom>
          <a:solidFill>
            <a:srgbClr val="80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惹忌邪的偶像</a:t>
            </a:r>
          </a:p>
        </p:txBody>
      </p:sp>
      <p:sp>
        <p:nvSpPr>
          <p:cNvPr id="443399" name="Text Box 7">
            <a:extLst>
              <a:ext uri="{FF2B5EF4-FFF2-40B4-BE49-F238E27FC236}">
                <a16:creationId xmlns:a16="http://schemas.microsoft.com/office/drawing/2014/main" xmlns="" id="{E3319AE5-B42B-4C2C-82A1-3026F6150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46" y="0"/>
            <a:ext cx="35894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以西结书</a:t>
            </a:r>
            <a:r>
              <a:rPr lang="en-US" altLang="zh-CN" sz="4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  <a:r>
              <a:rPr lang="zh-CN" altLang="en-US" sz="4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endParaRPr lang="zh-TW" altLang="en-US" sz="48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43404" name="Freeform 12">
            <a:extLst>
              <a:ext uri="{FF2B5EF4-FFF2-40B4-BE49-F238E27FC236}">
                <a16:creationId xmlns:a16="http://schemas.microsoft.com/office/drawing/2014/main" xmlns="" id="{A149327F-0F9D-4B69-A98E-356094641C0A}"/>
              </a:ext>
            </a:extLst>
          </p:cNvPr>
          <p:cNvSpPr>
            <a:spLocks/>
          </p:cNvSpPr>
          <p:nvPr/>
        </p:nvSpPr>
        <p:spPr bwMode="auto">
          <a:xfrm>
            <a:off x="4822826" y="3590926"/>
            <a:ext cx="531813" cy="365125"/>
          </a:xfrm>
          <a:custGeom>
            <a:avLst/>
            <a:gdLst>
              <a:gd name="T0" fmla="*/ 0 w 329"/>
              <a:gd name="T1" fmla="*/ 186 h 228"/>
              <a:gd name="T2" fmla="*/ 303 w 329"/>
              <a:gd name="T3" fmla="*/ 0 h 228"/>
              <a:gd name="T4" fmla="*/ 329 w 329"/>
              <a:gd name="T5" fmla="*/ 37 h 228"/>
              <a:gd name="T6" fmla="*/ 20 w 329"/>
              <a:gd name="T7" fmla="*/ 228 h 228"/>
              <a:gd name="T8" fmla="*/ 0 w 329"/>
              <a:gd name="T9" fmla="*/ 18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" h="228">
                <a:moveTo>
                  <a:pt x="0" y="186"/>
                </a:moveTo>
                <a:lnTo>
                  <a:pt x="303" y="0"/>
                </a:lnTo>
                <a:lnTo>
                  <a:pt x="329" y="37"/>
                </a:lnTo>
                <a:lnTo>
                  <a:pt x="20" y="228"/>
                </a:lnTo>
                <a:lnTo>
                  <a:pt x="0" y="186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3405" name="AutoShape 13">
            <a:extLst>
              <a:ext uri="{FF2B5EF4-FFF2-40B4-BE49-F238E27FC236}">
                <a16:creationId xmlns:a16="http://schemas.microsoft.com/office/drawing/2014/main" xmlns="" id="{29FA14A5-5269-4984-B080-4AD591546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266" y="2199076"/>
            <a:ext cx="1204183" cy="842921"/>
          </a:xfrm>
          <a:prstGeom prst="wedgeRectCallout">
            <a:avLst>
              <a:gd name="adj1" fmla="val -59361"/>
              <a:gd name="adj2" fmla="val 84190"/>
            </a:avLst>
          </a:prstGeom>
          <a:solidFill>
            <a:srgbClr val="80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Aft>
                <a:spcPct val="10000"/>
              </a:spcAft>
            </a:pPr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妇女</a:t>
            </a:r>
          </a:p>
          <a:p>
            <a:pPr algn="ctr">
              <a:spcAft>
                <a:spcPct val="10000"/>
              </a:spcAft>
            </a:pPr>
            <a:r>
              <a:rPr lang="zh-TW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哭泣</a:t>
            </a:r>
          </a:p>
        </p:txBody>
      </p:sp>
      <p:sp>
        <p:nvSpPr>
          <p:cNvPr id="443406" name="Rectangle 14" descr="Blue tissue paper">
            <a:extLst>
              <a:ext uri="{FF2B5EF4-FFF2-40B4-BE49-F238E27FC236}">
                <a16:creationId xmlns:a16="http://schemas.microsoft.com/office/drawing/2014/main" xmlns="" id="{EF95AC96-DF5D-4333-BD10-3B144EE82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107" y="3411885"/>
            <a:ext cx="2962490" cy="28082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妇女重感觉，容易被灵感动，在此却是假冒的属灵，是为假神哭泣，而非为罪哭泣。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象徵被邪灵迷惑、掌控的传异端者或假先知。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" name="Rectangle 17" descr="Blue tissue paper">
            <a:extLst>
              <a:ext uri="{FF2B5EF4-FFF2-40B4-BE49-F238E27FC236}">
                <a16:creationId xmlns:a16="http://schemas.microsoft.com/office/drawing/2014/main" xmlns="" id="{86612ECE-B92C-4228-8489-99A152F9B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550" y="1090288"/>
            <a:ext cx="3051209" cy="159188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站在殿门口的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人，应为大祭司和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位祭司长，因那是祭司才可站的位置。</a:t>
            </a:r>
          </a:p>
        </p:txBody>
      </p:sp>
      <p:sp>
        <p:nvSpPr>
          <p:cNvPr id="16" name="Rectangle 18" descr="Blue tissue paper">
            <a:extLst>
              <a:ext uri="{FF2B5EF4-FFF2-40B4-BE49-F238E27FC236}">
                <a16:creationId xmlns:a16="http://schemas.microsoft.com/office/drawing/2014/main" xmlns="" id="{3A43BA10-A41C-4B1D-BB18-DB23F5EBC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7720" y="4384597"/>
            <a:ext cx="2737504" cy="86286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这是君王公开设立在圣殿内的偶像。</a:t>
            </a:r>
          </a:p>
        </p:txBody>
      </p:sp>
      <p:sp>
        <p:nvSpPr>
          <p:cNvPr id="17" name="Rectangle 17" descr="Blue tissue paper">
            <a:extLst>
              <a:ext uri="{FF2B5EF4-FFF2-40B4-BE49-F238E27FC236}">
                <a16:creationId xmlns:a16="http://schemas.microsoft.com/office/drawing/2014/main" xmlns="" id="{DC8F9F89-9CB7-4D73-BEFB-B039C3647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276" y="11647"/>
            <a:ext cx="3029894" cy="202023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墙上画着各样爬物和可憎的走兽，象徵卑下的情欲。</a:t>
            </a:r>
          </a:p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暗中敬拜，意味此罪乃是隐藏的。</a:t>
            </a:r>
          </a:p>
        </p:txBody>
      </p:sp>
      <p:sp>
        <p:nvSpPr>
          <p:cNvPr id="19" name="AutoShape 6">
            <a:extLst>
              <a:ext uri="{FF2B5EF4-FFF2-40B4-BE49-F238E27FC236}">
                <a16:creationId xmlns:a16="http://schemas.microsoft.com/office/drawing/2014/main" xmlns="" id="{4774F604-2440-4010-91D0-C65ACF5FE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467" y="573088"/>
            <a:ext cx="827172" cy="431800"/>
          </a:xfrm>
          <a:prstGeom prst="wedgeRectCallout">
            <a:avLst>
              <a:gd name="adj1" fmla="val -20704"/>
              <a:gd name="adj2" fmla="val 134926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圣殿</a:t>
            </a: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xmlns="" id="{09CDB546-2789-4C5F-83F1-379844D9D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468" y="3575539"/>
            <a:ext cx="827172" cy="431800"/>
          </a:xfrm>
          <a:prstGeom prst="wedgeRectCallout">
            <a:avLst>
              <a:gd name="adj1" fmla="val 58810"/>
              <a:gd name="adj2" fmla="val -108824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祭坛</a:t>
            </a:r>
          </a:p>
        </p:txBody>
      </p:sp>
      <p:sp>
        <p:nvSpPr>
          <p:cNvPr id="22" name="AutoShape 3">
            <a:extLst>
              <a:ext uri="{FF2B5EF4-FFF2-40B4-BE49-F238E27FC236}">
                <a16:creationId xmlns:a16="http://schemas.microsoft.com/office/drawing/2014/main" xmlns="" id="{B2D5C1C4-A7EC-4CA8-B929-231A3D638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4" y="4941888"/>
            <a:ext cx="951885" cy="431800"/>
          </a:xfrm>
          <a:prstGeom prst="wedgeRectCallout">
            <a:avLst>
              <a:gd name="adj1" fmla="val -109250"/>
              <a:gd name="adj2" fmla="val -5477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东门</a:t>
            </a:r>
          </a:p>
        </p:txBody>
      </p:sp>
    </p:spTree>
    <p:extLst>
      <p:ext uri="{BB962C8B-B14F-4D97-AF65-F5344CB8AC3E}">
        <p14:creationId xmlns:p14="http://schemas.microsoft.com/office/powerpoint/2010/main" val="238204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2" descr="set-a-mark-upon-the-foreheads-of-the-men-that-sigh-and-that-cry-for-all-the-abominations">
            <a:extLst>
              <a:ext uri="{FF2B5EF4-FFF2-40B4-BE49-F238E27FC236}">
                <a16:creationId xmlns:a16="http://schemas.microsoft.com/office/drawing/2014/main" xmlns="" id="{D5B21311-8995-4DAA-A55C-F9218B490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1" y="0"/>
            <a:ext cx="6640513" cy="4979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5445" name="Text Box 5">
            <a:extLst>
              <a:ext uri="{FF2B5EF4-FFF2-40B4-BE49-F238E27FC236}">
                <a16:creationId xmlns:a16="http://schemas.microsoft.com/office/drawing/2014/main" xmlns="" id="{0CE52278-E3A5-4872-B6DA-0F76CFAB7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237" y="0"/>
            <a:ext cx="13933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600" dirty="0">
                <a:solidFill>
                  <a:srgbClr val="FFFF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YHWH</a:t>
            </a:r>
          </a:p>
        </p:txBody>
      </p:sp>
      <p:sp>
        <p:nvSpPr>
          <p:cNvPr id="445446" name="Text Box 6">
            <a:extLst>
              <a:ext uri="{FF2B5EF4-FFF2-40B4-BE49-F238E27FC236}">
                <a16:creationId xmlns:a16="http://schemas.microsoft.com/office/drawing/2014/main" xmlns="" id="{8DFBADDD-48F3-4D81-90F9-96E9750ED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77" y="5157788"/>
            <a:ext cx="11610753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 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神将那身穿细麻衣、腰间带着墨盒子的人召来。耶和华对他说：你去走遍耶路撒冷全城，那些因城中所行可憎之事叹息哀哭的人，画记</a:t>
            </a:r>
            <a:r>
              <a:rPr lang="zh-CN" altLang="en-US" sz="28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号在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额上。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9:3-4)</a:t>
            </a:r>
            <a:endParaRPr lang="en-US" altLang="zh-TW" sz="28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30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E71894B6-AB94-4728-9742-0293487D6B2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0"/>
          <a:ext cx="12192000" cy="6808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6456">
                  <a:extLst>
                    <a:ext uri="{9D8B030D-6E8A-4147-A177-3AD203B41FA5}">
                      <a16:colId xmlns:a16="http://schemas.microsoft.com/office/drawing/2014/main" xmlns="" val="1901630437"/>
                    </a:ext>
                  </a:extLst>
                </a:gridCol>
                <a:gridCol w="4189228">
                  <a:extLst>
                    <a:ext uri="{9D8B030D-6E8A-4147-A177-3AD203B41FA5}">
                      <a16:colId xmlns:a16="http://schemas.microsoft.com/office/drawing/2014/main" xmlns="" val="3306085140"/>
                    </a:ext>
                  </a:extLst>
                </a:gridCol>
                <a:gridCol w="4196316">
                  <a:extLst>
                    <a:ext uri="{9D8B030D-6E8A-4147-A177-3AD203B41FA5}">
                      <a16:colId xmlns:a16="http://schemas.microsoft.com/office/drawing/2014/main" xmlns="" val="3716255985"/>
                    </a:ext>
                  </a:extLst>
                </a:gridCol>
              </a:tblGrid>
              <a:tr h="1130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一、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(1</a:t>
                      </a:r>
                      <a:r>
                        <a:rPr lang="en-US" altLang="zh-CN" sz="3400" b="0" kern="1200" dirty="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以西結的蒙召</a:t>
                      </a:r>
                      <a:endParaRPr lang="en-US" sz="3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（五次蒙召）</a:t>
                      </a: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6428280"/>
                  </a:ext>
                </a:extLst>
              </a:tr>
              <a:tr h="16521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二、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(4</a:t>
                      </a:r>
                      <a:r>
                        <a:rPr lang="en-US" altLang="zh-CN" sz="3400" b="0" kern="1200" dirty="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24)</a:t>
                      </a:r>
                      <a:endParaRPr lang="en-US" altLang="zh-CN" sz="3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警誡猶大的預言</a:t>
                      </a:r>
                      <a:endParaRPr lang="en-US" sz="3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3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A. 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審判之因由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速臨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 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審判之表明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必臨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C. 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審判之對象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應臨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5058530"/>
                  </a:ext>
                </a:extLst>
              </a:tr>
              <a:tr h="1130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三、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(25</a:t>
                      </a:r>
                      <a:r>
                        <a:rPr lang="en-US" altLang="zh-CN" sz="3400" b="0" kern="1200" dirty="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32)</a:t>
                      </a:r>
                      <a:endParaRPr lang="en-US" altLang="zh-CN" sz="3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責備列國的預言</a:t>
                      </a:r>
                      <a:endParaRPr lang="en-US" sz="3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(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國亡時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七國遭審判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1169161"/>
                  </a:ext>
                </a:extLst>
              </a:tr>
              <a:tr h="55072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3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四、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(33</a:t>
                      </a:r>
                      <a:r>
                        <a:rPr lang="en-US" altLang="zh-CN" sz="3400" b="0" kern="1200" dirty="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48)</a:t>
                      </a:r>
                      <a:endParaRPr lang="en-US" altLang="zh-CN" sz="3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將來復興的預言</a:t>
                      </a:r>
                      <a:endParaRPr lang="en-US" sz="3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eriod"/>
                        <a:tabLst/>
                        <a:defRPr/>
                      </a:pP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禧年前之事跡</a:t>
                      </a:r>
                      <a:endParaRPr lang="en-US" altLang="zh-CN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 (33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39)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勸慰的信息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33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36)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0533101"/>
                  </a:ext>
                </a:extLst>
              </a:tr>
              <a:tr h="550720"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預言的信息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37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39)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1556481"/>
                  </a:ext>
                </a:extLst>
              </a:tr>
              <a:tr h="550720"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B. 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禧年時之事跡</a:t>
                      </a:r>
                      <a:endParaRPr lang="en-US" sz="32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 (40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48)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禧年聖殿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40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43)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6659259"/>
                  </a:ext>
                </a:extLst>
              </a:tr>
              <a:tr h="550720">
                <a:tc vMerge="1">
                  <a:txBody>
                    <a:bodyPr/>
                    <a:lstStyle/>
                    <a:p>
                      <a:endParaRPr lang="en-US" sz="3200" b="1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禧年敬拜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44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46)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5218244"/>
                  </a:ext>
                </a:extLst>
              </a:tr>
              <a:tr h="550720"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</a:t>
                      </a:r>
                      <a:r>
                        <a:rPr lang="zh-CN" alt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禧年地土</a:t>
                      </a:r>
                      <a:r>
                        <a:rPr lang="en-US" altLang="zh-CN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47</a:t>
                      </a:r>
                      <a:r>
                        <a:rPr lang="en-US" altLang="zh-CN" sz="32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32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48)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1283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73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C3CE68-C3D1-466F-A0A7-1D2B8A3A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5132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以西結的蒙召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16EA32-7123-4304-A758-13A6D61F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3497"/>
            <a:ext cx="12192000" cy="524185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以西結是祭司之出身。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從「活物」的形象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1:5-11)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指出神僕人應有的工作態度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從「靈的上下」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可見神是支配萬有的神，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必會復興以色列。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從「套輪」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指出神的旨意隨意活動；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從「滿有眼睛」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可知神是全知的神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從「聲音」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指出作神的僕人背後的權能；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從「榮光」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1:28)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可知神是尊貴無比的神，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因此不能侮慢神。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3F525FBF-41B2-4B9F-BF01-A1741953817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393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A3E93189-6C34-4F2A-9973-79D27589E4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6958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3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23A36D-A81D-437A-8B3B-18FC93655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693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五次之呼召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06ECD1-F4F8-4E7F-A16E-3B2EACB4E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68156"/>
            <a:ext cx="12192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第一次（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2:1-3:3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－「作先知的托付」；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第二次（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3:4-9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－「作譴責者的托付」；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第三次（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3:10-15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－「作被擄人中傳道人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的托付」；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第四次（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3:16-21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－「作守望人的托付」；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第五次（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3:22-27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－「作忠心僕人的托付」。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3600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xmlns="" id="{23E289C7-58E7-41B2-A751-E6DFC5EFE9E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xmlns="" id="{68CEA0EB-73AF-4F07-961B-768DC974BD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6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86302C5F-7CAC-4ACC-A816-1E90994F449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0633" y="-11773"/>
          <a:ext cx="12411725" cy="6869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904">
                  <a:extLst>
                    <a:ext uri="{9D8B030D-6E8A-4147-A177-3AD203B41FA5}">
                      <a16:colId xmlns:a16="http://schemas.microsoft.com/office/drawing/2014/main" xmlns="" val="1420401539"/>
                    </a:ext>
                  </a:extLst>
                </a:gridCol>
                <a:gridCol w="901311">
                  <a:extLst>
                    <a:ext uri="{9D8B030D-6E8A-4147-A177-3AD203B41FA5}">
                      <a16:colId xmlns:a16="http://schemas.microsoft.com/office/drawing/2014/main" xmlns="" val="3412288793"/>
                    </a:ext>
                  </a:extLst>
                </a:gridCol>
                <a:gridCol w="1415134">
                  <a:extLst>
                    <a:ext uri="{9D8B030D-6E8A-4147-A177-3AD203B41FA5}">
                      <a16:colId xmlns:a16="http://schemas.microsoft.com/office/drawing/2014/main" xmlns="" val="891248907"/>
                    </a:ext>
                  </a:extLst>
                </a:gridCol>
                <a:gridCol w="2072930">
                  <a:extLst>
                    <a:ext uri="{9D8B030D-6E8A-4147-A177-3AD203B41FA5}">
                      <a16:colId xmlns:a16="http://schemas.microsoft.com/office/drawing/2014/main" xmlns="" val="2995523289"/>
                    </a:ext>
                  </a:extLst>
                </a:gridCol>
                <a:gridCol w="1977656">
                  <a:extLst>
                    <a:ext uri="{9D8B030D-6E8A-4147-A177-3AD203B41FA5}">
                      <a16:colId xmlns:a16="http://schemas.microsoft.com/office/drawing/2014/main" xmlns="" val="675509900"/>
                    </a:ext>
                  </a:extLst>
                </a:gridCol>
                <a:gridCol w="2562446">
                  <a:extLst>
                    <a:ext uri="{9D8B030D-6E8A-4147-A177-3AD203B41FA5}">
                      <a16:colId xmlns:a16="http://schemas.microsoft.com/office/drawing/2014/main" xmlns="" val="3140760316"/>
                    </a:ext>
                  </a:extLst>
                </a:gridCol>
                <a:gridCol w="1531089">
                  <a:extLst>
                    <a:ext uri="{9D8B030D-6E8A-4147-A177-3AD203B41FA5}">
                      <a16:colId xmlns:a16="http://schemas.microsoft.com/office/drawing/2014/main" xmlns="" val="837039707"/>
                    </a:ext>
                  </a:extLst>
                </a:gridCol>
                <a:gridCol w="1024255">
                  <a:extLst>
                    <a:ext uri="{9D8B030D-6E8A-4147-A177-3AD203B41FA5}">
                      <a16:colId xmlns:a16="http://schemas.microsoft.com/office/drawing/2014/main" xmlns="" val="2077425655"/>
                    </a:ext>
                  </a:extLst>
                </a:gridCol>
              </a:tblGrid>
              <a:tr h="560413">
                <a:tc rowSpan="7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責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備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亡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前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592BC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神的榮</a:t>
                      </a: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耀顯現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以西結</a:t>
                      </a: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的蒙召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蒙召時的處境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1上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4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史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2834522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蒙召時的異象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1下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5897941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蒙召時的托付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2-3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2830900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592-588BC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神的榮</a:t>
                      </a:r>
                      <a:endParaRPr lang="en-US" sz="44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耀離開</a:t>
                      </a:r>
                      <a:endParaRPr lang="en-US" sz="44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責備的</a:t>
                      </a:r>
                      <a:endParaRPr lang="en-US" sz="44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信息</a:t>
                      </a:r>
                      <a:endParaRPr lang="en-US" sz="44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審判之速臨</a:t>
                      </a:r>
                      <a:endParaRPr lang="en-US" sz="2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4-11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6526238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審判之必臨</a:t>
                      </a:r>
                      <a:endParaRPr lang="en-US" sz="2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12-19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9859747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審判之應臨</a:t>
                      </a:r>
                      <a:endParaRPr lang="en-US" sz="2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20-24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4425295"/>
                  </a:ext>
                </a:extLst>
              </a:tr>
              <a:tr h="14267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時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588-586BC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神的榮</a:t>
                      </a: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耀施判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4400" b="1" kern="1200" dirty="0" smtClean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邻</a:t>
                      </a:r>
                      <a:r>
                        <a:rPr lang="ja-JP" altLang="en-US" sz="4400" b="1" kern="1200" dirty="0" smtClean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国</a:t>
                      </a:r>
                      <a:r>
                        <a:rPr lang="en-US" sz="4400" b="1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ja-JP" altLang="en-US" sz="4000" b="1" kern="1200" dirty="0" smtClean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审判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七國遭宣判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25-32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2443041"/>
                  </a:ext>
                </a:extLst>
              </a:tr>
              <a:tr h="479637">
                <a:tc rowSpan="5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安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慰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5"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國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亡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後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585-572BC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神的榮</a:t>
                      </a: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耀歸回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安慰的</a:t>
                      </a:r>
                      <a:endParaRPr lang="en-US" sz="44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</a:t>
                      </a:r>
                      <a:endParaRPr lang="en-US" sz="44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勸慰的信息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33-36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</a:t>
                      </a:r>
                    </a:p>
                    <a:p>
                      <a:r>
                        <a:rPr lang="en-US" sz="44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言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3492309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預言的信息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37-39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3633752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禧年聖殿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40-43</a:t>
                      </a:r>
                      <a:endParaRPr lang="en-US" sz="2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6112487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禧年崇拜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44-46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3696600"/>
                  </a:ext>
                </a:extLst>
              </a:tr>
              <a:tr h="479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禧年境地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47-48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159923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A54472F-0C14-4373-94CF-69967FF8D022}"/>
              </a:ext>
            </a:extLst>
          </p:cNvPr>
          <p:cNvCxnSpPr>
            <a:cxnSpLocks/>
          </p:cNvCxnSpPr>
          <p:nvPr/>
        </p:nvCxnSpPr>
        <p:spPr>
          <a:xfrm>
            <a:off x="967563" y="4423145"/>
            <a:ext cx="104411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75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FC426BB7-74AB-4ED3-97C5-649082B10E8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2"/>
          <a:ext cx="12192000" cy="6844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153">
                  <a:extLst>
                    <a:ext uri="{9D8B030D-6E8A-4147-A177-3AD203B41FA5}">
                      <a16:colId xmlns:a16="http://schemas.microsoft.com/office/drawing/2014/main" xmlns="" val="3112410427"/>
                    </a:ext>
                  </a:extLst>
                </a:gridCol>
                <a:gridCol w="2254103">
                  <a:extLst>
                    <a:ext uri="{9D8B030D-6E8A-4147-A177-3AD203B41FA5}">
                      <a16:colId xmlns:a16="http://schemas.microsoft.com/office/drawing/2014/main" xmlns="" val="3086019246"/>
                    </a:ext>
                  </a:extLst>
                </a:gridCol>
                <a:gridCol w="1605516">
                  <a:extLst>
                    <a:ext uri="{9D8B030D-6E8A-4147-A177-3AD203B41FA5}">
                      <a16:colId xmlns:a16="http://schemas.microsoft.com/office/drawing/2014/main" xmlns="" val="3617251777"/>
                    </a:ext>
                  </a:extLst>
                </a:gridCol>
                <a:gridCol w="4798828">
                  <a:extLst>
                    <a:ext uri="{9D8B030D-6E8A-4147-A177-3AD203B41FA5}">
                      <a16:colId xmlns:a16="http://schemas.microsoft.com/office/drawing/2014/main" xmlns="" val="3761859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1431729311"/>
                    </a:ext>
                  </a:extLst>
                </a:gridCol>
              </a:tblGrid>
              <a:tr h="5666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3600" b="1" kern="1200" dirty="0" smtClean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段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題旨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ja-JP" altLang="en-US" sz="3600" b="1" kern="1200" dirty="0" smtClean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章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主題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日期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 B.C.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2514925"/>
                  </a:ext>
                </a:extLst>
              </a:tr>
              <a:tr h="566636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1－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耶路撒冷滅亡之預言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1-3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蒙召年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即被擄後第五年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592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1826442"/>
                  </a:ext>
                </a:extLst>
              </a:tr>
              <a:tr h="56663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4-7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被擄後第五年的預言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592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6497512"/>
                  </a:ext>
                </a:extLst>
              </a:tr>
              <a:tr h="56663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8-19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被擄後第六年的預言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591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5679821"/>
                  </a:ext>
                </a:extLst>
              </a:tr>
              <a:tr h="566636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20-22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被擄後第七年的預言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590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8005186"/>
                  </a:ext>
                </a:extLst>
              </a:tr>
              <a:tr h="566636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23-24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被擄後第九年的預言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2114658"/>
                  </a:ext>
                </a:extLst>
              </a:tr>
              <a:tr h="566636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25-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列國受審判之預言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被擄後第九年的預言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588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7209686"/>
                  </a:ext>
                </a:extLst>
              </a:tr>
              <a:tr h="56663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26-28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被擄後第十一年的預言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586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578358"/>
                  </a:ext>
                </a:extLst>
              </a:tr>
              <a:tr h="109594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29-32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被擄後第十、廿七</a:t>
                      </a: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十一年的預言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587,570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586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7068792"/>
                  </a:ext>
                </a:extLst>
              </a:tr>
              <a:tr h="56663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33-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以色列復國之預言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33-39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被擄後第十二年的預言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1243319"/>
                  </a:ext>
                </a:extLst>
              </a:tr>
              <a:tr h="56663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40-48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被擄後第廿五年的預言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572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6354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4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31D557E1-B6FD-4CA3-AA4C-2B5B2D5311B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0"/>
          <a:ext cx="12192000" cy="6957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999">
                  <a:extLst>
                    <a:ext uri="{9D8B030D-6E8A-4147-A177-3AD203B41FA5}">
                      <a16:colId xmlns:a16="http://schemas.microsoft.com/office/drawing/2014/main" xmlns="" val="3008671586"/>
                    </a:ext>
                  </a:extLst>
                </a:gridCol>
                <a:gridCol w="2336082">
                  <a:extLst>
                    <a:ext uri="{9D8B030D-6E8A-4147-A177-3AD203B41FA5}">
                      <a16:colId xmlns:a16="http://schemas.microsoft.com/office/drawing/2014/main" xmlns="" val="1039547"/>
                    </a:ext>
                  </a:extLst>
                </a:gridCol>
                <a:gridCol w="5791919">
                  <a:extLst>
                    <a:ext uri="{9D8B030D-6E8A-4147-A177-3AD203B41FA5}">
                      <a16:colId xmlns:a16="http://schemas.microsoft.com/office/drawing/2014/main" xmlns="" val="312980330"/>
                    </a:ext>
                  </a:extLst>
                </a:gridCol>
              </a:tblGrid>
              <a:tr h="515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主題（審判速臨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經 文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意 義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6335562"/>
                  </a:ext>
                </a:extLst>
              </a:tr>
              <a:tr h="5766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四表徵性動作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（4:1－5:4）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4:1-3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耶路撒冷被圍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1814105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4:4-8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被擄之長久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7709141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4:9-17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被圍時之饑荒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7150269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5:1-4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被滅時之死傷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6099163"/>
                  </a:ext>
                </a:extLst>
              </a:tr>
              <a:tr h="57661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三篇審判性信息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（5:5－7:27）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5:5-17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解釋神審判之因由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6383886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6:1-14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描述神忿怒之審判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4063530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7:1-27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哀歎審判的結局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1916928"/>
                  </a:ext>
                </a:extLst>
              </a:tr>
              <a:tr h="5766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四個啟示性的異象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(8-11)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招惹滅亡之主因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拜偶像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4067637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耶路撒冷被屠殺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8348571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耶路撒冷被焚燒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9323865"/>
                  </a:ext>
                </a:extLst>
              </a:tr>
              <a:tr h="576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耶路撒冷被熬煉</a:t>
                      </a:r>
                      <a:r>
                        <a:rPr 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6664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79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1A18FBB-3204-4B1B-AEF4-C3A3994256E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-58865"/>
          <a:ext cx="12192000" cy="7053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860">
                  <a:extLst>
                    <a:ext uri="{9D8B030D-6E8A-4147-A177-3AD203B41FA5}">
                      <a16:colId xmlns:a16="http://schemas.microsoft.com/office/drawing/2014/main" xmlns="" val="404185228"/>
                    </a:ext>
                  </a:extLst>
                </a:gridCol>
                <a:gridCol w="2764466">
                  <a:extLst>
                    <a:ext uri="{9D8B030D-6E8A-4147-A177-3AD203B41FA5}">
                      <a16:colId xmlns:a16="http://schemas.microsoft.com/office/drawing/2014/main" xmlns="" val="2915997475"/>
                    </a:ext>
                  </a:extLst>
                </a:gridCol>
                <a:gridCol w="5227674">
                  <a:extLst>
                    <a:ext uri="{9D8B030D-6E8A-4147-A177-3AD203B41FA5}">
                      <a16:colId xmlns:a16="http://schemas.microsoft.com/office/drawing/2014/main" xmlns="" val="3836374564"/>
                    </a:ext>
                  </a:extLst>
                </a:gridCol>
              </a:tblGrid>
              <a:tr h="559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主題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審判必臨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經 文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意 義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9063479"/>
                  </a:ext>
                </a:extLst>
              </a:tr>
              <a:tr h="62251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二個表徵性的動作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（12:1－20）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12:1－16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耶路撒冷的被擄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5843906"/>
                  </a:ext>
                </a:extLst>
              </a:tr>
              <a:tr h="622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12:17－20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被擄時的情景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5766403"/>
                  </a:ext>
                </a:extLst>
              </a:tr>
              <a:tr h="62251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三篇反斥性的信息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（12:21－14:23)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12:21－28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斥責虛假的異象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5492317"/>
                  </a:ext>
                </a:extLst>
              </a:tr>
              <a:tr h="622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斥責虛假的先知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2142783"/>
                  </a:ext>
                </a:extLst>
              </a:tr>
              <a:tr h="622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斥責虛假的長老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075466"/>
                  </a:ext>
                </a:extLst>
              </a:tr>
              <a:tr h="62251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三篇審判性的比喻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（15－17章）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無用的葡萄樹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6651084"/>
                  </a:ext>
                </a:extLst>
              </a:tr>
              <a:tr h="622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被棄的嬰孩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7679431"/>
                  </a:ext>
                </a:extLst>
              </a:tr>
              <a:tr h="6225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龐大的雙鷹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4908185"/>
                  </a:ext>
                </a:extLst>
              </a:tr>
              <a:tr h="6225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一個闡明性的信息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神公義的刑罰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7727342"/>
                  </a:ext>
                </a:extLst>
              </a:tr>
              <a:tr h="6225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一首可悲性的哀歌</a:t>
                      </a:r>
                      <a:endParaRPr lang="en-US" sz="36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被擒的猛獅，被燒之葡萄樹</a:t>
                      </a:r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5097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4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2" descr="symbols-of-removal-into-cap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4" y="1"/>
            <a:ext cx="6084887" cy="456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125026" y="4457343"/>
            <a:ext cx="11940362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你要在白日当他们眼前带出你的物件去，好像预备掳去使用的物件。到了晚上，你要在他们眼前亲自出去，像被掳的人出去一样。你要在他们眼前挖通了墙，从其中将物件带出去。到天黑时，你要当他们眼前搭在肩头上带出去，并要蒙住脸看不见地，因为我立你作以色列家的预兆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12:4-6)</a:t>
            </a:r>
            <a:endParaRPr lang="en-US" altLang="zh-TW" sz="30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624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8" name="AutoShape 4" descr="Walnut"/>
          <p:cNvSpPr>
            <a:spLocks noChangeArrowheads="1"/>
          </p:cNvSpPr>
          <p:nvPr/>
        </p:nvSpPr>
        <p:spPr bwMode="auto">
          <a:xfrm>
            <a:off x="1013988" y="315488"/>
            <a:ext cx="2115432" cy="86518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饥荒</a:t>
            </a:r>
          </a:p>
        </p:txBody>
      </p:sp>
      <p:sp>
        <p:nvSpPr>
          <p:cNvPr id="528389" name="AutoShape 5" descr="Walnut"/>
          <p:cNvSpPr>
            <a:spLocks noChangeArrowheads="1"/>
          </p:cNvSpPr>
          <p:nvPr/>
        </p:nvSpPr>
        <p:spPr bwMode="auto">
          <a:xfrm>
            <a:off x="3482453" y="315488"/>
            <a:ext cx="2357032" cy="86518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恶兽</a:t>
            </a:r>
          </a:p>
        </p:txBody>
      </p:sp>
      <p:sp>
        <p:nvSpPr>
          <p:cNvPr id="528390" name="AutoShape 6" descr="Walnut"/>
          <p:cNvSpPr>
            <a:spLocks noChangeArrowheads="1"/>
          </p:cNvSpPr>
          <p:nvPr/>
        </p:nvSpPr>
        <p:spPr bwMode="auto">
          <a:xfrm>
            <a:off x="6150150" y="327757"/>
            <a:ext cx="2278625" cy="86518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刀剑</a:t>
            </a:r>
          </a:p>
        </p:txBody>
      </p:sp>
      <p:sp>
        <p:nvSpPr>
          <p:cNvPr id="528391" name="AutoShape 7" descr="Walnut"/>
          <p:cNvSpPr>
            <a:spLocks noChangeArrowheads="1"/>
          </p:cNvSpPr>
          <p:nvPr/>
        </p:nvSpPr>
        <p:spPr bwMode="auto">
          <a:xfrm>
            <a:off x="8937836" y="327757"/>
            <a:ext cx="2079450" cy="86518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瘟疫</a:t>
            </a:r>
          </a:p>
        </p:txBody>
      </p:sp>
      <p:sp>
        <p:nvSpPr>
          <p:cNvPr id="528392" name="Rectangle 8"/>
          <p:cNvSpPr>
            <a:spLocks noChangeArrowheads="1"/>
          </p:cNvSpPr>
          <p:nvPr/>
        </p:nvSpPr>
        <p:spPr bwMode="auto">
          <a:xfrm>
            <a:off x="778599" y="1360627"/>
            <a:ext cx="10592554" cy="11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7788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017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24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47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195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5915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635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355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其中虽有挪亚、但以理、约伯这三人，他们只能因他们的义救自己的性命。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14:14) 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28393" name="Rectangle 9" descr="Pink tissue paper"/>
          <p:cNvSpPr>
            <a:spLocks noChangeArrowheads="1"/>
          </p:cNvSpPr>
          <p:nvPr/>
        </p:nvSpPr>
        <p:spPr bwMode="auto">
          <a:xfrm>
            <a:off x="1013988" y="2627776"/>
            <a:ext cx="1792586" cy="13060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挪亚</a:t>
            </a:r>
          </a:p>
        </p:txBody>
      </p:sp>
      <p:sp>
        <p:nvSpPr>
          <p:cNvPr id="528394" name="Rectangle 10" descr="Parchment"/>
          <p:cNvSpPr>
            <a:spLocks noChangeArrowheads="1"/>
          </p:cNvSpPr>
          <p:nvPr/>
        </p:nvSpPr>
        <p:spPr bwMode="auto">
          <a:xfrm>
            <a:off x="3046790" y="2641869"/>
            <a:ext cx="5481574" cy="129195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3160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8383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36061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8178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750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322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189413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惟有挪亚在耶和华眼前蒙恩。</a:t>
            </a:r>
          </a:p>
          <a:p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挪亚是个义人，在当时的世代是个完全人。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创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6:8-9)</a:t>
            </a:r>
            <a:endParaRPr lang="en-US" altLang="zh-TW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28395" name="Rectangle 11" descr="Pink tissue paper"/>
          <p:cNvSpPr>
            <a:spLocks noChangeArrowheads="1"/>
          </p:cNvSpPr>
          <p:nvPr/>
        </p:nvSpPr>
        <p:spPr bwMode="auto">
          <a:xfrm>
            <a:off x="1013988" y="4005263"/>
            <a:ext cx="1792586" cy="10810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但以理</a:t>
            </a:r>
          </a:p>
        </p:txBody>
      </p:sp>
      <p:sp>
        <p:nvSpPr>
          <p:cNvPr id="528396" name="Rectangle 12" descr="Parchment"/>
          <p:cNvSpPr>
            <a:spLocks noChangeArrowheads="1"/>
          </p:cNvSpPr>
          <p:nvPr/>
        </p:nvSpPr>
        <p:spPr bwMode="auto">
          <a:xfrm>
            <a:off x="3046790" y="4005263"/>
            <a:ext cx="5481574" cy="10810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大蒙眷爱的但以理。</a:t>
            </a:r>
            <a:r>
              <a:rPr lang="en-US" altLang="zh-CN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10:11)</a:t>
            </a:r>
            <a:endParaRPr lang="en-US" altLang="zh-TW" sz="28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28397" name="Rectangle 13" descr="Pink tissue paper"/>
          <p:cNvSpPr>
            <a:spLocks noChangeArrowheads="1"/>
          </p:cNvSpPr>
          <p:nvPr/>
        </p:nvSpPr>
        <p:spPr bwMode="auto">
          <a:xfrm>
            <a:off x="1013988" y="5157788"/>
            <a:ext cx="1792586" cy="10810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约伯</a:t>
            </a:r>
          </a:p>
        </p:txBody>
      </p:sp>
      <p:sp>
        <p:nvSpPr>
          <p:cNvPr id="528398" name="Rectangle 14" descr="Parchment"/>
          <p:cNvSpPr>
            <a:spLocks noChangeArrowheads="1"/>
          </p:cNvSpPr>
          <p:nvPr/>
        </p:nvSpPr>
        <p:spPr bwMode="auto">
          <a:xfrm>
            <a:off x="3046790" y="5157788"/>
            <a:ext cx="5481574" cy="10810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地上再没有人像他完全正直，敬畏神，远离恶事。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</a:t>
            </a:r>
            <a:r>
              <a:rPr lang="en-US" altLang="zh-CN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1:8)</a:t>
            </a:r>
            <a:endParaRPr lang="en-US" altLang="zh-TW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28399" name="Rectangle 15" descr="Blue tissue paper"/>
          <p:cNvSpPr>
            <a:spLocks noChangeArrowheads="1"/>
          </p:cNvSpPr>
          <p:nvPr/>
        </p:nvSpPr>
        <p:spPr bwMode="auto">
          <a:xfrm>
            <a:off x="8640676" y="2641869"/>
            <a:ext cx="2375829" cy="129195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全家因他得救</a:t>
            </a:r>
          </a:p>
        </p:txBody>
      </p:sp>
      <p:sp>
        <p:nvSpPr>
          <p:cNvPr id="528400" name="Rectangle 16" descr="Blue tissue paper"/>
          <p:cNvSpPr>
            <a:spLocks noChangeArrowheads="1"/>
          </p:cNvSpPr>
          <p:nvPr/>
        </p:nvSpPr>
        <p:spPr bwMode="auto">
          <a:xfrm>
            <a:off x="8640676" y="4005263"/>
            <a:ext cx="2375829" cy="10810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巴比伦哲士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因他幸免</a:t>
            </a:r>
            <a:endParaRPr lang="zh-TW" altLang="en-US" sz="28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28401" name="Rectangle 17" descr="Blue tissue paper"/>
          <p:cNvSpPr>
            <a:spLocks noChangeArrowheads="1"/>
          </p:cNvSpPr>
          <p:nvPr/>
        </p:nvSpPr>
        <p:spPr bwMode="auto">
          <a:xfrm>
            <a:off x="8640675" y="5157788"/>
            <a:ext cx="2375829" cy="10810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三友因他代求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免遭责罚</a:t>
            </a:r>
            <a:endParaRPr lang="zh-TW" altLang="en-US" sz="28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76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4" name="Picture 2" descr="bald-eagl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1146176"/>
            <a:ext cx="2613025" cy="17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5555" name="Picture 3" descr="bald-eag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1128714"/>
            <a:ext cx="26130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5556" name="Picture 4" descr="Vector-grape-v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255" y="3347298"/>
            <a:ext cx="3167062" cy="316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5557" name="Text Box 5"/>
          <p:cNvSpPr txBox="1">
            <a:spLocks noChangeArrowheads="1"/>
          </p:cNvSpPr>
          <p:nvPr/>
        </p:nvSpPr>
        <p:spPr bwMode="auto">
          <a:xfrm>
            <a:off x="8237538" y="450850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535558" name="Text Box 6"/>
          <p:cNvSpPr txBox="1">
            <a:spLocks noChangeArrowheads="1"/>
          </p:cNvSpPr>
          <p:nvPr/>
        </p:nvSpPr>
        <p:spPr bwMode="auto">
          <a:xfrm>
            <a:off x="3025220" y="450850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</a:p>
        </p:txBody>
      </p:sp>
      <p:sp>
        <p:nvSpPr>
          <p:cNvPr id="535559" name="Text Box 7"/>
          <p:cNvSpPr txBox="1">
            <a:spLocks noChangeArrowheads="1"/>
          </p:cNvSpPr>
          <p:nvPr/>
        </p:nvSpPr>
        <p:spPr bwMode="auto">
          <a:xfrm>
            <a:off x="5246102" y="2289508"/>
            <a:ext cx="1627369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西底家之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犹大国</a:t>
            </a:r>
            <a:endParaRPr lang="zh-TW" altLang="en-US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5560" name="Text Box 8"/>
          <p:cNvSpPr txBox="1">
            <a:spLocks noChangeArrowheads="1"/>
          </p:cNvSpPr>
          <p:nvPr/>
        </p:nvSpPr>
        <p:spPr bwMode="auto">
          <a:xfrm>
            <a:off x="4910114" y="4823203"/>
            <a:ext cx="2733203" cy="155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低微之国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dirty="0">
                <a:solidFill>
                  <a:srgbClr val="7030A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矮小的葡萄</a:t>
            </a:r>
            <a:endParaRPr lang="en-US" altLang="zh-CN" sz="2800" dirty="0">
              <a:solidFill>
                <a:srgbClr val="7030A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>
              <a:spcAft>
                <a:spcPct val="2000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守盟约得以存立</a:t>
            </a:r>
            <a:endParaRPr lang="zh-TW" altLang="en-US" sz="28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70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74" name="Picture 2" descr="cedar tre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1" y="4221163"/>
            <a:ext cx="16732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675" name="Text Box 3"/>
          <p:cNvSpPr txBox="1">
            <a:spLocks noChangeArrowheads="1"/>
          </p:cNvSpPr>
          <p:nvPr/>
        </p:nvSpPr>
        <p:spPr bwMode="auto">
          <a:xfrm>
            <a:off x="3216275" y="6337301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>
                <a:latin typeface="SimHei" panose="02010609060101010101" pitchFamily="49" charset="-122"/>
                <a:ea typeface="SimHei" panose="02010609060101010101" pitchFamily="49" charset="-122"/>
              </a:rPr>
              <a:t>犹大国</a:t>
            </a:r>
          </a:p>
        </p:txBody>
      </p:sp>
      <p:sp>
        <p:nvSpPr>
          <p:cNvPr id="540678" name="Oval 6"/>
          <p:cNvSpPr>
            <a:spLocks noChangeArrowheads="1"/>
          </p:cNvSpPr>
          <p:nvPr/>
        </p:nvSpPr>
        <p:spPr bwMode="auto">
          <a:xfrm>
            <a:off x="3565525" y="4162425"/>
            <a:ext cx="298450" cy="27463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40680" name="Freeform 8" descr="Green marble"/>
          <p:cNvSpPr>
            <a:spLocks/>
          </p:cNvSpPr>
          <p:nvPr/>
        </p:nvSpPr>
        <p:spPr bwMode="auto">
          <a:xfrm>
            <a:off x="6816726" y="2349500"/>
            <a:ext cx="3167063" cy="3887788"/>
          </a:xfrm>
          <a:custGeom>
            <a:avLst/>
            <a:gdLst>
              <a:gd name="T0" fmla="*/ 0 w 1995"/>
              <a:gd name="T1" fmla="*/ 2449 h 2449"/>
              <a:gd name="T2" fmla="*/ 1995 w 1995"/>
              <a:gd name="T3" fmla="*/ 2449 h 2449"/>
              <a:gd name="T4" fmla="*/ 1496 w 1995"/>
              <a:gd name="T5" fmla="*/ 998 h 2449"/>
              <a:gd name="T6" fmla="*/ 1406 w 1995"/>
              <a:gd name="T7" fmla="*/ 1270 h 2449"/>
              <a:gd name="T8" fmla="*/ 907 w 1995"/>
              <a:gd name="T9" fmla="*/ 0 h 2449"/>
              <a:gd name="T10" fmla="*/ 544 w 1995"/>
              <a:gd name="T11" fmla="*/ 1224 h 2449"/>
              <a:gd name="T12" fmla="*/ 408 w 1995"/>
              <a:gd name="T13" fmla="*/ 1043 h 2449"/>
              <a:gd name="T14" fmla="*/ 0 w 1995"/>
              <a:gd name="T15" fmla="*/ 2449 h 2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95" h="2449">
                <a:moveTo>
                  <a:pt x="0" y="2449"/>
                </a:moveTo>
                <a:lnTo>
                  <a:pt x="1995" y="2449"/>
                </a:lnTo>
                <a:lnTo>
                  <a:pt x="1496" y="998"/>
                </a:lnTo>
                <a:lnTo>
                  <a:pt x="1406" y="1270"/>
                </a:lnTo>
                <a:lnTo>
                  <a:pt x="907" y="0"/>
                </a:lnTo>
                <a:lnTo>
                  <a:pt x="544" y="1224"/>
                </a:lnTo>
                <a:lnTo>
                  <a:pt x="408" y="1043"/>
                </a:lnTo>
                <a:lnTo>
                  <a:pt x="0" y="2449"/>
                </a:ln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40682" name="Picture 10" descr="tr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039" y="327026"/>
            <a:ext cx="2613025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0685" name="Picture 13" descr="cloud-clip-art-black-and-white-free-clipart-imag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9" y="3781426"/>
            <a:ext cx="1335087" cy="69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0686" name="Picture 14" descr="cloud-clip-art-black-and-white-free-clipart-imag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9" y="5480051"/>
            <a:ext cx="2693987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687" name="Text Box 15"/>
          <p:cNvSpPr txBox="1">
            <a:spLocks noChangeArrowheads="1"/>
          </p:cNvSpPr>
          <p:nvPr/>
        </p:nvSpPr>
        <p:spPr bwMode="auto">
          <a:xfrm>
            <a:off x="7558822" y="4865688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极高的山</a:t>
            </a:r>
          </a:p>
        </p:txBody>
      </p:sp>
      <p:sp>
        <p:nvSpPr>
          <p:cNvPr id="540689" name="Text Box 17"/>
          <p:cNvSpPr txBox="1">
            <a:spLocks noChangeArrowheads="1"/>
          </p:cNvSpPr>
          <p:nvPr/>
        </p:nvSpPr>
        <p:spPr bwMode="auto">
          <a:xfrm>
            <a:off x="99588" y="224270"/>
            <a:ext cx="659172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在以色列高处的山栽上，他就生枝子，结果子，成为佳美的香柏树，各类飞鸟都必宿在其下，就是宿在枝子的荫下。田野的树木都必知道我─耶和华使高树矮小，矮树高大；青树枯乾，枯树发旺。</a:t>
            </a:r>
            <a:r>
              <a:rPr lang="zh-CN" altLang="en-US" sz="24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我耶</a:t>
            </a:r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和华如此说，也如此行了</a:t>
            </a:r>
            <a:r>
              <a:rPr lang="zh-CN" altLang="en-US" sz="24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2400" b="1" dirty="0" smtClean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2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17:23-24)</a:t>
            </a:r>
            <a:endParaRPr lang="en-US" altLang="zh-TW" sz="24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30000"/>
              </a:spcAft>
            </a:pPr>
            <a:endParaRPr lang="zh-TW" altLang="en-US" sz="2000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40692" name="Picture 20" descr="cedar tre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2708276"/>
            <a:ext cx="2817813" cy="372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695" name="Text Box 23"/>
          <p:cNvSpPr txBox="1">
            <a:spLocks noChangeArrowheads="1"/>
          </p:cNvSpPr>
          <p:nvPr/>
        </p:nvSpPr>
        <p:spPr bwMode="auto">
          <a:xfrm>
            <a:off x="3058408" y="6284913"/>
            <a:ext cx="126188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犹大国</a:t>
            </a:r>
          </a:p>
        </p:txBody>
      </p:sp>
      <p:sp>
        <p:nvSpPr>
          <p:cNvPr id="2" name="Rectangle 1"/>
          <p:cNvSpPr/>
          <p:nvPr/>
        </p:nvSpPr>
        <p:spPr>
          <a:xfrm>
            <a:off x="3143342" y="2765231"/>
            <a:ext cx="1196846" cy="54833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465600" y="2498757"/>
            <a:ext cx="2811927" cy="65180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91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7DB28F09-5E20-470E-BBEB-2E04AAABE3F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233916"/>
          <a:ext cx="12192000" cy="619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910516551"/>
                    </a:ext>
                  </a:extLst>
                </a:gridCol>
                <a:gridCol w="2868428">
                  <a:extLst>
                    <a:ext uri="{9D8B030D-6E8A-4147-A177-3AD203B41FA5}">
                      <a16:colId xmlns:a16="http://schemas.microsoft.com/office/drawing/2014/main" xmlns="" val="654780913"/>
                    </a:ext>
                  </a:extLst>
                </a:gridCol>
                <a:gridCol w="5259572">
                  <a:extLst>
                    <a:ext uri="{9D8B030D-6E8A-4147-A177-3AD203B41FA5}">
                      <a16:colId xmlns:a16="http://schemas.microsoft.com/office/drawing/2014/main" xmlns="" val="3855955499"/>
                    </a:ext>
                  </a:extLst>
                </a:gridCol>
              </a:tblGrid>
              <a:tr h="8823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主題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審判應臨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經 文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意 義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7459169"/>
                  </a:ext>
                </a:extLst>
              </a:tr>
              <a:tr h="13346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一個反叛的歷史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20:1－44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數算以色列的罪行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與宣告面臨的審判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2613286"/>
                  </a:ext>
                </a:extLst>
              </a:tr>
              <a:tr h="882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一個淒慘的輓歌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20:45－21:32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神的審判如利刀臨到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1582415"/>
                  </a:ext>
                </a:extLst>
              </a:tr>
              <a:tr h="882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一篇嚴厲的信息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22章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以色列為何及如何受審判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905152"/>
                  </a:ext>
                </a:extLst>
              </a:tr>
              <a:tr h="882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一個淫亂的國家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23章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神審判是公義的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6485260"/>
                  </a:ext>
                </a:extLst>
              </a:tr>
              <a:tr h="13346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一幅悲慘的圖畫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24章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肉在鍋中與妻被取去之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雙喻</a:t>
                      </a: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6366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5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037" name="Picture 13" descr="Aluminium_dros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432175"/>
            <a:ext cx="4564063" cy="3424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1029" name="Picture 5" descr="smelting-and-refining-precious-metals_specialty-meta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45"/>
          <a:stretch/>
        </p:blipFill>
        <p:spPr bwMode="auto">
          <a:xfrm>
            <a:off x="1487488" y="-26988"/>
            <a:ext cx="4597401" cy="50426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1031" name="Freeform 7"/>
          <p:cNvSpPr>
            <a:spLocks/>
          </p:cNvSpPr>
          <p:nvPr/>
        </p:nvSpPr>
        <p:spPr bwMode="auto">
          <a:xfrm>
            <a:off x="4364211" y="2453591"/>
            <a:ext cx="2360613" cy="1830388"/>
          </a:xfrm>
          <a:custGeom>
            <a:avLst/>
            <a:gdLst>
              <a:gd name="T0" fmla="*/ 0 w 1487"/>
              <a:gd name="T1" fmla="*/ 0 h 1153"/>
              <a:gd name="T2" fmla="*/ 554 w 1487"/>
              <a:gd name="T3" fmla="*/ 635 h 1153"/>
              <a:gd name="T4" fmla="*/ 1487 w 1487"/>
              <a:gd name="T5" fmla="*/ 1153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7" h="1153">
                <a:moveTo>
                  <a:pt x="0" y="0"/>
                </a:moveTo>
                <a:cubicBezTo>
                  <a:pt x="92" y="104"/>
                  <a:pt x="306" y="443"/>
                  <a:pt x="554" y="635"/>
                </a:cubicBezTo>
                <a:cubicBezTo>
                  <a:pt x="802" y="827"/>
                  <a:pt x="1293" y="1045"/>
                  <a:pt x="1487" y="1153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1033" name="Line 9"/>
          <p:cNvSpPr>
            <a:spLocks noChangeShapeType="1"/>
          </p:cNvSpPr>
          <p:nvPr/>
        </p:nvSpPr>
        <p:spPr bwMode="auto">
          <a:xfrm>
            <a:off x="2711450" y="3500439"/>
            <a:ext cx="863600" cy="730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1034" name="Text Box 10"/>
          <p:cNvSpPr txBox="1">
            <a:spLocks noChangeArrowheads="1"/>
          </p:cNvSpPr>
          <p:nvPr/>
        </p:nvSpPr>
        <p:spPr bwMode="auto">
          <a:xfrm>
            <a:off x="2208213" y="32131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银</a:t>
            </a:r>
          </a:p>
        </p:txBody>
      </p:sp>
      <p:sp>
        <p:nvSpPr>
          <p:cNvPr id="641035" name="Rectangle 11"/>
          <p:cNvSpPr>
            <a:spLocks noChangeArrowheads="1"/>
          </p:cNvSpPr>
          <p:nvPr/>
        </p:nvSpPr>
        <p:spPr bwMode="auto">
          <a:xfrm>
            <a:off x="6456362" y="576263"/>
            <a:ext cx="532219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人子啊，以色列家在我看为渣滓。他们都是炉中的铜、锡、铁、铅，都是银渣滓。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22:18)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41036" name="Text Box 12"/>
          <p:cNvSpPr txBox="1">
            <a:spLocks noChangeArrowheads="1"/>
          </p:cNvSpPr>
          <p:nvPr/>
        </p:nvSpPr>
        <p:spPr bwMode="auto">
          <a:xfrm>
            <a:off x="8320136" y="5734051"/>
            <a:ext cx="2339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炉渣：铜、锡、铁、铅的氧化物</a:t>
            </a:r>
            <a:endParaRPr lang="zh-TW" altLang="en-US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994494"/>
            <a:ext cx="599598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人怎样将银、铜、铁、铅、锡聚在炉中，吹火熔化；照样，我也要发怒气和忿怒，将你们聚集放在城中，熔化你们。</a:t>
            </a:r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22:20)</a:t>
            </a:r>
            <a:endParaRPr lang="en-US" altLang="zh-TW" sz="28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96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13" name="Freeform 13" descr="Zig zag"/>
          <p:cNvSpPr>
            <a:spLocks/>
          </p:cNvSpPr>
          <p:nvPr/>
        </p:nvSpPr>
        <p:spPr bwMode="auto">
          <a:xfrm>
            <a:off x="1519237" y="5157788"/>
            <a:ext cx="9151938" cy="1058862"/>
          </a:xfrm>
          <a:custGeom>
            <a:avLst/>
            <a:gdLst>
              <a:gd name="T0" fmla="*/ 932 w 5765"/>
              <a:gd name="T1" fmla="*/ 361 h 667"/>
              <a:gd name="T2" fmla="*/ 1929 w 5765"/>
              <a:gd name="T3" fmla="*/ 179 h 667"/>
              <a:gd name="T4" fmla="*/ 4288 w 5765"/>
              <a:gd name="T5" fmla="*/ 452 h 667"/>
              <a:gd name="T6" fmla="*/ 5762 w 5765"/>
              <a:gd name="T7" fmla="*/ 0 h 667"/>
              <a:gd name="T8" fmla="*/ 5765 w 5765"/>
              <a:gd name="T9" fmla="*/ 667 h 667"/>
              <a:gd name="T10" fmla="*/ 0 w 5765"/>
              <a:gd name="T11" fmla="*/ 656 h 667"/>
              <a:gd name="T12" fmla="*/ 2 w 5765"/>
              <a:gd name="T13" fmla="*/ 135 h 667"/>
              <a:gd name="T14" fmla="*/ 932 w 5765"/>
              <a:gd name="T15" fmla="*/ 361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5" h="667">
                <a:moveTo>
                  <a:pt x="932" y="361"/>
                </a:moveTo>
                <a:lnTo>
                  <a:pt x="1929" y="179"/>
                </a:lnTo>
                <a:lnTo>
                  <a:pt x="4288" y="452"/>
                </a:lnTo>
                <a:lnTo>
                  <a:pt x="5762" y="0"/>
                </a:lnTo>
                <a:lnTo>
                  <a:pt x="5765" y="667"/>
                </a:lnTo>
                <a:lnTo>
                  <a:pt x="0" y="656"/>
                </a:lnTo>
                <a:lnTo>
                  <a:pt x="2" y="135"/>
                </a:lnTo>
                <a:lnTo>
                  <a:pt x="932" y="361"/>
                </a:lnTo>
                <a:close/>
              </a:path>
            </a:pathLst>
          </a:custGeom>
          <a:pattFill prst="zigZag">
            <a:fgClr>
              <a:srgbClr val="006666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0004" name="Text Box 4"/>
          <p:cNvSpPr txBox="1">
            <a:spLocks noChangeArrowheads="1"/>
          </p:cNvSpPr>
          <p:nvPr/>
        </p:nvSpPr>
        <p:spPr bwMode="auto">
          <a:xfrm>
            <a:off x="2046807" y="680879"/>
            <a:ext cx="38298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38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Aft>
                <a:spcPct val="50000"/>
              </a:spcAft>
              <a:buFontTx/>
              <a:buBlip>
                <a:blip r:embed="rId2"/>
              </a:buBlip>
            </a:pPr>
            <a:r>
              <a:rPr lang="zh-CN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阿荷拉：</a:t>
            </a:r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她的帐棚</a:t>
            </a:r>
            <a:endParaRPr lang="zh-TW" altLang="en-US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40005" name="Text Box 5"/>
          <p:cNvSpPr txBox="1">
            <a:spLocks noChangeArrowheads="1"/>
          </p:cNvSpPr>
          <p:nvPr/>
        </p:nvSpPr>
        <p:spPr bwMode="auto">
          <a:xfrm>
            <a:off x="2390115" y="1163582"/>
            <a:ext cx="89267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帐棚代表人的身体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彼后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1:13-14)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，原是用以接待神，作神居所的，但阿荷拉却用这帐棚接待偶像，成了妓女。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40006" name="Text Box 6"/>
          <p:cNvSpPr txBox="1">
            <a:spLocks noChangeArrowheads="1"/>
          </p:cNvSpPr>
          <p:nvPr/>
        </p:nvSpPr>
        <p:spPr bwMode="auto">
          <a:xfrm>
            <a:off x="2046808" y="2662238"/>
            <a:ext cx="98494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38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Aft>
                <a:spcPct val="50000"/>
              </a:spcAft>
              <a:buFontTx/>
              <a:buBlip>
                <a:blip r:embed="rId2"/>
              </a:buBlip>
            </a:pPr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阿荷利巴：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我的帐棚在她里面</a:t>
            </a:r>
            <a:r>
              <a:rPr lang="en-US" altLang="zh-CN" sz="3200" b="1" dirty="0">
                <a:solidFill>
                  <a:srgbClr val="9966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9966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指圣殿在犹大境内</a:t>
            </a:r>
            <a:r>
              <a:rPr lang="en-US" altLang="zh-CN" sz="3200" b="1" dirty="0">
                <a:solidFill>
                  <a:srgbClr val="9966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200" b="1" dirty="0">
              <a:solidFill>
                <a:srgbClr val="9966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40007" name="Text Box 7"/>
          <p:cNvSpPr txBox="1">
            <a:spLocks noChangeArrowheads="1"/>
          </p:cNvSpPr>
          <p:nvPr/>
        </p:nvSpPr>
        <p:spPr bwMode="auto">
          <a:xfrm>
            <a:off x="2516863" y="3190876"/>
            <a:ext cx="927980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神的旨意是在</a:t>
            </a:r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祂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百姓中间支搭帐棚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1:14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原文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，与他们同在，甚至还要进一步内住在他们里面；但阿荷利巴的所作所为，亵渎了神的居所，迫使神的荣耀离开。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40011" name="Rectangle 11" descr="Green marble"/>
          <p:cNvSpPr>
            <a:spLocks noChangeArrowheads="1"/>
          </p:cNvSpPr>
          <p:nvPr/>
        </p:nvSpPr>
        <p:spPr bwMode="auto">
          <a:xfrm>
            <a:off x="1194593" y="1071216"/>
            <a:ext cx="649287" cy="127476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</a:t>
            </a:r>
          </a:p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国</a:t>
            </a:r>
          </a:p>
        </p:txBody>
      </p:sp>
      <p:sp>
        <p:nvSpPr>
          <p:cNvPr id="640014" name="Rectangle 14" descr="Zig zag"/>
          <p:cNvSpPr>
            <a:spLocks noChangeArrowheads="1"/>
          </p:cNvSpPr>
          <p:nvPr/>
        </p:nvSpPr>
        <p:spPr bwMode="auto">
          <a:xfrm>
            <a:off x="1524000" y="6021388"/>
            <a:ext cx="9144000" cy="836612"/>
          </a:xfrm>
          <a:prstGeom prst="rect">
            <a:avLst/>
          </a:prstGeom>
          <a:pattFill prst="zigZag">
            <a:fgClr>
              <a:srgbClr val="6633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0012" name="Rectangle 12" descr="blue-marble21"/>
          <p:cNvSpPr>
            <a:spLocks noChangeArrowheads="1"/>
          </p:cNvSpPr>
          <p:nvPr/>
        </p:nvSpPr>
        <p:spPr bwMode="auto">
          <a:xfrm>
            <a:off x="1194592" y="2782977"/>
            <a:ext cx="649287" cy="160822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</a:t>
            </a:r>
          </a:p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国</a:t>
            </a:r>
          </a:p>
        </p:txBody>
      </p:sp>
      <p:pic>
        <p:nvPicPr>
          <p:cNvPr id="640009" name="Picture 9" descr="t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89" y="4951414"/>
            <a:ext cx="2968625" cy="171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49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Oval 2" descr="Medium wood"/>
          <p:cNvSpPr>
            <a:spLocks noChangeArrowheads="1"/>
          </p:cNvSpPr>
          <p:nvPr/>
        </p:nvSpPr>
        <p:spPr bwMode="auto">
          <a:xfrm>
            <a:off x="5267326" y="5583239"/>
            <a:ext cx="346075" cy="3127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47" name="Oval 3" descr="Medium wood"/>
          <p:cNvSpPr>
            <a:spLocks noChangeArrowheads="1"/>
          </p:cNvSpPr>
          <p:nvPr/>
        </p:nvSpPr>
        <p:spPr bwMode="auto">
          <a:xfrm>
            <a:off x="5713414" y="5584825"/>
            <a:ext cx="346075" cy="312738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48" name="Oval 4" descr="Medium wood"/>
          <p:cNvSpPr>
            <a:spLocks noChangeArrowheads="1"/>
          </p:cNvSpPr>
          <p:nvPr/>
        </p:nvSpPr>
        <p:spPr bwMode="auto">
          <a:xfrm>
            <a:off x="6140451" y="5583239"/>
            <a:ext cx="346075" cy="3127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49" name="Oval 5" descr="Medium wood"/>
          <p:cNvSpPr>
            <a:spLocks noChangeArrowheads="1"/>
          </p:cNvSpPr>
          <p:nvPr/>
        </p:nvSpPr>
        <p:spPr bwMode="auto">
          <a:xfrm>
            <a:off x="6551614" y="5584825"/>
            <a:ext cx="346075" cy="312738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0" name="Oval 6" descr="Medium wood"/>
          <p:cNvSpPr>
            <a:spLocks noChangeArrowheads="1"/>
          </p:cNvSpPr>
          <p:nvPr/>
        </p:nvSpPr>
        <p:spPr bwMode="auto">
          <a:xfrm>
            <a:off x="5053014" y="5843589"/>
            <a:ext cx="346075" cy="3127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1" name="Oval 7" descr="Medium wood"/>
          <p:cNvSpPr>
            <a:spLocks noChangeArrowheads="1"/>
          </p:cNvSpPr>
          <p:nvPr/>
        </p:nvSpPr>
        <p:spPr bwMode="auto">
          <a:xfrm>
            <a:off x="5480051" y="5842000"/>
            <a:ext cx="346075" cy="312738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2" name="Oval 8" descr="Medium wood"/>
          <p:cNvSpPr>
            <a:spLocks noChangeArrowheads="1"/>
          </p:cNvSpPr>
          <p:nvPr/>
        </p:nvSpPr>
        <p:spPr bwMode="auto">
          <a:xfrm>
            <a:off x="5926139" y="5843589"/>
            <a:ext cx="346075" cy="3127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3" name="Oval 9" descr="Medium wood"/>
          <p:cNvSpPr>
            <a:spLocks noChangeArrowheads="1"/>
          </p:cNvSpPr>
          <p:nvPr/>
        </p:nvSpPr>
        <p:spPr bwMode="auto">
          <a:xfrm>
            <a:off x="6353176" y="5842000"/>
            <a:ext cx="346075" cy="312738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Oval 10" descr="Medium wood"/>
          <p:cNvSpPr>
            <a:spLocks noChangeArrowheads="1"/>
          </p:cNvSpPr>
          <p:nvPr/>
        </p:nvSpPr>
        <p:spPr bwMode="auto">
          <a:xfrm>
            <a:off x="6764339" y="5843589"/>
            <a:ext cx="346075" cy="3127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46155" name="Group 11"/>
          <p:cNvGrpSpPr>
            <a:grpSpLocks/>
          </p:cNvGrpSpPr>
          <p:nvPr/>
        </p:nvGrpSpPr>
        <p:grpSpPr bwMode="auto">
          <a:xfrm>
            <a:off x="3790951" y="2492376"/>
            <a:ext cx="4608513" cy="3097213"/>
            <a:chOff x="1428" y="1570"/>
            <a:chExt cx="2903" cy="1951"/>
          </a:xfrm>
        </p:grpSpPr>
        <p:sp>
          <p:nvSpPr>
            <p:cNvPr id="646156" name="Oval 12"/>
            <p:cNvSpPr>
              <a:spLocks noChangeArrowheads="1"/>
            </p:cNvSpPr>
            <p:nvPr/>
          </p:nvSpPr>
          <p:spPr bwMode="auto">
            <a:xfrm>
              <a:off x="3460" y="1573"/>
              <a:ext cx="453" cy="454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6157" name="Oval 13"/>
            <p:cNvSpPr>
              <a:spLocks noChangeArrowheads="1"/>
            </p:cNvSpPr>
            <p:nvPr/>
          </p:nvSpPr>
          <p:spPr bwMode="auto">
            <a:xfrm>
              <a:off x="3529" y="1640"/>
              <a:ext cx="318" cy="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6158" name="Oval 14"/>
            <p:cNvSpPr>
              <a:spLocks noChangeArrowheads="1"/>
            </p:cNvSpPr>
            <p:nvPr/>
          </p:nvSpPr>
          <p:spPr bwMode="auto">
            <a:xfrm>
              <a:off x="1837" y="1570"/>
              <a:ext cx="453" cy="454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6159" name="Oval 15"/>
            <p:cNvSpPr>
              <a:spLocks noChangeArrowheads="1"/>
            </p:cNvSpPr>
            <p:nvPr/>
          </p:nvSpPr>
          <p:spPr bwMode="auto">
            <a:xfrm>
              <a:off x="1906" y="1637"/>
              <a:ext cx="318" cy="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6160" name="Oval 16"/>
            <p:cNvSpPr>
              <a:spLocks noChangeArrowheads="1"/>
            </p:cNvSpPr>
            <p:nvPr/>
          </p:nvSpPr>
          <p:spPr bwMode="auto">
            <a:xfrm>
              <a:off x="1428" y="1706"/>
              <a:ext cx="2903" cy="1815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6161" name="Rectangle 17"/>
            <p:cNvSpPr>
              <a:spLocks noChangeArrowheads="1"/>
            </p:cNvSpPr>
            <p:nvPr/>
          </p:nvSpPr>
          <p:spPr bwMode="auto">
            <a:xfrm>
              <a:off x="2120" y="1570"/>
              <a:ext cx="1520" cy="272"/>
            </a:xfrm>
            <a:prstGeom prst="rect">
              <a:avLst/>
            </a:prstGeom>
            <a:gradFill rotWithShape="1">
              <a:gsLst>
                <a:gs pos="0">
                  <a:srgbClr val="B2B2B2">
                    <a:gamma/>
                    <a:shade val="46275"/>
                    <a:invGamma/>
                  </a:srgbClr>
                </a:gs>
                <a:gs pos="50000">
                  <a:srgbClr val="B2B2B2"/>
                </a:gs>
                <a:gs pos="100000">
                  <a:srgbClr val="B2B2B2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6162" name="Freeform 18"/>
          <p:cNvSpPr>
            <a:spLocks/>
          </p:cNvSpPr>
          <p:nvPr/>
        </p:nvSpPr>
        <p:spPr bwMode="auto">
          <a:xfrm>
            <a:off x="4000501" y="3009900"/>
            <a:ext cx="4213225" cy="2452688"/>
          </a:xfrm>
          <a:custGeom>
            <a:avLst/>
            <a:gdLst>
              <a:gd name="T0" fmla="*/ 241 w 2654"/>
              <a:gd name="T1" fmla="*/ 284 h 1545"/>
              <a:gd name="T2" fmla="*/ 657 w 2654"/>
              <a:gd name="T3" fmla="*/ 0 h 1545"/>
              <a:gd name="T4" fmla="*/ 2027 w 2654"/>
              <a:gd name="T5" fmla="*/ 0 h 1545"/>
              <a:gd name="T6" fmla="*/ 2508 w 2654"/>
              <a:gd name="T7" fmla="*/ 291 h 1545"/>
              <a:gd name="T8" fmla="*/ 2654 w 2654"/>
              <a:gd name="T9" fmla="*/ 670 h 1545"/>
              <a:gd name="T10" fmla="*/ 2494 w 2654"/>
              <a:gd name="T11" fmla="*/ 1144 h 1545"/>
              <a:gd name="T12" fmla="*/ 1874 w 2654"/>
              <a:gd name="T13" fmla="*/ 1458 h 1545"/>
              <a:gd name="T14" fmla="*/ 1305 w 2654"/>
              <a:gd name="T15" fmla="*/ 1545 h 1545"/>
              <a:gd name="T16" fmla="*/ 627 w 2654"/>
              <a:gd name="T17" fmla="*/ 1400 h 1545"/>
              <a:gd name="T18" fmla="*/ 168 w 2654"/>
              <a:gd name="T19" fmla="*/ 1130 h 1545"/>
              <a:gd name="T20" fmla="*/ 0 w 2654"/>
              <a:gd name="T21" fmla="*/ 670 h 1545"/>
              <a:gd name="T22" fmla="*/ 241 w 2654"/>
              <a:gd name="T23" fmla="*/ 284 h 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54" h="1545">
                <a:moveTo>
                  <a:pt x="241" y="284"/>
                </a:moveTo>
                <a:lnTo>
                  <a:pt x="657" y="0"/>
                </a:lnTo>
                <a:lnTo>
                  <a:pt x="2027" y="0"/>
                </a:lnTo>
                <a:lnTo>
                  <a:pt x="2508" y="291"/>
                </a:lnTo>
                <a:lnTo>
                  <a:pt x="2654" y="670"/>
                </a:lnTo>
                <a:lnTo>
                  <a:pt x="2494" y="1144"/>
                </a:lnTo>
                <a:lnTo>
                  <a:pt x="1874" y="1458"/>
                </a:lnTo>
                <a:lnTo>
                  <a:pt x="1305" y="1545"/>
                </a:lnTo>
                <a:lnTo>
                  <a:pt x="627" y="1400"/>
                </a:lnTo>
                <a:lnTo>
                  <a:pt x="168" y="1130"/>
                </a:lnTo>
                <a:lnTo>
                  <a:pt x="0" y="670"/>
                </a:lnTo>
                <a:lnTo>
                  <a:pt x="241" y="28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88" name="Freeform 44"/>
          <p:cNvSpPr>
            <a:spLocks/>
          </p:cNvSpPr>
          <p:nvPr/>
        </p:nvSpPr>
        <p:spPr bwMode="auto">
          <a:xfrm>
            <a:off x="3997326" y="3494089"/>
            <a:ext cx="4213225" cy="1971675"/>
          </a:xfrm>
          <a:custGeom>
            <a:avLst/>
            <a:gdLst>
              <a:gd name="T0" fmla="*/ 227 w 2654"/>
              <a:gd name="T1" fmla="*/ 0 h 1242"/>
              <a:gd name="T2" fmla="*/ 2514 w 2654"/>
              <a:gd name="T3" fmla="*/ 0 h 1242"/>
              <a:gd name="T4" fmla="*/ 2654 w 2654"/>
              <a:gd name="T5" fmla="*/ 365 h 1242"/>
              <a:gd name="T6" fmla="*/ 2492 w 2654"/>
              <a:gd name="T7" fmla="*/ 842 h 1242"/>
              <a:gd name="T8" fmla="*/ 1877 w 2654"/>
              <a:gd name="T9" fmla="*/ 1153 h 1242"/>
              <a:gd name="T10" fmla="*/ 1310 w 2654"/>
              <a:gd name="T11" fmla="*/ 1242 h 1242"/>
              <a:gd name="T12" fmla="*/ 629 w 2654"/>
              <a:gd name="T13" fmla="*/ 1095 h 1242"/>
              <a:gd name="T14" fmla="*/ 169 w 2654"/>
              <a:gd name="T15" fmla="*/ 825 h 1242"/>
              <a:gd name="T16" fmla="*/ 0 w 2654"/>
              <a:gd name="T17" fmla="*/ 366 h 1242"/>
              <a:gd name="T18" fmla="*/ 227 w 2654"/>
              <a:gd name="T19" fmla="*/ 0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54" h="1242">
                <a:moveTo>
                  <a:pt x="227" y="0"/>
                </a:moveTo>
                <a:lnTo>
                  <a:pt x="2514" y="0"/>
                </a:lnTo>
                <a:lnTo>
                  <a:pt x="2654" y="365"/>
                </a:lnTo>
                <a:lnTo>
                  <a:pt x="2492" y="842"/>
                </a:lnTo>
                <a:lnTo>
                  <a:pt x="1877" y="1153"/>
                </a:lnTo>
                <a:lnTo>
                  <a:pt x="1310" y="1242"/>
                </a:lnTo>
                <a:lnTo>
                  <a:pt x="629" y="1095"/>
                </a:lnTo>
                <a:lnTo>
                  <a:pt x="169" y="825"/>
                </a:lnTo>
                <a:lnTo>
                  <a:pt x="0" y="366"/>
                </a:lnTo>
                <a:lnTo>
                  <a:pt x="227" y="0"/>
                </a:lnTo>
                <a:close/>
              </a:path>
            </a:pathLst>
          </a:custGeom>
          <a:solidFill>
            <a:srgbClr val="33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64" name="Freeform 20"/>
          <p:cNvSpPr>
            <a:spLocks/>
          </p:cNvSpPr>
          <p:nvPr/>
        </p:nvSpPr>
        <p:spPr bwMode="auto">
          <a:xfrm>
            <a:off x="4741863" y="4281489"/>
            <a:ext cx="1389062" cy="612775"/>
          </a:xfrm>
          <a:custGeom>
            <a:avLst/>
            <a:gdLst>
              <a:gd name="T0" fmla="*/ 0 w 875"/>
              <a:gd name="T1" fmla="*/ 14 h 386"/>
              <a:gd name="T2" fmla="*/ 503 w 875"/>
              <a:gd name="T3" fmla="*/ 0 h 386"/>
              <a:gd name="T4" fmla="*/ 875 w 875"/>
              <a:gd name="T5" fmla="*/ 153 h 386"/>
              <a:gd name="T6" fmla="*/ 802 w 875"/>
              <a:gd name="T7" fmla="*/ 386 h 386"/>
              <a:gd name="T8" fmla="*/ 394 w 875"/>
              <a:gd name="T9" fmla="*/ 328 h 386"/>
              <a:gd name="T10" fmla="*/ 58 w 875"/>
              <a:gd name="T11" fmla="*/ 182 h 386"/>
              <a:gd name="T12" fmla="*/ 0 w 875"/>
              <a:gd name="T13" fmla="*/ 14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5" h="386">
                <a:moveTo>
                  <a:pt x="0" y="14"/>
                </a:moveTo>
                <a:lnTo>
                  <a:pt x="503" y="0"/>
                </a:lnTo>
                <a:lnTo>
                  <a:pt x="875" y="153"/>
                </a:lnTo>
                <a:lnTo>
                  <a:pt x="802" y="386"/>
                </a:lnTo>
                <a:lnTo>
                  <a:pt x="394" y="328"/>
                </a:lnTo>
                <a:lnTo>
                  <a:pt x="58" y="182"/>
                </a:lnTo>
                <a:lnTo>
                  <a:pt x="0" y="14"/>
                </a:lnTo>
                <a:close/>
              </a:path>
            </a:pathLst>
          </a:cu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65" name="Freeform 21"/>
          <p:cNvSpPr>
            <a:spLocks/>
          </p:cNvSpPr>
          <p:nvPr/>
        </p:nvSpPr>
        <p:spPr bwMode="auto">
          <a:xfrm>
            <a:off x="6084888" y="4338638"/>
            <a:ext cx="1168400" cy="520700"/>
          </a:xfrm>
          <a:custGeom>
            <a:avLst/>
            <a:gdLst>
              <a:gd name="T0" fmla="*/ 87 w 736"/>
              <a:gd name="T1" fmla="*/ 44 h 328"/>
              <a:gd name="T2" fmla="*/ 0 w 736"/>
              <a:gd name="T3" fmla="*/ 270 h 328"/>
              <a:gd name="T4" fmla="*/ 335 w 736"/>
              <a:gd name="T5" fmla="*/ 328 h 328"/>
              <a:gd name="T6" fmla="*/ 736 w 736"/>
              <a:gd name="T7" fmla="*/ 190 h 328"/>
              <a:gd name="T8" fmla="*/ 590 w 736"/>
              <a:gd name="T9" fmla="*/ 0 h 328"/>
              <a:gd name="T10" fmla="*/ 87 w 736"/>
              <a:gd name="T11" fmla="*/ 44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328">
                <a:moveTo>
                  <a:pt x="87" y="44"/>
                </a:moveTo>
                <a:lnTo>
                  <a:pt x="0" y="270"/>
                </a:lnTo>
                <a:lnTo>
                  <a:pt x="335" y="328"/>
                </a:lnTo>
                <a:lnTo>
                  <a:pt x="736" y="190"/>
                </a:lnTo>
                <a:lnTo>
                  <a:pt x="590" y="0"/>
                </a:lnTo>
                <a:lnTo>
                  <a:pt x="87" y="44"/>
                </a:lnTo>
                <a:close/>
              </a:path>
            </a:pathLst>
          </a:cu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66" name="Freeform 22"/>
          <p:cNvSpPr>
            <a:spLocks/>
          </p:cNvSpPr>
          <p:nvPr/>
        </p:nvSpPr>
        <p:spPr bwMode="auto">
          <a:xfrm>
            <a:off x="7137400" y="3759201"/>
            <a:ext cx="844550" cy="752475"/>
          </a:xfrm>
          <a:custGeom>
            <a:avLst/>
            <a:gdLst>
              <a:gd name="T0" fmla="*/ 336 w 532"/>
              <a:gd name="T1" fmla="*/ 0 h 474"/>
              <a:gd name="T2" fmla="*/ 80 w 532"/>
              <a:gd name="T3" fmla="*/ 88 h 474"/>
              <a:gd name="T4" fmla="*/ 0 w 532"/>
              <a:gd name="T5" fmla="*/ 431 h 474"/>
              <a:gd name="T6" fmla="*/ 204 w 532"/>
              <a:gd name="T7" fmla="*/ 474 h 474"/>
              <a:gd name="T8" fmla="*/ 532 w 532"/>
              <a:gd name="T9" fmla="*/ 270 h 474"/>
              <a:gd name="T10" fmla="*/ 336 w 532"/>
              <a:gd name="T11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2" h="474">
                <a:moveTo>
                  <a:pt x="336" y="0"/>
                </a:moveTo>
                <a:lnTo>
                  <a:pt x="80" y="88"/>
                </a:lnTo>
                <a:lnTo>
                  <a:pt x="0" y="431"/>
                </a:lnTo>
                <a:lnTo>
                  <a:pt x="204" y="474"/>
                </a:lnTo>
                <a:lnTo>
                  <a:pt x="532" y="270"/>
                </a:lnTo>
                <a:lnTo>
                  <a:pt x="336" y="0"/>
                </a:lnTo>
                <a:close/>
              </a:path>
            </a:pathLst>
          </a:cu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67" name="Freeform 23"/>
          <p:cNvSpPr>
            <a:spLocks/>
          </p:cNvSpPr>
          <p:nvPr/>
        </p:nvSpPr>
        <p:spPr bwMode="auto">
          <a:xfrm>
            <a:off x="5308601" y="4049714"/>
            <a:ext cx="1516063" cy="312737"/>
          </a:xfrm>
          <a:custGeom>
            <a:avLst/>
            <a:gdLst>
              <a:gd name="T0" fmla="*/ 48 w 955"/>
              <a:gd name="T1" fmla="*/ 2 h 197"/>
              <a:gd name="T2" fmla="*/ 955 w 955"/>
              <a:gd name="T3" fmla="*/ 87 h 197"/>
              <a:gd name="T4" fmla="*/ 926 w 955"/>
              <a:gd name="T5" fmla="*/ 197 h 197"/>
              <a:gd name="T6" fmla="*/ 73 w 955"/>
              <a:gd name="T7" fmla="*/ 131 h 197"/>
              <a:gd name="T8" fmla="*/ 0 w 955"/>
              <a:gd name="T9" fmla="*/ 87 h 197"/>
              <a:gd name="T10" fmla="*/ 51 w 955"/>
              <a:gd name="T11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5" h="197">
                <a:moveTo>
                  <a:pt x="48" y="2"/>
                </a:moveTo>
                <a:lnTo>
                  <a:pt x="955" y="87"/>
                </a:lnTo>
                <a:lnTo>
                  <a:pt x="926" y="197"/>
                </a:lnTo>
                <a:lnTo>
                  <a:pt x="73" y="131"/>
                </a:lnTo>
                <a:lnTo>
                  <a:pt x="0" y="87"/>
                </a:lnTo>
                <a:lnTo>
                  <a:pt x="51" y="0"/>
                </a:ln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68" name="Freeform 24"/>
          <p:cNvSpPr>
            <a:spLocks/>
          </p:cNvSpPr>
          <p:nvPr/>
        </p:nvSpPr>
        <p:spPr bwMode="auto">
          <a:xfrm>
            <a:off x="6161088" y="3908425"/>
            <a:ext cx="1066800" cy="217488"/>
          </a:xfrm>
          <a:custGeom>
            <a:avLst/>
            <a:gdLst>
              <a:gd name="T0" fmla="*/ 0 w 672"/>
              <a:gd name="T1" fmla="*/ 50 h 137"/>
              <a:gd name="T2" fmla="*/ 9 w 672"/>
              <a:gd name="T3" fmla="*/ 137 h 137"/>
              <a:gd name="T4" fmla="*/ 672 w 672"/>
              <a:gd name="T5" fmla="*/ 94 h 137"/>
              <a:gd name="T6" fmla="*/ 667 w 672"/>
              <a:gd name="T7" fmla="*/ 0 h 137"/>
              <a:gd name="T8" fmla="*/ 0 w 672"/>
              <a:gd name="T9" fmla="*/ 5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2" h="137">
                <a:moveTo>
                  <a:pt x="0" y="50"/>
                </a:moveTo>
                <a:lnTo>
                  <a:pt x="9" y="137"/>
                </a:lnTo>
                <a:lnTo>
                  <a:pt x="672" y="94"/>
                </a:lnTo>
                <a:lnTo>
                  <a:pt x="667" y="0"/>
                </a:lnTo>
                <a:lnTo>
                  <a:pt x="0" y="5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69" name="Freeform 25"/>
          <p:cNvSpPr>
            <a:spLocks/>
          </p:cNvSpPr>
          <p:nvPr/>
        </p:nvSpPr>
        <p:spPr bwMode="auto">
          <a:xfrm>
            <a:off x="4179889" y="3848100"/>
            <a:ext cx="955675" cy="528638"/>
          </a:xfrm>
          <a:custGeom>
            <a:avLst/>
            <a:gdLst>
              <a:gd name="T0" fmla="*/ 0 w 602"/>
              <a:gd name="T1" fmla="*/ 103 h 333"/>
              <a:gd name="T2" fmla="*/ 158 w 602"/>
              <a:gd name="T3" fmla="*/ 333 h 333"/>
              <a:gd name="T4" fmla="*/ 542 w 602"/>
              <a:gd name="T5" fmla="*/ 235 h 333"/>
              <a:gd name="T6" fmla="*/ 602 w 602"/>
              <a:gd name="T7" fmla="*/ 69 h 333"/>
              <a:gd name="T8" fmla="*/ 295 w 602"/>
              <a:gd name="T9" fmla="*/ 0 h 333"/>
              <a:gd name="T10" fmla="*/ 0 w 602"/>
              <a:gd name="T11" fmla="*/ 10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2" h="333">
                <a:moveTo>
                  <a:pt x="0" y="103"/>
                </a:moveTo>
                <a:lnTo>
                  <a:pt x="158" y="333"/>
                </a:lnTo>
                <a:lnTo>
                  <a:pt x="542" y="235"/>
                </a:lnTo>
                <a:lnTo>
                  <a:pt x="602" y="69"/>
                </a:lnTo>
                <a:lnTo>
                  <a:pt x="295" y="0"/>
                </a:lnTo>
                <a:lnTo>
                  <a:pt x="0" y="103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0" name="Freeform 26"/>
          <p:cNvSpPr>
            <a:spLocks/>
          </p:cNvSpPr>
          <p:nvPr/>
        </p:nvSpPr>
        <p:spPr bwMode="auto">
          <a:xfrm>
            <a:off x="4933951" y="3649664"/>
            <a:ext cx="1306513" cy="427037"/>
          </a:xfrm>
          <a:custGeom>
            <a:avLst/>
            <a:gdLst>
              <a:gd name="T0" fmla="*/ 14 w 823"/>
              <a:gd name="T1" fmla="*/ 0 h 269"/>
              <a:gd name="T2" fmla="*/ 0 w 823"/>
              <a:gd name="T3" fmla="*/ 168 h 269"/>
              <a:gd name="T4" fmla="*/ 502 w 823"/>
              <a:gd name="T5" fmla="*/ 269 h 269"/>
              <a:gd name="T6" fmla="*/ 823 w 823"/>
              <a:gd name="T7" fmla="*/ 201 h 269"/>
              <a:gd name="T8" fmla="*/ 799 w 823"/>
              <a:gd name="T9" fmla="*/ 108 h 269"/>
              <a:gd name="T10" fmla="*/ 379 w 823"/>
              <a:gd name="T11" fmla="*/ 36 h 269"/>
              <a:gd name="T12" fmla="*/ 14 w 823"/>
              <a:gd name="T13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3" h="269">
                <a:moveTo>
                  <a:pt x="14" y="0"/>
                </a:moveTo>
                <a:lnTo>
                  <a:pt x="0" y="168"/>
                </a:lnTo>
                <a:lnTo>
                  <a:pt x="502" y="269"/>
                </a:lnTo>
                <a:lnTo>
                  <a:pt x="823" y="201"/>
                </a:lnTo>
                <a:lnTo>
                  <a:pt x="799" y="108"/>
                </a:lnTo>
                <a:lnTo>
                  <a:pt x="379" y="36"/>
                </a:lnTo>
                <a:lnTo>
                  <a:pt x="14" y="0"/>
                </a:lnTo>
                <a:close/>
              </a:path>
            </a:pathLst>
          </a:cu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1" name="Freeform 27"/>
          <p:cNvSpPr>
            <a:spLocks/>
          </p:cNvSpPr>
          <p:nvPr/>
        </p:nvSpPr>
        <p:spPr bwMode="auto">
          <a:xfrm>
            <a:off x="5665788" y="3538539"/>
            <a:ext cx="971550" cy="415925"/>
          </a:xfrm>
          <a:custGeom>
            <a:avLst/>
            <a:gdLst>
              <a:gd name="T0" fmla="*/ 21 w 612"/>
              <a:gd name="T1" fmla="*/ 67 h 262"/>
              <a:gd name="T2" fmla="*/ 578 w 612"/>
              <a:gd name="T3" fmla="*/ 262 h 262"/>
              <a:gd name="T4" fmla="*/ 612 w 612"/>
              <a:gd name="T5" fmla="*/ 195 h 262"/>
              <a:gd name="T6" fmla="*/ 557 w 612"/>
              <a:gd name="T7" fmla="*/ 137 h 262"/>
              <a:gd name="T8" fmla="*/ 26 w 612"/>
              <a:gd name="T9" fmla="*/ 0 h 262"/>
              <a:gd name="T10" fmla="*/ 0 w 612"/>
              <a:gd name="T11" fmla="*/ 36 h 262"/>
              <a:gd name="T12" fmla="*/ 21 w 612"/>
              <a:gd name="T13" fmla="*/ 67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2" h="262">
                <a:moveTo>
                  <a:pt x="21" y="67"/>
                </a:moveTo>
                <a:lnTo>
                  <a:pt x="578" y="262"/>
                </a:lnTo>
                <a:lnTo>
                  <a:pt x="612" y="195"/>
                </a:lnTo>
                <a:lnTo>
                  <a:pt x="557" y="137"/>
                </a:lnTo>
                <a:lnTo>
                  <a:pt x="26" y="0"/>
                </a:lnTo>
                <a:lnTo>
                  <a:pt x="0" y="36"/>
                </a:lnTo>
                <a:lnTo>
                  <a:pt x="21" y="67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2" name="Freeform 28"/>
          <p:cNvSpPr>
            <a:spLocks/>
          </p:cNvSpPr>
          <p:nvPr/>
        </p:nvSpPr>
        <p:spPr bwMode="auto">
          <a:xfrm>
            <a:off x="6594475" y="3690939"/>
            <a:ext cx="736600" cy="217487"/>
          </a:xfrm>
          <a:custGeom>
            <a:avLst/>
            <a:gdLst>
              <a:gd name="T0" fmla="*/ 0 w 464"/>
              <a:gd name="T1" fmla="*/ 65 h 137"/>
              <a:gd name="T2" fmla="*/ 423 w 464"/>
              <a:gd name="T3" fmla="*/ 137 h 137"/>
              <a:gd name="T4" fmla="*/ 464 w 464"/>
              <a:gd name="T5" fmla="*/ 72 h 137"/>
              <a:gd name="T6" fmla="*/ 406 w 464"/>
              <a:gd name="T7" fmla="*/ 34 h 137"/>
              <a:gd name="T8" fmla="*/ 70 w 464"/>
              <a:gd name="T9" fmla="*/ 0 h 137"/>
              <a:gd name="T10" fmla="*/ 5 w 464"/>
              <a:gd name="T11" fmla="*/ 12 h 137"/>
              <a:gd name="T12" fmla="*/ 0 w 464"/>
              <a:gd name="T13" fmla="*/ 65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137">
                <a:moveTo>
                  <a:pt x="0" y="65"/>
                </a:moveTo>
                <a:lnTo>
                  <a:pt x="423" y="137"/>
                </a:lnTo>
                <a:lnTo>
                  <a:pt x="464" y="72"/>
                </a:lnTo>
                <a:lnTo>
                  <a:pt x="406" y="34"/>
                </a:lnTo>
                <a:lnTo>
                  <a:pt x="70" y="0"/>
                </a:lnTo>
                <a:lnTo>
                  <a:pt x="5" y="12"/>
                </a:lnTo>
                <a:lnTo>
                  <a:pt x="0" y="65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3" name="Freeform 29"/>
          <p:cNvSpPr>
            <a:spLocks/>
          </p:cNvSpPr>
          <p:nvPr/>
        </p:nvSpPr>
        <p:spPr bwMode="auto">
          <a:xfrm>
            <a:off x="4221163" y="4368801"/>
            <a:ext cx="747712" cy="595313"/>
          </a:xfrm>
          <a:custGeom>
            <a:avLst/>
            <a:gdLst>
              <a:gd name="T0" fmla="*/ 5 w 471"/>
              <a:gd name="T1" fmla="*/ 1 h 375"/>
              <a:gd name="T2" fmla="*/ 288 w 471"/>
              <a:gd name="T3" fmla="*/ 18 h 375"/>
              <a:gd name="T4" fmla="*/ 471 w 471"/>
              <a:gd name="T5" fmla="*/ 222 h 375"/>
              <a:gd name="T6" fmla="*/ 387 w 471"/>
              <a:gd name="T7" fmla="*/ 375 h 375"/>
              <a:gd name="T8" fmla="*/ 173 w 471"/>
              <a:gd name="T9" fmla="*/ 358 h 375"/>
              <a:gd name="T10" fmla="*/ 0 w 471"/>
              <a:gd name="T11" fmla="*/ 176 h 375"/>
              <a:gd name="T12" fmla="*/ 4 w 471"/>
              <a:gd name="T13" fmla="*/ 0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1" h="375">
                <a:moveTo>
                  <a:pt x="5" y="1"/>
                </a:moveTo>
                <a:lnTo>
                  <a:pt x="288" y="18"/>
                </a:lnTo>
                <a:lnTo>
                  <a:pt x="471" y="222"/>
                </a:lnTo>
                <a:lnTo>
                  <a:pt x="387" y="375"/>
                </a:lnTo>
                <a:lnTo>
                  <a:pt x="173" y="358"/>
                </a:lnTo>
                <a:lnTo>
                  <a:pt x="0" y="176"/>
                </a:lnTo>
                <a:lnTo>
                  <a:pt x="4" y="0"/>
                </a:lnTo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4" name="Freeform 30"/>
          <p:cNvSpPr>
            <a:spLocks/>
          </p:cNvSpPr>
          <p:nvPr/>
        </p:nvSpPr>
        <p:spPr bwMode="auto">
          <a:xfrm>
            <a:off x="4879975" y="4741864"/>
            <a:ext cx="598488" cy="549275"/>
          </a:xfrm>
          <a:custGeom>
            <a:avLst/>
            <a:gdLst>
              <a:gd name="T0" fmla="*/ 0 w 377"/>
              <a:gd name="T1" fmla="*/ 91 h 346"/>
              <a:gd name="T2" fmla="*/ 3 w 377"/>
              <a:gd name="T3" fmla="*/ 266 h 346"/>
              <a:gd name="T4" fmla="*/ 262 w 377"/>
              <a:gd name="T5" fmla="*/ 346 h 346"/>
              <a:gd name="T6" fmla="*/ 376 w 377"/>
              <a:gd name="T7" fmla="*/ 221 h 346"/>
              <a:gd name="T8" fmla="*/ 377 w 377"/>
              <a:gd name="T9" fmla="*/ 59 h 346"/>
              <a:gd name="T10" fmla="*/ 153 w 377"/>
              <a:gd name="T11" fmla="*/ 0 h 346"/>
              <a:gd name="T12" fmla="*/ 40 w 377"/>
              <a:gd name="T13" fmla="*/ 15 h 346"/>
              <a:gd name="T14" fmla="*/ 0 w 377"/>
              <a:gd name="T15" fmla="*/ 9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7" h="346">
                <a:moveTo>
                  <a:pt x="0" y="91"/>
                </a:moveTo>
                <a:lnTo>
                  <a:pt x="3" y="266"/>
                </a:lnTo>
                <a:lnTo>
                  <a:pt x="262" y="346"/>
                </a:lnTo>
                <a:lnTo>
                  <a:pt x="376" y="221"/>
                </a:lnTo>
                <a:lnTo>
                  <a:pt x="377" y="59"/>
                </a:lnTo>
                <a:lnTo>
                  <a:pt x="153" y="0"/>
                </a:lnTo>
                <a:lnTo>
                  <a:pt x="40" y="15"/>
                </a:lnTo>
                <a:lnTo>
                  <a:pt x="0" y="91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5" name="Freeform 31"/>
          <p:cNvSpPr>
            <a:spLocks/>
          </p:cNvSpPr>
          <p:nvPr/>
        </p:nvSpPr>
        <p:spPr bwMode="auto">
          <a:xfrm>
            <a:off x="5478463" y="4881563"/>
            <a:ext cx="862012" cy="563562"/>
          </a:xfrm>
          <a:custGeom>
            <a:avLst/>
            <a:gdLst>
              <a:gd name="T0" fmla="*/ 0 w 543"/>
              <a:gd name="T1" fmla="*/ 63 h 355"/>
              <a:gd name="T2" fmla="*/ 387 w 543"/>
              <a:gd name="T3" fmla="*/ 0 h 355"/>
              <a:gd name="T4" fmla="*/ 490 w 543"/>
              <a:gd name="T5" fmla="*/ 24 h 355"/>
              <a:gd name="T6" fmla="*/ 543 w 543"/>
              <a:gd name="T7" fmla="*/ 191 h 355"/>
              <a:gd name="T8" fmla="*/ 443 w 543"/>
              <a:gd name="T9" fmla="*/ 355 h 355"/>
              <a:gd name="T10" fmla="*/ 165 w 543"/>
              <a:gd name="T11" fmla="*/ 317 h 355"/>
              <a:gd name="T12" fmla="*/ 43 w 543"/>
              <a:gd name="T13" fmla="*/ 261 h 355"/>
              <a:gd name="T14" fmla="*/ 0 w 543"/>
              <a:gd name="T15" fmla="*/ 63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3" h="355">
                <a:moveTo>
                  <a:pt x="0" y="63"/>
                </a:moveTo>
                <a:lnTo>
                  <a:pt x="387" y="0"/>
                </a:lnTo>
                <a:lnTo>
                  <a:pt x="490" y="24"/>
                </a:lnTo>
                <a:lnTo>
                  <a:pt x="543" y="191"/>
                </a:lnTo>
                <a:lnTo>
                  <a:pt x="443" y="355"/>
                </a:lnTo>
                <a:lnTo>
                  <a:pt x="165" y="317"/>
                </a:lnTo>
                <a:lnTo>
                  <a:pt x="43" y="261"/>
                </a:lnTo>
                <a:lnTo>
                  <a:pt x="0" y="63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6" name="Freeform 32"/>
          <p:cNvSpPr>
            <a:spLocks/>
          </p:cNvSpPr>
          <p:nvPr/>
        </p:nvSpPr>
        <p:spPr bwMode="auto">
          <a:xfrm>
            <a:off x="6319838" y="4859339"/>
            <a:ext cx="817562" cy="504825"/>
          </a:xfrm>
          <a:custGeom>
            <a:avLst/>
            <a:gdLst>
              <a:gd name="T0" fmla="*/ 0 w 515"/>
              <a:gd name="T1" fmla="*/ 160 h 318"/>
              <a:gd name="T2" fmla="*/ 104 w 515"/>
              <a:gd name="T3" fmla="*/ 297 h 318"/>
              <a:gd name="T4" fmla="*/ 233 w 515"/>
              <a:gd name="T5" fmla="*/ 318 h 318"/>
              <a:gd name="T6" fmla="*/ 454 w 515"/>
              <a:gd name="T7" fmla="*/ 267 h 318"/>
              <a:gd name="T8" fmla="*/ 515 w 515"/>
              <a:gd name="T9" fmla="*/ 113 h 318"/>
              <a:gd name="T10" fmla="*/ 414 w 515"/>
              <a:gd name="T11" fmla="*/ 16 h 318"/>
              <a:gd name="T12" fmla="*/ 233 w 515"/>
              <a:gd name="T13" fmla="*/ 0 h 318"/>
              <a:gd name="T14" fmla="*/ 45 w 515"/>
              <a:gd name="T15" fmla="*/ 9 h 318"/>
              <a:gd name="T16" fmla="*/ 0 w 515"/>
              <a:gd name="T17" fmla="*/ 16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5" h="318">
                <a:moveTo>
                  <a:pt x="0" y="160"/>
                </a:moveTo>
                <a:lnTo>
                  <a:pt x="104" y="297"/>
                </a:lnTo>
                <a:lnTo>
                  <a:pt x="233" y="318"/>
                </a:lnTo>
                <a:lnTo>
                  <a:pt x="454" y="267"/>
                </a:lnTo>
                <a:lnTo>
                  <a:pt x="515" y="113"/>
                </a:lnTo>
                <a:lnTo>
                  <a:pt x="414" y="16"/>
                </a:lnTo>
                <a:lnTo>
                  <a:pt x="233" y="0"/>
                </a:lnTo>
                <a:lnTo>
                  <a:pt x="45" y="9"/>
                </a:lnTo>
                <a:lnTo>
                  <a:pt x="0" y="160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7" name="Freeform 33"/>
          <p:cNvSpPr>
            <a:spLocks/>
          </p:cNvSpPr>
          <p:nvPr/>
        </p:nvSpPr>
        <p:spPr bwMode="auto">
          <a:xfrm>
            <a:off x="7124700" y="4513264"/>
            <a:ext cx="693738" cy="617537"/>
          </a:xfrm>
          <a:custGeom>
            <a:avLst/>
            <a:gdLst>
              <a:gd name="T0" fmla="*/ 0 w 437"/>
              <a:gd name="T1" fmla="*/ 287 h 389"/>
              <a:gd name="T2" fmla="*/ 14 w 437"/>
              <a:gd name="T3" fmla="*/ 365 h 389"/>
              <a:gd name="T4" fmla="*/ 144 w 437"/>
              <a:gd name="T5" fmla="*/ 389 h 389"/>
              <a:gd name="T6" fmla="*/ 390 w 437"/>
              <a:gd name="T7" fmla="*/ 263 h 389"/>
              <a:gd name="T8" fmla="*/ 437 w 437"/>
              <a:gd name="T9" fmla="*/ 144 h 389"/>
              <a:gd name="T10" fmla="*/ 368 w 437"/>
              <a:gd name="T11" fmla="*/ 56 h 389"/>
              <a:gd name="T12" fmla="*/ 248 w 437"/>
              <a:gd name="T13" fmla="*/ 0 h 389"/>
              <a:gd name="T14" fmla="*/ 125 w 437"/>
              <a:gd name="T15" fmla="*/ 13 h 389"/>
              <a:gd name="T16" fmla="*/ 51 w 437"/>
              <a:gd name="T17" fmla="*/ 138 h 389"/>
              <a:gd name="T18" fmla="*/ 0 w 437"/>
              <a:gd name="T19" fmla="*/ 287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7" h="389">
                <a:moveTo>
                  <a:pt x="0" y="287"/>
                </a:moveTo>
                <a:lnTo>
                  <a:pt x="14" y="365"/>
                </a:lnTo>
                <a:lnTo>
                  <a:pt x="144" y="389"/>
                </a:lnTo>
                <a:lnTo>
                  <a:pt x="390" y="263"/>
                </a:lnTo>
                <a:lnTo>
                  <a:pt x="437" y="144"/>
                </a:lnTo>
                <a:lnTo>
                  <a:pt x="368" y="56"/>
                </a:lnTo>
                <a:lnTo>
                  <a:pt x="248" y="0"/>
                </a:lnTo>
                <a:lnTo>
                  <a:pt x="125" y="13"/>
                </a:lnTo>
                <a:lnTo>
                  <a:pt x="51" y="138"/>
                </a:lnTo>
                <a:lnTo>
                  <a:pt x="0" y="287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8" name="Freeform 34"/>
          <p:cNvSpPr>
            <a:spLocks/>
          </p:cNvSpPr>
          <p:nvPr/>
        </p:nvSpPr>
        <p:spPr bwMode="auto">
          <a:xfrm>
            <a:off x="7737475" y="4181476"/>
            <a:ext cx="412750" cy="550863"/>
          </a:xfrm>
          <a:custGeom>
            <a:avLst/>
            <a:gdLst>
              <a:gd name="T0" fmla="*/ 40 w 260"/>
              <a:gd name="T1" fmla="*/ 78 h 347"/>
              <a:gd name="T2" fmla="*/ 0 w 260"/>
              <a:gd name="T3" fmla="*/ 230 h 347"/>
              <a:gd name="T4" fmla="*/ 27 w 260"/>
              <a:gd name="T5" fmla="*/ 321 h 347"/>
              <a:gd name="T6" fmla="*/ 112 w 260"/>
              <a:gd name="T7" fmla="*/ 347 h 347"/>
              <a:gd name="T8" fmla="*/ 176 w 260"/>
              <a:gd name="T9" fmla="*/ 292 h 347"/>
              <a:gd name="T10" fmla="*/ 260 w 260"/>
              <a:gd name="T11" fmla="*/ 43 h 347"/>
              <a:gd name="T12" fmla="*/ 206 w 260"/>
              <a:gd name="T13" fmla="*/ 0 h 347"/>
              <a:gd name="T14" fmla="*/ 155 w 260"/>
              <a:gd name="T15" fmla="*/ 4 h 347"/>
              <a:gd name="T16" fmla="*/ 40 w 260"/>
              <a:gd name="T17" fmla="*/ 78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0" h="347">
                <a:moveTo>
                  <a:pt x="40" y="78"/>
                </a:moveTo>
                <a:lnTo>
                  <a:pt x="0" y="230"/>
                </a:lnTo>
                <a:lnTo>
                  <a:pt x="27" y="321"/>
                </a:lnTo>
                <a:lnTo>
                  <a:pt x="112" y="347"/>
                </a:lnTo>
                <a:lnTo>
                  <a:pt x="176" y="292"/>
                </a:lnTo>
                <a:lnTo>
                  <a:pt x="260" y="43"/>
                </a:lnTo>
                <a:lnTo>
                  <a:pt x="206" y="0"/>
                </a:lnTo>
                <a:lnTo>
                  <a:pt x="155" y="4"/>
                </a:lnTo>
                <a:lnTo>
                  <a:pt x="40" y="78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79" name="Freeform 35"/>
          <p:cNvSpPr>
            <a:spLocks/>
          </p:cNvSpPr>
          <p:nvPr/>
        </p:nvSpPr>
        <p:spPr bwMode="auto">
          <a:xfrm>
            <a:off x="7653338" y="3530600"/>
            <a:ext cx="436562" cy="647700"/>
          </a:xfrm>
          <a:custGeom>
            <a:avLst/>
            <a:gdLst>
              <a:gd name="T0" fmla="*/ 11 w 275"/>
              <a:gd name="T1" fmla="*/ 0 h 408"/>
              <a:gd name="T2" fmla="*/ 0 w 275"/>
              <a:gd name="T3" fmla="*/ 74 h 408"/>
              <a:gd name="T4" fmla="*/ 80 w 275"/>
              <a:gd name="T5" fmla="*/ 235 h 408"/>
              <a:gd name="T6" fmla="*/ 203 w 275"/>
              <a:gd name="T7" fmla="*/ 408 h 408"/>
              <a:gd name="T8" fmla="*/ 253 w 275"/>
              <a:gd name="T9" fmla="*/ 408 h 408"/>
              <a:gd name="T10" fmla="*/ 275 w 275"/>
              <a:gd name="T11" fmla="*/ 358 h 408"/>
              <a:gd name="T12" fmla="*/ 59 w 275"/>
              <a:gd name="T13" fmla="*/ 34 h 408"/>
              <a:gd name="T14" fmla="*/ 11 w 275"/>
              <a:gd name="T15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5" h="408">
                <a:moveTo>
                  <a:pt x="11" y="0"/>
                </a:moveTo>
                <a:lnTo>
                  <a:pt x="0" y="74"/>
                </a:lnTo>
                <a:lnTo>
                  <a:pt x="80" y="235"/>
                </a:lnTo>
                <a:lnTo>
                  <a:pt x="203" y="408"/>
                </a:lnTo>
                <a:lnTo>
                  <a:pt x="253" y="408"/>
                </a:lnTo>
                <a:lnTo>
                  <a:pt x="275" y="358"/>
                </a:lnTo>
                <a:lnTo>
                  <a:pt x="59" y="34"/>
                </a:lnTo>
                <a:lnTo>
                  <a:pt x="11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80" name="Freeform 36"/>
          <p:cNvSpPr>
            <a:spLocks/>
          </p:cNvSpPr>
          <p:nvPr/>
        </p:nvSpPr>
        <p:spPr bwMode="auto">
          <a:xfrm>
            <a:off x="7058026" y="3627439"/>
            <a:ext cx="595313" cy="147637"/>
          </a:xfrm>
          <a:custGeom>
            <a:avLst/>
            <a:gdLst>
              <a:gd name="T0" fmla="*/ 16 w 375"/>
              <a:gd name="T1" fmla="*/ 62 h 93"/>
              <a:gd name="T2" fmla="*/ 362 w 375"/>
              <a:gd name="T3" fmla="*/ 93 h 93"/>
              <a:gd name="T4" fmla="*/ 375 w 375"/>
              <a:gd name="T5" fmla="*/ 19 h 93"/>
              <a:gd name="T6" fmla="*/ 18 w 375"/>
              <a:gd name="T7" fmla="*/ 0 h 93"/>
              <a:gd name="T8" fmla="*/ 0 w 375"/>
              <a:gd name="T9" fmla="*/ 33 h 93"/>
              <a:gd name="T10" fmla="*/ 16 w 375"/>
              <a:gd name="T11" fmla="*/ 6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5" h="93">
                <a:moveTo>
                  <a:pt x="16" y="62"/>
                </a:moveTo>
                <a:lnTo>
                  <a:pt x="362" y="93"/>
                </a:lnTo>
                <a:lnTo>
                  <a:pt x="375" y="19"/>
                </a:lnTo>
                <a:lnTo>
                  <a:pt x="18" y="0"/>
                </a:lnTo>
                <a:lnTo>
                  <a:pt x="0" y="33"/>
                </a:lnTo>
                <a:lnTo>
                  <a:pt x="16" y="6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81" name="Freeform 37"/>
          <p:cNvSpPr>
            <a:spLocks/>
          </p:cNvSpPr>
          <p:nvPr/>
        </p:nvSpPr>
        <p:spPr bwMode="auto">
          <a:xfrm>
            <a:off x="6257926" y="3538539"/>
            <a:ext cx="828675" cy="153987"/>
          </a:xfrm>
          <a:custGeom>
            <a:avLst/>
            <a:gdLst>
              <a:gd name="T0" fmla="*/ 23 w 522"/>
              <a:gd name="T1" fmla="*/ 97 h 97"/>
              <a:gd name="T2" fmla="*/ 485 w 522"/>
              <a:gd name="T3" fmla="*/ 94 h 97"/>
              <a:gd name="T4" fmla="*/ 522 w 522"/>
              <a:gd name="T5" fmla="*/ 59 h 97"/>
              <a:gd name="T6" fmla="*/ 517 w 522"/>
              <a:gd name="T7" fmla="*/ 19 h 97"/>
              <a:gd name="T8" fmla="*/ 436 w 522"/>
              <a:gd name="T9" fmla="*/ 0 h 97"/>
              <a:gd name="T10" fmla="*/ 5 w 522"/>
              <a:gd name="T11" fmla="*/ 35 h 97"/>
              <a:gd name="T12" fmla="*/ 0 w 522"/>
              <a:gd name="T13" fmla="*/ 65 h 97"/>
              <a:gd name="T14" fmla="*/ 23 w 522"/>
              <a:gd name="T15" fmla="*/ 9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2" h="97">
                <a:moveTo>
                  <a:pt x="23" y="97"/>
                </a:moveTo>
                <a:lnTo>
                  <a:pt x="485" y="94"/>
                </a:lnTo>
                <a:lnTo>
                  <a:pt x="522" y="59"/>
                </a:lnTo>
                <a:lnTo>
                  <a:pt x="517" y="19"/>
                </a:lnTo>
                <a:lnTo>
                  <a:pt x="436" y="0"/>
                </a:lnTo>
                <a:lnTo>
                  <a:pt x="5" y="35"/>
                </a:lnTo>
                <a:lnTo>
                  <a:pt x="0" y="65"/>
                </a:lnTo>
                <a:lnTo>
                  <a:pt x="23" y="96"/>
                </a:ln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82" name="Freeform 38"/>
          <p:cNvSpPr>
            <a:spLocks/>
          </p:cNvSpPr>
          <p:nvPr/>
        </p:nvSpPr>
        <p:spPr bwMode="auto">
          <a:xfrm>
            <a:off x="4111626" y="3492500"/>
            <a:ext cx="879475" cy="515938"/>
          </a:xfrm>
          <a:custGeom>
            <a:avLst/>
            <a:gdLst>
              <a:gd name="T0" fmla="*/ 160 w 554"/>
              <a:gd name="T1" fmla="*/ 283 h 325"/>
              <a:gd name="T2" fmla="*/ 554 w 554"/>
              <a:gd name="T3" fmla="*/ 85 h 325"/>
              <a:gd name="T4" fmla="*/ 544 w 554"/>
              <a:gd name="T5" fmla="*/ 16 h 325"/>
              <a:gd name="T6" fmla="*/ 471 w 554"/>
              <a:gd name="T7" fmla="*/ 0 h 325"/>
              <a:gd name="T8" fmla="*/ 4 w 554"/>
              <a:gd name="T9" fmla="*/ 259 h 325"/>
              <a:gd name="T10" fmla="*/ 0 w 554"/>
              <a:gd name="T11" fmla="*/ 320 h 325"/>
              <a:gd name="T12" fmla="*/ 40 w 554"/>
              <a:gd name="T13" fmla="*/ 325 h 325"/>
              <a:gd name="T14" fmla="*/ 162 w 554"/>
              <a:gd name="T15" fmla="*/ 28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54" h="325">
                <a:moveTo>
                  <a:pt x="160" y="283"/>
                </a:moveTo>
                <a:lnTo>
                  <a:pt x="554" y="85"/>
                </a:lnTo>
                <a:lnTo>
                  <a:pt x="544" y="16"/>
                </a:lnTo>
                <a:lnTo>
                  <a:pt x="471" y="0"/>
                </a:lnTo>
                <a:lnTo>
                  <a:pt x="4" y="259"/>
                </a:lnTo>
                <a:lnTo>
                  <a:pt x="0" y="320"/>
                </a:lnTo>
                <a:lnTo>
                  <a:pt x="40" y="325"/>
                </a:lnTo>
                <a:lnTo>
                  <a:pt x="162" y="280"/>
                </a:ln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46183" name="Picture 39" descr="fire-clip-art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64" y="3332164"/>
            <a:ext cx="2909887" cy="280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6184" name="Line 40"/>
          <p:cNvSpPr>
            <a:spLocks noChangeShapeType="1"/>
          </p:cNvSpPr>
          <p:nvPr/>
        </p:nvSpPr>
        <p:spPr bwMode="auto">
          <a:xfrm flipH="1" flipV="1">
            <a:off x="8191500" y="4757739"/>
            <a:ext cx="496888" cy="346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85" name="Text Box 41"/>
          <p:cNvSpPr txBox="1">
            <a:spLocks noChangeArrowheads="1"/>
          </p:cNvSpPr>
          <p:nvPr/>
        </p:nvSpPr>
        <p:spPr bwMode="auto">
          <a:xfrm>
            <a:off x="8626475" y="5073651"/>
            <a:ext cx="27093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锅：耶路撒冷城</a:t>
            </a:r>
            <a:endParaRPr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646186" name="Line 42"/>
          <p:cNvSpPr>
            <a:spLocks noChangeShapeType="1"/>
          </p:cNvSpPr>
          <p:nvPr/>
        </p:nvSpPr>
        <p:spPr bwMode="auto">
          <a:xfrm flipH="1">
            <a:off x="7554913" y="2905125"/>
            <a:ext cx="590550" cy="1087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87" name="Text Box 43"/>
          <p:cNvSpPr txBox="1">
            <a:spLocks noChangeArrowheads="1"/>
          </p:cNvSpPr>
          <p:nvPr/>
        </p:nvSpPr>
        <p:spPr bwMode="auto">
          <a:xfrm>
            <a:off x="8092427" y="2454602"/>
            <a:ext cx="30700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肉与骨：耶城居民</a:t>
            </a:r>
          </a:p>
        </p:txBody>
      </p:sp>
      <p:sp>
        <p:nvSpPr>
          <p:cNvPr id="646189" name="Line 45"/>
          <p:cNvSpPr>
            <a:spLocks noChangeShapeType="1"/>
          </p:cNvSpPr>
          <p:nvPr/>
        </p:nvSpPr>
        <p:spPr bwMode="auto">
          <a:xfrm flipH="1">
            <a:off x="8305801" y="4092576"/>
            <a:ext cx="404813" cy="365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90" name="Text Box 46"/>
          <p:cNvSpPr txBox="1">
            <a:spLocks noChangeArrowheads="1"/>
          </p:cNvSpPr>
          <p:nvPr/>
        </p:nvSpPr>
        <p:spPr bwMode="auto">
          <a:xfrm>
            <a:off x="8694738" y="3857626"/>
            <a:ext cx="19880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锅锈：罪恶</a:t>
            </a:r>
          </a:p>
        </p:txBody>
      </p:sp>
      <p:sp>
        <p:nvSpPr>
          <p:cNvPr id="46" name="Text Box 29"/>
          <p:cNvSpPr txBox="1">
            <a:spLocks noChangeArrowheads="1"/>
          </p:cNvSpPr>
          <p:nvPr/>
        </p:nvSpPr>
        <p:spPr bwMode="auto">
          <a:xfrm>
            <a:off x="1086552" y="4451769"/>
            <a:ext cx="2709396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添柴加火：</a:t>
            </a:r>
          </a:p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巴比伦军队攻城</a:t>
            </a:r>
            <a:endParaRPr lang="zh-TW" altLang="en-US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>
            <a:off x="3717133" y="5372101"/>
            <a:ext cx="1227137" cy="450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1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413" name="Picture 5" descr="www-St-Takla-org--Bible-Slides-ezekiel-15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5"/>
          <a:stretch/>
        </p:blipFill>
        <p:spPr bwMode="auto">
          <a:xfrm>
            <a:off x="2432051" y="1"/>
            <a:ext cx="7326313" cy="46444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7414" name="Rectangle 6"/>
          <p:cNvSpPr>
            <a:spLocks noChangeArrowheads="1"/>
          </p:cNvSpPr>
          <p:nvPr/>
        </p:nvSpPr>
        <p:spPr bwMode="auto">
          <a:xfrm>
            <a:off x="138027" y="4644428"/>
            <a:ext cx="1191435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zh-TW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「人子啊，我要将你眼目所喜爱的忽然取去，你却不可悲哀哭泣，也不可流泪，只可叹息，不可出声，不可办理丧事；头上仍勒裹头巾，脚上仍穿鞋，不可蒙着嘴唇，也不可吃吊丧的食物。」于是我将这事早晨告诉百姓，晚上我的妻就死了。次日早晨我便遵命而行。</a:t>
            </a:r>
            <a:r>
              <a:rPr lang="zh-CN" altLang="zh-TW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(结24:16-18)</a:t>
            </a:r>
            <a:endParaRPr lang="en-US" altLang="zh-TW" sz="28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919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930" name="Picture 2" descr="kings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3176"/>
            <a:ext cx="507682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6970" name="Freeform 42"/>
          <p:cNvSpPr>
            <a:spLocks/>
          </p:cNvSpPr>
          <p:nvPr/>
        </p:nvSpPr>
        <p:spPr bwMode="auto">
          <a:xfrm>
            <a:off x="3684588" y="3176"/>
            <a:ext cx="1211262" cy="2138363"/>
          </a:xfrm>
          <a:custGeom>
            <a:avLst/>
            <a:gdLst>
              <a:gd name="T0" fmla="*/ 12 w 763"/>
              <a:gd name="T1" fmla="*/ 1198 h 1347"/>
              <a:gd name="T2" fmla="*/ 57 w 763"/>
              <a:gd name="T3" fmla="*/ 1119 h 1347"/>
              <a:gd name="T4" fmla="*/ 55 w 763"/>
              <a:gd name="T5" fmla="*/ 1059 h 1347"/>
              <a:gd name="T6" fmla="*/ 53 w 763"/>
              <a:gd name="T7" fmla="*/ 999 h 1347"/>
              <a:gd name="T8" fmla="*/ 79 w 763"/>
              <a:gd name="T9" fmla="*/ 850 h 1347"/>
              <a:gd name="T10" fmla="*/ 96 w 763"/>
              <a:gd name="T11" fmla="*/ 790 h 1347"/>
              <a:gd name="T12" fmla="*/ 146 w 763"/>
              <a:gd name="T13" fmla="*/ 744 h 1347"/>
              <a:gd name="T14" fmla="*/ 165 w 763"/>
              <a:gd name="T15" fmla="*/ 701 h 1347"/>
              <a:gd name="T16" fmla="*/ 192 w 763"/>
              <a:gd name="T17" fmla="*/ 677 h 1347"/>
              <a:gd name="T18" fmla="*/ 218 w 763"/>
              <a:gd name="T19" fmla="*/ 596 h 1347"/>
              <a:gd name="T20" fmla="*/ 230 w 763"/>
              <a:gd name="T21" fmla="*/ 504 h 1347"/>
              <a:gd name="T22" fmla="*/ 261 w 763"/>
              <a:gd name="T23" fmla="*/ 454 h 1347"/>
              <a:gd name="T24" fmla="*/ 269 w 763"/>
              <a:gd name="T25" fmla="*/ 363 h 1347"/>
              <a:gd name="T26" fmla="*/ 307 w 763"/>
              <a:gd name="T27" fmla="*/ 279 h 1347"/>
              <a:gd name="T28" fmla="*/ 384 w 763"/>
              <a:gd name="T29" fmla="*/ 197 h 1347"/>
              <a:gd name="T30" fmla="*/ 425 w 763"/>
              <a:gd name="T31" fmla="*/ 70 h 1347"/>
              <a:gd name="T32" fmla="*/ 439 w 763"/>
              <a:gd name="T33" fmla="*/ 0 h 1347"/>
              <a:gd name="T34" fmla="*/ 763 w 763"/>
              <a:gd name="T35" fmla="*/ 0 h 1347"/>
              <a:gd name="T36" fmla="*/ 746 w 763"/>
              <a:gd name="T37" fmla="*/ 84 h 1347"/>
              <a:gd name="T38" fmla="*/ 696 w 763"/>
              <a:gd name="T39" fmla="*/ 204 h 1347"/>
              <a:gd name="T40" fmla="*/ 636 w 763"/>
              <a:gd name="T41" fmla="*/ 324 h 1347"/>
              <a:gd name="T42" fmla="*/ 590 w 763"/>
              <a:gd name="T43" fmla="*/ 375 h 1347"/>
              <a:gd name="T44" fmla="*/ 504 w 763"/>
              <a:gd name="T45" fmla="*/ 437 h 1347"/>
              <a:gd name="T46" fmla="*/ 463 w 763"/>
              <a:gd name="T47" fmla="*/ 562 h 1347"/>
              <a:gd name="T48" fmla="*/ 449 w 763"/>
              <a:gd name="T49" fmla="*/ 641 h 1347"/>
              <a:gd name="T50" fmla="*/ 401 w 763"/>
              <a:gd name="T51" fmla="*/ 828 h 1347"/>
              <a:gd name="T52" fmla="*/ 309 w 763"/>
              <a:gd name="T53" fmla="*/ 1095 h 1347"/>
              <a:gd name="T54" fmla="*/ 254 w 763"/>
              <a:gd name="T55" fmla="*/ 1222 h 1347"/>
              <a:gd name="T56" fmla="*/ 221 w 763"/>
              <a:gd name="T57" fmla="*/ 1292 h 1347"/>
              <a:gd name="T58" fmla="*/ 173 w 763"/>
              <a:gd name="T59" fmla="*/ 1328 h 1347"/>
              <a:gd name="T60" fmla="*/ 115 w 763"/>
              <a:gd name="T61" fmla="*/ 1347 h 1347"/>
              <a:gd name="T62" fmla="*/ 62 w 763"/>
              <a:gd name="T63" fmla="*/ 1311 h 1347"/>
              <a:gd name="T64" fmla="*/ 45 w 763"/>
              <a:gd name="T65" fmla="*/ 1246 h 1347"/>
              <a:gd name="T66" fmla="*/ 0 w 763"/>
              <a:gd name="T67" fmla="*/ 1208 h 1347"/>
              <a:gd name="T68" fmla="*/ 12 w 763"/>
              <a:gd name="T69" fmla="*/ 1198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3" h="1347">
                <a:moveTo>
                  <a:pt x="12" y="1198"/>
                </a:moveTo>
                <a:lnTo>
                  <a:pt x="57" y="1119"/>
                </a:lnTo>
                <a:lnTo>
                  <a:pt x="55" y="1059"/>
                </a:lnTo>
                <a:lnTo>
                  <a:pt x="53" y="999"/>
                </a:lnTo>
                <a:lnTo>
                  <a:pt x="79" y="850"/>
                </a:lnTo>
                <a:lnTo>
                  <a:pt x="96" y="790"/>
                </a:lnTo>
                <a:lnTo>
                  <a:pt x="146" y="744"/>
                </a:lnTo>
                <a:lnTo>
                  <a:pt x="165" y="701"/>
                </a:lnTo>
                <a:lnTo>
                  <a:pt x="192" y="677"/>
                </a:lnTo>
                <a:lnTo>
                  <a:pt x="218" y="596"/>
                </a:lnTo>
                <a:lnTo>
                  <a:pt x="230" y="504"/>
                </a:lnTo>
                <a:lnTo>
                  <a:pt x="261" y="454"/>
                </a:lnTo>
                <a:lnTo>
                  <a:pt x="269" y="363"/>
                </a:lnTo>
                <a:lnTo>
                  <a:pt x="307" y="279"/>
                </a:lnTo>
                <a:lnTo>
                  <a:pt x="384" y="197"/>
                </a:lnTo>
                <a:lnTo>
                  <a:pt x="425" y="70"/>
                </a:lnTo>
                <a:lnTo>
                  <a:pt x="439" y="0"/>
                </a:lnTo>
                <a:lnTo>
                  <a:pt x="763" y="0"/>
                </a:lnTo>
                <a:lnTo>
                  <a:pt x="746" y="84"/>
                </a:lnTo>
                <a:lnTo>
                  <a:pt x="696" y="204"/>
                </a:lnTo>
                <a:lnTo>
                  <a:pt x="636" y="324"/>
                </a:lnTo>
                <a:lnTo>
                  <a:pt x="590" y="375"/>
                </a:lnTo>
                <a:lnTo>
                  <a:pt x="504" y="437"/>
                </a:lnTo>
                <a:lnTo>
                  <a:pt x="463" y="562"/>
                </a:lnTo>
                <a:lnTo>
                  <a:pt x="449" y="641"/>
                </a:lnTo>
                <a:lnTo>
                  <a:pt x="401" y="828"/>
                </a:lnTo>
                <a:lnTo>
                  <a:pt x="309" y="1095"/>
                </a:lnTo>
                <a:lnTo>
                  <a:pt x="254" y="1222"/>
                </a:lnTo>
                <a:lnTo>
                  <a:pt x="221" y="1292"/>
                </a:lnTo>
                <a:lnTo>
                  <a:pt x="173" y="1328"/>
                </a:lnTo>
                <a:lnTo>
                  <a:pt x="115" y="1347"/>
                </a:lnTo>
                <a:lnTo>
                  <a:pt x="62" y="1311"/>
                </a:lnTo>
                <a:lnTo>
                  <a:pt x="45" y="1246"/>
                </a:lnTo>
                <a:lnTo>
                  <a:pt x="0" y="1208"/>
                </a:lnTo>
                <a:lnTo>
                  <a:pt x="12" y="1198"/>
                </a:lnTo>
                <a:close/>
              </a:path>
            </a:pathLst>
          </a:custGeom>
          <a:solidFill>
            <a:srgbClr val="663300">
              <a:alpha val="50000"/>
            </a:srgb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6931" name="Freeform 3"/>
          <p:cNvSpPr>
            <a:spLocks/>
          </p:cNvSpPr>
          <p:nvPr/>
        </p:nvSpPr>
        <p:spPr bwMode="auto">
          <a:xfrm>
            <a:off x="1946276" y="3971925"/>
            <a:ext cx="2701925" cy="2890838"/>
          </a:xfrm>
          <a:custGeom>
            <a:avLst/>
            <a:gdLst>
              <a:gd name="T0" fmla="*/ 937 w 1702"/>
              <a:gd name="T1" fmla="*/ 135 h 1821"/>
              <a:gd name="T2" fmla="*/ 1043 w 1702"/>
              <a:gd name="T3" fmla="*/ 77 h 1821"/>
              <a:gd name="T4" fmla="*/ 1100 w 1702"/>
              <a:gd name="T5" fmla="*/ 93 h 1821"/>
              <a:gd name="T6" fmla="*/ 1152 w 1702"/>
              <a:gd name="T7" fmla="*/ 64 h 1821"/>
              <a:gd name="T8" fmla="*/ 1254 w 1702"/>
              <a:gd name="T9" fmla="*/ 68 h 1821"/>
              <a:gd name="T10" fmla="*/ 1347 w 1702"/>
              <a:gd name="T11" fmla="*/ 32 h 1821"/>
              <a:gd name="T12" fmla="*/ 1408 w 1702"/>
              <a:gd name="T13" fmla="*/ 0 h 1821"/>
              <a:gd name="T14" fmla="*/ 1456 w 1702"/>
              <a:gd name="T15" fmla="*/ 4 h 1821"/>
              <a:gd name="T16" fmla="*/ 1558 w 1702"/>
              <a:gd name="T17" fmla="*/ 52 h 1821"/>
              <a:gd name="T18" fmla="*/ 1596 w 1702"/>
              <a:gd name="T19" fmla="*/ 84 h 1821"/>
              <a:gd name="T20" fmla="*/ 1673 w 1702"/>
              <a:gd name="T21" fmla="*/ 148 h 1821"/>
              <a:gd name="T22" fmla="*/ 1702 w 1702"/>
              <a:gd name="T23" fmla="*/ 192 h 1821"/>
              <a:gd name="T24" fmla="*/ 1667 w 1702"/>
              <a:gd name="T25" fmla="*/ 231 h 1821"/>
              <a:gd name="T26" fmla="*/ 1625 w 1702"/>
              <a:gd name="T27" fmla="*/ 269 h 1821"/>
              <a:gd name="T28" fmla="*/ 1606 w 1702"/>
              <a:gd name="T29" fmla="*/ 356 h 1821"/>
              <a:gd name="T30" fmla="*/ 1564 w 1702"/>
              <a:gd name="T31" fmla="*/ 445 h 1821"/>
              <a:gd name="T32" fmla="*/ 1574 w 1702"/>
              <a:gd name="T33" fmla="*/ 512 h 1821"/>
              <a:gd name="T34" fmla="*/ 1552 w 1702"/>
              <a:gd name="T35" fmla="*/ 541 h 1821"/>
              <a:gd name="T36" fmla="*/ 1561 w 1702"/>
              <a:gd name="T37" fmla="*/ 653 h 1821"/>
              <a:gd name="T38" fmla="*/ 1539 w 1702"/>
              <a:gd name="T39" fmla="*/ 698 h 1821"/>
              <a:gd name="T40" fmla="*/ 1548 w 1702"/>
              <a:gd name="T41" fmla="*/ 756 h 1821"/>
              <a:gd name="T42" fmla="*/ 1542 w 1702"/>
              <a:gd name="T43" fmla="*/ 813 h 1821"/>
              <a:gd name="T44" fmla="*/ 1545 w 1702"/>
              <a:gd name="T45" fmla="*/ 842 h 1821"/>
              <a:gd name="T46" fmla="*/ 1536 w 1702"/>
              <a:gd name="T47" fmla="*/ 896 h 1821"/>
              <a:gd name="T48" fmla="*/ 1536 w 1702"/>
              <a:gd name="T49" fmla="*/ 938 h 1821"/>
              <a:gd name="T50" fmla="*/ 1513 w 1702"/>
              <a:gd name="T51" fmla="*/ 983 h 1821"/>
              <a:gd name="T52" fmla="*/ 1523 w 1702"/>
              <a:gd name="T53" fmla="*/ 1120 h 1821"/>
              <a:gd name="T54" fmla="*/ 1545 w 1702"/>
              <a:gd name="T55" fmla="*/ 1143 h 1821"/>
              <a:gd name="T56" fmla="*/ 1555 w 1702"/>
              <a:gd name="T57" fmla="*/ 1239 h 1821"/>
              <a:gd name="T58" fmla="*/ 1622 w 1702"/>
              <a:gd name="T59" fmla="*/ 1239 h 1821"/>
              <a:gd name="T60" fmla="*/ 1478 w 1702"/>
              <a:gd name="T61" fmla="*/ 1616 h 1821"/>
              <a:gd name="T62" fmla="*/ 1430 w 1702"/>
              <a:gd name="T63" fmla="*/ 1821 h 1821"/>
              <a:gd name="T64" fmla="*/ 32 w 1702"/>
              <a:gd name="T65" fmla="*/ 1821 h 1821"/>
              <a:gd name="T66" fmla="*/ 0 w 1702"/>
              <a:gd name="T67" fmla="*/ 1674 h 1821"/>
              <a:gd name="T68" fmla="*/ 32 w 1702"/>
              <a:gd name="T69" fmla="*/ 1636 h 1821"/>
              <a:gd name="T70" fmla="*/ 6 w 1702"/>
              <a:gd name="T71" fmla="*/ 1568 h 1821"/>
              <a:gd name="T72" fmla="*/ 44 w 1702"/>
              <a:gd name="T73" fmla="*/ 1428 h 1821"/>
              <a:gd name="T74" fmla="*/ 144 w 1702"/>
              <a:gd name="T75" fmla="*/ 1271 h 1821"/>
              <a:gd name="T76" fmla="*/ 288 w 1702"/>
              <a:gd name="T77" fmla="*/ 1108 h 1821"/>
              <a:gd name="T78" fmla="*/ 448 w 1702"/>
              <a:gd name="T79" fmla="*/ 944 h 1821"/>
              <a:gd name="T80" fmla="*/ 576 w 1702"/>
              <a:gd name="T81" fmla="*/ 836 h 1821"/>
              <a:gd name="T82" fmla="*/ 723 w 1702"/>
              <a:gd name="T83" fmla="*/ 599 h 1821"/>
              <a:gd name="T84" fmla="*/ 851 w 1702"/>
              <a:gd name="T85" fmla="*/ 388 h 1821"/>
              <a:gd name="T86" fmla="*/ 937 w 1702"/>
              <a:gd name="T87" fmla="*/ 135 h 1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02" h="1821">
                <a:moveTo>
                  <a:pt x="937" y="135"/>
                </a:moveTo>
                <a:lnTo>
                  <a:pt x="1043" y="77"/>
                </a:lnTo>
                <a:lnTo>
                  <a:pt x="1100" y="93"/>
                </a:lnTo>
                <a:lnTo>
                  <a:pt x="1152" y="64"/>
                </a:lnTo>
                <a:lnTo>
                  <a:pt x="1254" y="68"/>
                </a:lnTo>
                <a:lnTo>
                  <a:pt x="1347" y="32"/>
                </a:lnTo>
                <a:lnTo>
                  <a:pt x="1408" y="0"/>
                </a:lnTo>
                <a:lnTo>
                  <a:pt x="1456" y="4"/>
                </a:lnTo>
                <a:lnTo>
                  <a:pt x="1558" y="52"/>
                </a:lnTo>
                <a:lnTo>
                  <a:pt x="1596" y="84"/>
                </a:lnTo>
                <a:lnTo>
                  <a:pt x="1673" y="148"/>
                </a:lnTo>
                <a:lnTo>
                  <a:pt x="1702" y="192"/>
                </a:lnTo>
                <a:lnTo>
                  <a:pt x="1667" y="231"/>
                </a:lnTo>
                <a:lnTo>
                  <a:pt x="1625" y="269"/>
                </a:lnTo>
                <a:lnTo>
                  <a:pt x="1606" y="356"/>
                </a:lnTo>
                <a:lnTo>
                  <a:pt x="1564" y="445"/>
                </a:lnTo>
                <a:lnTo>
                  <a:pt x="1574" y="512"/>
                </a:lnTo>
                <a:lnTo>
                  <a:pt x="1552" y="541"/>
                </a:lnTo>
                <a:lnTo>
                  <a:pt x="1561" y="653"/>
                </a:lnTo>
                <a:lnTo>
                  <a:pt x="1539" y="698"/>
                </a:lnTo>
                <a:lnTo>
                  <a:pt x="1548" y="756"/>
                </a:lnTo>
                <a:lnTo>
                  <a:pt x="1542" y="813"/>
                </a:lnTo>
                <a:lnTo>
                  <a:pt x="1545" y="842"/>
                </a:lnTo>
                <a:lnTo>
                  <a:pt x="1536" y="896"/>
                </a:lnTo>
                <a:lnTo>
                  <a:pt x="1536" y="938"/>
                </a:lnTo>
                <a:lnTo>
                  <a:pt x="1513" y="983"/>
                </a:lnTo>
                <a:lnTo>
                  <a:pt x="1523" y="1120"/>
                </a:lnTo>
                <a:lnTo>
                  <a:pt x="1545" y="1143"/>
                </a:lnTo>
                <a:lnTo>
                  <a:pt x="1555" y="1239"/>
                </a:lnTo>
                <a:lnTo>
                  <a:pt x="1622" y="1239"/>
                </a:lnTo>
                <a:lnTo>
                  <a:pt x="1478" y="1616"/>
                </a:lnTo>
                <a:lnTo>
                  <a:pt x="1430" y="1821"/>
                </a:lnTo>
                <a:lnTo>
                  <a:pt x="32" y="1821"/>
                </a:lnTo>
                <a:lnTo>
                  <a:pt x="0" y="1674"/>
                </a:lnTo>
                <a:lnTo>
                  <a:pt x="32" y="1636"/>
                </a:lnTo>
                <a:lnTo>
                  <a:pt x="6" y="1568"/>
                </a:lnTo>
                <a:lnTo>
                  <a:pt x="44" y="1428"/>
                </a:lnTo>
                <a:lnTo>
                  <a:pt x="144" y="1271"/>
                </a:lnTo>
                <a:lnTo>
                  <a:pt x="288" y="1108"/>
                </a:lnTo>
                <a:lnTo>
                  <a:pt x="448" y="944"/>
                </a:lnTo>
                <a:lnTo>
                  <a:pt x="576" y="836"/>
                </a:lnTo>
                <a:lnTo>
                  <a:pt x="723" y="599"/>
                </a:lnTo>
                <a:lnTo>
                  <a:pt x="851" y="388"/>
                </a:lnTo>
                <a:lnTo>
                  <a:pt x="937" y="135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6932" name="Freeform 4"/>
          <p:cNvSpPr>
            <a:spLocks/>
          </p:cNvSpPr>
          <p:nvPr/>
        </p:nvSpPr>
        <p:spPr bwMode="auto">
          <a:xfrm>
            <a:off x="5318126" y="2651126"/>
            <a:ext cx="1281113" cy="1895475"/>
          </a:xfrm>
          <a:custGeom>
            <a:avLst/>
            <a:gdLst>
              <a:gd name="T0" fmla="*/ 807 w 807"/>
              <a:gd name="T1" fmla="*/ 0 h 1194"/>
              <a:gd name="T2" fmla="*/ 596 w 807"/>
              <a:gd name="T3" fmla="*/ 20 h 1194"/>
              <a:gd name="T4" fmla="*/ 410 w 807"/>
              <a:gd name="T5" fmla="*/ 58 h 1194"/>
              <a:gd name="T6" fmla="*/ 276 w 807"/>
              <a:gd name="T7" fmla="*/ 132 h 1194"/>
              <a:gd name="T8" fmla="*/ 138 w 807"/>
              <a:gd name="T9" fmla="*/ 199 h 1194"/>
              <a:gd name="T10" fmla="*/ 68 w 807"/>
              <a:gd name="T11" fmla="*/ 381 h 1194"/>
              <a:gd name="T12" fmla="*/ 16 w 807"/>
              <a:gd name="T13" fmla="*/ 554 h 1194"/>
              <a:gd name="T14" fmla="*/ 0 w 807"/>
              <a:gd name="T15" fmla="*/ 743 h 1194"/>
              <a:gd name="T16" fmla="*/ 7 w 807"/>
              <a:gd name="T17" fmla="*/ 852 h 1194"/>
              <a:gd name="T18" fmla="*/ 42 w 807"/>
              <a:gd name="T19" fmla="*/ 941 h 1194"/>
              <a:gd name="T20" fmla="*/ 154 w 807"/>
              <a:gd name="T21" fmla="*/ 1053 h 1194"/>
              <a:gd name="T22" fmla="*/ 263 w 807"/>
              <a:gd name="T23" fmla="*/ 1120 h 1194"/>
              <a:gd name="T24" fmla="*/ 352 w 807"/>
              <a:gd name="T25" fmla="*/ 1194 h 1194"/>
              <a:gd name="T26" fmla="*/ 506 w 807"/>
              <a:gd name="T27" fmla="*/ 1111 h 1194"/>
              <a:gd name="T28" fmla="*/ 624 w 807"/>
              <a:gd name="T29" fmla="*/ 1031 h 1194"/>
              <a:gd name="T30" fmla="*/ 727 w 807"/>
              <a:gd name="T31" fmla="*/ 932 h 1194"/>
              <a:gd name="T32" fmla="*/ 804 w 807"/>
              <a:gd name="T33" fmla="*/ 823 h 1194"/>
              <a:gd name="T34" fmla="*/ 807 w 807"/>
              <a:gd name="T35" fmla="*/ 0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07" h="1194">
                <a:moveTo>
                  <a:pt x="807" y="0"/>
                </a:moveTo>
                <a:lnTo>
                  <a:pt x="596" y="20"/>
                </a:lnTo>
                <a:lnTo>
                  <a:pt x="410" y="58"/>
                </a:lnTo>
                <a:lnTo>
                  <a:pt x="276" y="132"/>
                </a:lnTo>
                <a:lnTo>
                  <a:pt x="138" y="199"/>
                </a:lnTo>
                <a:lnTo>
                  <a:pt x="68" y="381"/>
                </a:lnTo>
                <a:lnTo>
                  <a:pt x="16" y="554"/>
                </a:lnTo>
                <a:lnTo>
                  <a:pt x="0" y="743"/>
                </a:lnTo>
                <a:lnTo>
                  <a:pt x="7" y="852"/>
                </a:lnTo>
                <a:lnTo>
                  <a:pt x="42" y="941"/>
                </a:lnTo>
                <a:lnTo>
                  <a:pt x="154" y="1053"/>
                </a:lnTo>
                <a:lnTo>
                  <a:pt x="263" y="1120"/>
                </a:lnTo>
                <a:lnTo>
                  <a:pt x="352" y="1194"/>
                </a:lnTo>
                <a:lnTo>
                  <a:pt x="506" y="1111"/>
                </a:lnTo>
                <a:lnTo>
                  <a:pt x="624" y="1031"/>
                </a:lnTo>
                <a:lnTo>
                  <a:pt x="727" y="932"/>
                </a:lnTo>
                <a:lnTo>
                  <a:pt x="804" y="823"/>
                </a:lnTo>
                <a:lnTo>
                  <a:pt x="807" y="0"/>
                </a:lnTo>
                <a:close/>
              </a:path>
            </a:pathLst>
          </a:custGeom>
          <a:solidFill>
            <a:srgbClr val="660066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6934" name="Oval 6"/>
          <p:cNvSpPr>
            <a:spLocks noChangeArrowheads="1"/>
          </p:cNvSpPr>
          <p:nvPr/>
        </p:nvSpPr>
        <p:spPr bwMode="auto">
          <a:xfrm>
            <a:off x="3967163" y="828675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6935" name="Text Box 7"/>
          <p:cNvSpPr txBox="1">
            <a:spLocks noChangeArrowheads="1"/>
          </p:cNvSpPr>
          <p:nvPr/>
        </p:nvSpPr>
        <p:spPr bwMode="auto">
          <a:xfrm>
            <a:off x="3295650" y="4598988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犹大</a:t>
            </a:r>
          </a:p>
        </p:txBody>
      </p:sp>
      <p:sp>
        <p:nvSpPr>
          <p:cNvPr id="636936" name="Text Box 8"/>
          <p:cNvSpPr txBox="1">
            <a:spLocks noChangeArrowheads="1"/>
          </p:cNvSpPr>
          <p:nvPr/>
        </p:nvSpPr>
        <p:spPr bwMode="auto">
          <a:xfrm>
            <a:off x="5527675" y="3302001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亚扪</a:t>
            </a:r>
          </a:p>
        </p:txBody>
      </p:sp>
      <p:sp>
        <p:nvSpPr>
          <p:cNvPr id="636938" name="AutoShape 10"/>
          <p:cNvSpPr>
            <a:spLocks noChangeArrowheads="1"/>
          </p:cNvSpPr>
          <p:nvPr/>
        </p:nvSpPr>
        <p:spPr bwMode="auto">
          <a:xfrm>
            <a:off x="3087688" y="706438"/>
            <a:ext cx="704850" cy="406400"/>
          </a:xfrm>
          <a:prstGeom prst="wedgeRectCallout">
            <a:avLst>
              <a:gd name="adj1" fmla="val 73199"/>
              <a:gd name="adj2" fmla="val -11329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推罗</a:t>
            </a:r>
          </a:p>
        </p:txBody>
      </p:sp>
      <p:sp>
        <p:nvSpPr>
          <p:cNvPr id="636943" name="Freeform 15"/>
          <p:cNvSpPr>
            <a:spLocks/>
          </p:cNvSpPr>
          <p:nvPr/>
        </p:nvSpPr>
        <p:spPr bwMode="auto">
          <a:xfrm>
            <a:off x="4476750" y="4983164"/>
            <a:ext cx="1695450" cy="1608137"/>
          </a:xfrm>
          <a:custGeom>
            <a:avLst/>
            <a:gdLst>
              <a:gd name="T0" fmla="*/ 180 w 1068"/>
              <a:gd name="T1" fmla="*/ 0 h 1013"/>
              <a:gd name="T2" fmla="*/ 281 w 1068"/>
              <a:gd name="T3" fmla="*/ 41 h 1013"/>
              <a:gd name="T4" fmla="*/ 432 w 1068"/>
              <a:gd name="T5" fmla="*/ 19 h 1013"/>
              <a:gd name="T6" fmla="*/ 518 w 1068"/>
              <a:gd name="T7" fmla="*/ 29 h 1013"/>
              <a:gd name="T8" fmla="*/ 569 w 1068"/>
              <a:gd name="T9" fmla="*/ 79 h 1013"/>
              <a:gd name="T10" fmla="*/ 636 w 1068"/>
              <a:gd name="T11" fmla="*/ 67 h 1013"/>
              <a:gd name="T12" fmla="*/ 696 w 1068"/>
              <a:gd name="T13" fmla="*/ 87 h 1013"/>
              <a:gd name="T14" fmla="*/ 744 w 1068"/>
              <a:gd name="T15" fmla="*/ 115 h 1013"/>
              <a:gd name="T16" fmla="*/ 804 w 1068"/>
              <a:gd name="T17" fmla="*/ 120 h 1013"/>
              <a:gd name="T18" fmla="*/ 881 w 1068"/>
              <a:gd name="T19" fmla="*/ 161 h 1013"/>
              <a:gd name="T20" fmla="*/ 946 w 1068"/>
              <a:gd name="T21" fmla="*/ 211 h 1013"/>
              <a:gd name="T22" fmla="*/ 1015 w 1068"/>
              <a:gd name="T23" fmla="*/ 199 h 1013"/>
              <a:gd name="T24" fmla="*/ 1068 w 1068"/>
              <a:gd name="T25" fmla="*/ 235 h 1013"/>
              <a:gd name="T26" fmla="*/ 1058 w 1068"/>
              <a:gd name="T27" fmla="*/ 334 h 1013"/>
              <a:gd name="T28" fmla="*/ 1025 w 1068"/>
              <a:gd name="T29" fmla="*/ 423 h 1013"/>
              <a:gd name="T30" fmla="*/ 917 w 1068"/>
              <a:gd name="T31" fmla="*/ 670 h 1013"/>
              <a:gd name="T32" fmla="*/ 730 w 1068"/>
              <a:gd name="T33" fmla="*/ 1013 h 1013"/>
              <a:gd name="T34" fmla="*/ 653 w 1068"/>
              <a:gd name="T35" fmla="*/ 939 h 1013"/>
              <a:gd name="T36" fmla="*/ 617 w 1068"/>
              <a:gd name="T37" fmla="*/ 910 h 1013"/>
              <a:gd name="T38" fmla="*/ 605 w 1068"/>
              <a:gd name="T39" fmla="*/ 862 h 1013"/>
              <a:gd name="T40" fmla="*/ 564 w 1068"/>
              <a:gd name="T41" fmla="*/ 859 h 1013"/>
              <a:gd name="T42" fmla="*/ 509 w 1068"/>
              <a:gd name="T43" fmla="*/ 799 h 1013"/>
              <a:gd name="T44" fmla="*/ 463 w 1068"/>
              <a:gd name="T45" fmla="*/ 795 h 1013"/>
              <a:gd name="T46" fmla="*/ 374 w 1068"/>
              <a:gd name="T47" fmla="*/ 744 h 1013"/>
              <a:gd name="T48" fmla="*/ 276 w 1068"/>
              <a:gd name="T49" fmla="*/ 730 h 1013"/>
              <a:gd name="T50" fmla="*/ 137 w 1068"/>
              <a:gd name="T51" fmla="*/ 703 h 1013"/>
              <a:gd name="T52" fmla="*/ 98 w 1068"/>
              <a:gd name="T53" fmla="*/ 689 h 1013"/>
              <a:gd name="T54" fmla="*/ 55 w 1068"/>
              <a:gd name="T55" fmla="*/ 655 h 1013"/>
              <a:gd name="T56" fmla="*/ 22 w 1068"/>
              <a:gd name="T57" fmla="*/ 600 h 1013"/>
              <a:gd name="T58" fmla="*/ 84 w 1068"/>
              <a:gd name="T59" fmla="*/ 579 h 1013"/>
              <a:gd name="T60" fmla="*/ 118 w 1068"/>
              <a:gd name="T61" fmla="*/ 528 h 1013"/>
              <a:gd name="T62" fmla="*/ 108 w 1068"/>
              <a:gd name="T63" fmla="*/ 492 h 1013"/>
              <a:gd name="T64" fmla="*/ 130 w 1068"/>
              <a:gd name="T65" fmla="*/ 475 h 1013"/>
              <a:gd name="T66" fmla="*/ 120 w 1068"/>
              <a:gd name="T67" fmla="*/ 413 h 1013"/>
              <a:gd name="T68" fmla="*/ 91 w 1068"/>
              <a:gd name="T69" fmla="*/ 394 h 1013"/>
              <a:gd name="T70" fmla="*/ 53 w 1068"/>
              <a:gd name="T71" fmla="*/ 370 h 1013"/>
              <a:gd name="T72" fmla="*/ 0 w 1068"/>
              <a:gd name="T73" fmla="*/ 334 h 1013"/>
              <a:gd name="T74" fmla="*/ 12 w 1068"/>
              <a:gd name="T75" fmla="*/ 295 h 1013"/>
              <a:gd name="T76" fmla="*/ 48 w 1068"/>
              <a:gd name="T77" fmla="*/ 250 h 1013"/>
              <a:gd name="T78" fmla="*/ 72 w 1068"/>
              <a:gd name="T79" fmla="*/ 204 h 1013"/>
              <a:gd name="T80" fmla="*/ 91 w 1068"/>
              <a:gd name="T81" fmla="*/ 197 h 1013"/>
              <a:gd name="T82" fmla="*/ 82 w 1068"/>
              <a:gd name="T83" fmla="*/ 255 h 1013"/>
              <a:gd name="T84" fmla="*/ 96 w 1068"/>
              <a:gd name="T85" fmla="*/ 276 h 1013"/>
              <a:gd name="T86" fmla="*/ 127 w 1068"/>
              <a:gd name="T87" fmla="*/ 255 h 1013"/>
              <a:gd name="T88" fmla="*/ 144 w 1068"/>
              <a:gd name="T89" fmla="*/ 240 h 1013"/>
              <a:gd name="T90" fmla="*/ 149 w 1068"/>
              <a:gd name="T91" fmla="*/ 125 h 1013"/>
              <a:gd name="T92" fmla="*/ 180 w 1068"/>
              <a:gd name="T93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8" h="1013">
                <a:moveTo>
                  <a:pt x="180" y="0"/>
                </a:moveTo>
                <a:lnTo>
                  <a:pt x="281" y="41"/>
                </a:lnTo>
                <a:lnTo>
                  <a:pt x="432" y="19"/>
                </a:lnTo>
                <a:lnTo>
                  <a:pt x="518" y="29"/>
                </a:lnTo>
                <a:lnTo>
                  <a:pt x="569" y="79"/>
                </a:lnTo>
                <a:lnTo>
                  <a:pt x="636" y="67"/>
                </a:lnTo>
                <a:lnTo>
                  <a:pt x="696" y="87"/>
                </a:lnTo>
                <a:lnTo>
                  <a:pt x="744" y="115"/>
                </a:lnTo>
                <a:lnTo>
                  <a:pt x="804" y="120"/>
                </a:lnTo>
                <a:lnTo>
                  <a:pt x="881" y="161"/>
                </a:lnTo>
                <a:lnTo>
                  <a:pt x="946" y="211"/>
                </a:lnTo>
                <a:lnTo>
                  <a:pt x="1015" y="199"/>
                </a:lnTo>
                <a:lnTo>
                  <a:pt x="1068" y="235"/>
                </a:lnTo>
                <a:lnTo>
                  <a:pt x="1058" y="334"/>
                </a:lnTo>
                <a:lnTo>
                  <a:pt x="1025" y="423"/>
                </a:lnTo>
                <a:lnTo>
                  <a:pt x="917" y="670"/>
                </a:lnTo>
                <a:lnTo>
                  <a:pt x="730" y="1013"/>
                </a:lnTo>
                <a:lnTo>
                  <a:pt x="653" y="939"/>
                </a:lnTo>
                <a:lnTo>
                  <a:pt x="617" y="910"/>
                </a:lnTo>
                <a:lnTo>
                  <a:pt x="605" y="862"/>
                </a:lnTo>
                <a:lnTo>
                  <a:pt x="564" y="859"/>
                </a:lnTo>
                <a:lnTo>
                  <a:pt x="509" y="799"/>
                </a:lnTo>
                <a:lnTo>
                  <a:pt x="463" y="795"/>
                </a:lnTo>
                <a:lnTo>
                  <a:pt x="374" y="744"/>
                </a:lnTo>
                <a:lnTo>
                  <a:pt x="276" y="730"/>
                </a:lnTo>
                <a:lnTo>
                  <a:pt x="137" y="703"/>
                </a:lnTo>
                <a:lnTo>
                  <a:pt x="98" y="689"/>
                </a:lnTo>
                <a:lnTo>
                  <a:pt x="55" y="655"/>
                </a:lnTo>
                <a:lnTo>
                  <a:pt x="22" y="600"/>
                </a:lnTo>
                <a:lnTo>
                  <a:pt x="84" y="579"/>
                </a:lnTo>
                <a:lnTo>
                  <a:pt x="118" y="528"/>
                </a:lnTo>
                <a:lnTo>
                  <a:pt x="108" y="492"/>
                </a:lnTo>
                <a:lnTo>
                  <a:pt x="130" y="475"/>
                </a:lnTo>
                <a:lnTo>
                  <a:pt x="120" y="413"/>
                </a:lnTo>
                <a:lnTo>
                  <a:pt x="91" y="394"/>
                </a:lnTo>
                <a:lnTo>
                  <a:pt x="53" y="370"/>
                </a:lnTo>
                <a:lnTo>
                  <a:pt x="0" y="334"/>
                </a:lnTo>
                <a:lnTo>
                  <a:pt x="12" y="295"/>
                </a:lnTo>
                <a:lnTo>
                  <a:pt x="48" y="250"/>
                </a:lnTo>
                <a:lnTo>
                  <a:pt x="72" y="204"/>
                </a:lnTo>
                <a:lnTo>
                  <a:pt x="91" y="197"/>
                </a:lnTo>
                <a:lnTo>
                  <a:pt x="82" y="255"/>
                </a:lnTo>
                <a:lnTo>
                  <a:pt x="96" y="276"/>
                </a:lnTo>
                <a:lnTo>
                  <a:pt x="127" y="255"/>
                </a:lnTo>
                <a:lnTo>
                  <a:pt x="144" y="240"/>
                </a:lnTo>
                <a:lnTo>
                  <a:pt x="149" y="125"/>
                </a:lnTo>
                <a:lnTo>
                  <a:pt x="180" y="0"/>
                </a:lnTo>
                <a:close/>
              </a:path>
            </a:pathLst>
          </a:custGeom>
          <a:solidFill>
            <a:srgbClr val="003300">
              <a:alpha val="50000"/>
            </a:srgb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6944" name="Freeform 16"/>
          <p:cNvSpPr>
            <a:spLocks/>
          </p:cNvSpPr>
          <p:nvPr/>
        </p:nvSpPr>
        <p:spPr bwMode="auto">
          <a:xfrm>
            <a:off x="4213225" y="5943600"/>
            <a:ext cx="1422400" cy="914400"/>
          </a:xfrm>
          <a:custGeom>
            <a:avLst/>
            <a:gdLst>
              <a:gd name="T0" fmla="*/ 0 w 896"/>
              <a:gd name="T1" fmla="*/ 574 h 576"/>
              <a:gd name="T2" fmla="*/ 51 w 896"/>
              <a:gd name="T3" fmla="*/ 367 h 576"/>
              <a:gd name="T4" fmla="*/ 113 w 896"/>
              <a:gd name="T5" fmla="*/ 199 h 576"/>
              <a:gd name="T6" fmla="*/ 192 w 896"/>
              <a:gd name="T7" fmla="*/ 0 h 576"/>
              <a:gd name="T8" fmla="*/ 216 w 896"/>
              <a:gd name="T9" fmla="*/ 55 h 576"/>
              <a:gd name="T10" fmla="*/ 257 w 896"/>
              <a:gd name="T11" fmla="*/ 82 h 576"/>
              <a:gd name="T12" fmla="*/ 305 w 896"/>
              <a:gd name="T13" fmla="*/ 98 h 576"/>
              <a:gd name="T14" fmla="*/ 440 w 896"/>
              <a:gd name="T15" fmla="*/ 127 h 576"/>
              <a:gd name="T16" fmla="*/ 545 w 896"/>
              <a:gd name="T17" fmla="*/ 137 h 576"/>
              <a:gd name="T18" fmla="*/ 629 w 896"/>
              <a:gd name="T19" fmla="*/ 192 h 576"/>
              <a:gd name="T20" fmla="*/ 670 w 896"/>
              <a:gd name="T21" fmla="*/ 197 h 576"/>
              <a:gd name="T22" fmla="*/ 728 w 896"/>
              <a:gd name="T23" fmla="*/ 259 h 576"/>
              <a:gd name="T24" fmla="*/ 768 w 896"/>
              <a:gd name="T25" fmla="*/ 257 h 576"/>
              <a:gd name="T26" fmla="*/ 780 w 896"/>
              <a:gd name="T27" fmla="*/ 312 h 576"/>
              <a:gd name="T28" fmla="*/ 819 w 896"/>
              <a:gd name="T29" fmla="*/ 334 h 576"/>
              <a:gd name="T30" fmla="*/ 896 w 896"/>
              <a:gd name="T31" fmla="*/ 408 h 576"/>
              <a:gd name="T32" fmla="*/ 807 w 896"/>
              <a:gd name="T33" fmla="*/ 576 h 576"/>
              <a:gd name="T34" fmla="*/ 0 w 896"/>
              <a:gd name="T35" fmla="*/ 57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96" h="576">
                <a:moveTo>
                  <a:pt x="0" y="574"/>
                </a:moveTo>
                <a:lnTo>
                  <a:pt x="51" y="367"/>
                </a:lnTo>
                <a:lnTo>
                  <a:pt x="113" y="199"/>
                </a:lnTo>
                <a:lnTo>
                  <a:pt x="192" y="0"/>
                </a:lnTo>
                <a:lnTo>
                  <a:pt x="216" y="55"/>
                </a:lnTo>
                <a:lnTo>
                  <a:pt x="257" y="82"/>
                </a:lnTo>
                <a:lnTo>
                  <a:pt x="305" y="98"/>
                </a:lnTo>
                <a:lnTo>
                  <a:pt x="440" y="127"/>
                </a:lnTo>
                <a:lnTo>
                  <a:pt x="545" y="137"/>
                </a:lnTo>
                <a:lnTo>
                  <a:pt x="629" y="192"/>
                </a:lnTo>
                <a:lnTo>
                  <a:pt x="670" y="197"/>
                </a:lnTo>
                <a:lnTo>
                  <a:pt x="728" y="259"/>
                </a:lnTo>
                <a:lnTo>
                  <a:pt x="768" y="257"/>
                </a:lnTo>
                <a:lnTo>
                  <a:pt x="780" y="312"/>
                </a:lnTo>
                <a:lnTo>
                  <a:pt x="819" y="334"/>
                </a:lnTo>
                <a:lnTo>
                  <a:pt x="896" y="408"/>
                </a:lnTo>
                <a:lnTo>
                  <a:pt x="807" y="576"/>
                </a:lnTo>
                <a:lnTo>
                  <a:pt x="0" y="574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6945" name="Text Box 17"/>
          <p:cNvSpPr txBox="1">
            <a:spLocks noChangeArrowheads="1"/>
          </p:cNvSpPr>
          <p:nvPr/>
        </p:nvSpPr>
        <p:spPr bwMode="auto">
          <a:xfrm>
            <a:off x="4795838" y="5300663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摩押</a:t>
            </a:r>
          </a:p>
        </p:txBody>
      </p:sp>
      <p:sp>
        <p:nvSpPr>
          <p:cNvPr id="636946" name="Text Box 18"/>
          <p:cNvSpPr txBox="1">
            <a:spLocks noChangeArrowheads="1"/>
          </p:cNvSpPr>
          <p:nvPr/>
        </p:nvSpPr>
        <p:spPr bwMode="auto">
          <a:xfrm>
            <a:off x="4437063" y="6215063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以东</a:t>
            </a:r>
          </a:p>
        </p:txBody>
      </p:sp>
      <p:sp>
        <p:nvSpPr>
          <p:cNvPr id="636947" name="Freeform 19"/>
          <p:cNvSpPr>
            <a:spLocks/>
          </p:cNvSpPr>
          <p:nvPr/>
        </p:nvSpPr>
        <p:spPr bwMode="auto">
          <a:xfrm>
            <a:off x="1517650" y="3587750"/>
            <a:ext cx="1949450" cy="3270250"/>
          </a:xfrm>
          <a:custGeom>
            <a:avLst/>
            <a:gdLst>
              <a:gd name="T0" fmla="*/ 1060 w 1228"/>
              <a:gd name="T1" fmla="*/ 0 h 2060"/>
              <a:gd name="T2" fmla="*/ 1056 w 1228"/>
              <a:gd name="T3" fmla="*/ 64 h 2060"/>
              <a:gd name="T4" fmla="*/ 1116 w 1228"/>
              <a:gd name="T5" fmla="*/ 100 h 2060"/>
              <a:gd name="T6" fmla="*/ 1172 w 1228"/>
              <a:gd name="T7" fmla="*/ 144 h 2060"/>
              <a:gd name="T8" fmla="*/ 1224 w 1228"/>
              <a:gd name="T9" fmla="*/ 208 h 2060"/>
              <a:gd name="T10" fmla="*/ 1228 w 1228"/>
              <a:gd name="T11" fmla="*/ 296 h 2060"/>
              <a:gd name="T12" fmla="*/ 1216 w 1228"/>
              <a:gd name="T13" fmla="*/ 376 h 2060"/>
              <a:gd name="T14" fmla="*/ 1120 w 1228"/>
              <a:gd name="T15" fmla="*/ 632 h 2060"/>
              <a:gd name="T16" fmla="*/ 984 w 1228"/>
              <a:gd name="T17" fmla="*/ 844 h 2060"/>
              <a:gd name="T18" fmla="*/ 844 w 1228"/>
              <a:gd name="T19" fmla="*/ 1088 h 2060"/>
              <a:gd name="T20" fmla="*/ 712 w 1228"/>
              <a:gd name="T21" fmla="*/ 1184 h 2060"/>
              <a:gd name="T22" fmla="*/ 556 w 1228"/>
              <a:gd name="T23" fmla="*/ 1352 h 2060"/>
              <a:gd name="T24" fmla="*/ 416 w 1228"/>
              <a:gd name="T25" fmla="*/ 1516 h 2060"/>
              <a:gd name="T26" fmla="*/ 316 w 1228"/>
              <a:gd name="T27" fmla="*/ 1664 h 2060"/>
              <a:gd name="T28" fmla="*/ 280 w 1228"/>
              <a:gd name="T29" fmla="*/ 1812 h 2060"/>
              <a:gd name="T30" fmla="*/ 300 w 1228"/>
              <a:gd name="T31" fmla="*/ 1868 h 2060"/>
              <a:gd name="T32" fmla="*/ 272 w 1228"/>
              <a:gd name="T33" fmla="*/ 1920 h 2060"/>
              <a:gd name="T34" fmla="*/ 304 w 1228"/>
              <a:gd name="T35" fmla="*/ 2060 h 2060"/>
              <a:gd name="T36" fmla="*/ 0 w 1228"/>
              <a:gd name="T37" fmla="*/ 2060 h 2060"/>
              <a:gd name="T38" fmla="*/ 0 w 1228"/>
              <a:gd name="T39" fmla="*/ 1316 h 2060"/>
              <a:gd name="T40" fmla="*/ 260 w 1228"/>
              <a:gd name="T41" fmla="*/ 1192 h 2060"/>
              <a:gd name="T42" fmla="*/ 376 w 1228"/>
              <a:gd name="T43" fmla="*/ 1096 h 2060"/>
              <a:gd name="T44" fmla="*/ 432 w 1228"/>
              <a:gd name="T45" fmla="*/ 1036 h 2060"/>
              <a:gd name="T46" fmla="*/ 528 w 1228"/>
              <a:gd name="T47" fmla="*/ 956 h 2060"/>
              <a:gd name="T48" fmla="*/ 660 w 1228"/>
              <a:gd name="T49" fmla="*/ 800 h 2060"/>
              <a:gd name="T50" fmla="*/ 764 w 1228"/>
              <a:gd name="T51" fmla="*/ 624 h 2060"/>
              <a:gd name="T52" fmla="*/ 868 w 1228"/>
              <a:gd name="T53" fmla="*/ 464 h 2060"/>
              <a:gd name="T54" fmla="*/ 952 w 1228"/>
              <a:gd name="T55" fmla="*/ 288 h 2060"/>
              <a:gd name="T56" fmla="*/ 996 w 1228"/>
              <a:gd name="T57" fmla="*/ 148 h 2060"/>
              <a:gd name="T58" fmla="*/ 1060 w 1228"/>
              <a:gd name="T59" fmla="*/ 0 h 2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28" h="2060">
                <a:moveTo>
                  <a:pt x="1060" y="0"/>
                </a:moveTo>
                <a:lnTo>
                  <a:pt x="1056" y="64"/>
                </a:lnTo>
                <a:lnTo>
                  <a:pt x="1116" y="100"/>
                </a:lnTo>
                <a:lnTo>
                  <a:pt x="1172" y="144"/>
                </a:lnTo>
                <a:lnTo>
                  <a:pt x="1224" y="208"/>
                </a:lnTo>
                <a:lnTo>
                  <a:pt x="1228" y="296"/>
                </a:lnTo>
                <a:lnTo>
                  <a:pt x="1216" y="376"/>
                </a:lnTo>
                <a:lnTo>
                  <a:pt x="1120" y="632"/>
                </a:lnTo>
                <a:lnTo>
                  <a:pt x="984" y="844"/>
                </a:lnTo>
                <a:lnTo>
                  <a:pt x="844" y="1088"/>
                </a:lnTo>
                <a:lnTo>
                  <a:pt x="712" y="1184"/>
                </a:lnTo>
                <a:lnTo>
                  <a:pt x="556" y="1352"/>
                </a:lnTo>
                <a:lnTo>
                  <a:pt x="416" y="1516"/>
                </a:lnTo>
                <a:lnTo>
                  <a:pt x="316" y="1664"/>
                </a:lnTo>
                <a:lnTo>
                  <a:pt x="280" y="1812"/>
                </a:lnTo>
                <a:lnTo>
                  <a:pt x="300" y="1868"/>
                </a:lnTo>
                <a:lnTo>
                  <a:pt x="272" y="1920"/>
                </a:lnTo>
                <a:lnTo>
                  <a:pt x="304" y="2060"/>
                </a:lnTo>
                <a:lnTo>
                  <a:pt x="0" y="2060"/>
                </a:lnTo>
                <a:lnTo>
                  <a:pt x="0" y="1316"/>
                </a:lnTo>
                <a:lnTo>
                  <a:pt x="260" y="1192"/>
                </a:lnTo>
                <a:lnTo>
                  <a:pt x="376" y="1096"/>
                </a:lnTo>
                <a:lnTo>
                  <a:pt x="432" y="1036"/>
                </a:lnTo>
                <a:lnTo>
                  <a:pt x="528" y="956"/>
                </a:lnTo>
                <a:lnTo>
                  <a:pt x="660" y="800"/>
                </a:lnTo>
                <a:lnTo>
                  <a:pt x="764" y="624"/>
                </a:lnTo>
                <a:lnTo>
                  <a:pt x="868" y="464"/>
                </a:lnTo>
                <a:lnTo>
                  <a:pt x="952" y="288"/>
                </a:lnTo>
                <a:lnTo>
                  <a:pt x="996" y="148"/>
                </a:lnTo>
                <a:lnTo>
                  <a:pt x="1060" y="0"/>
                </a:lnTo>
                <a:close/>
              </a:path>
            </a:pathLst>
          </a:custGeom>
          <a:solidFill>
            <a:srgbClr val="003366">
              <a:alpha val="50000"/>
            </a:srgb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6948" name="Text Box 20"/>
          <p:cNvSpPr txBox="1">
            <a:spLocks noChangeArrowheads="1"/>
          </p:cNvSpPr>
          <p:nvPr/>
        </p:nvSpPr>
        <p:spPr bwMode="auto">
          <a:xfrm rot="-3025021">
            <a:off x="1988344" y="4856957"/>
            <a:ext cx="1250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SimHei" panose="02010609060101010101" pitchFamily="49" charset="-122"/>
                <a:ea typeface="SimHei" panose="02010609060101010101" pitchFamily="49" charset="-122"/>
              </a:rPr>
              <a:t>非利士</a:t>
            </a:r>
          </a:p>
        </p:txBody>
      </p:sp>
      <p:sp>
        <p:nvSpPr>
          <p:cNvPr id="636949" name="Oval 21"/>
          <p:cNvSpPr>
            <a:spLocks noChangeArrowheads="1"/>
          </p:cNvSpPr>
          <p:nvPr/>
        </p:nvSpPr>
        <p:spPr bwMode="auto">
          <a:xfrm>
            <a:off x="4294188" y="165100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6950" name="AutoShape 22"/>
          <p:cNvSpPr>
            <a:spLocks noChangeArrowheads="1"/>
          </p:cNvSpPr>
          <p:nvPr/>
        </p:nvSpPr>
        <p:spPr bwMode="auto">
          <a:xfrm>
            <a:off x="3414713" y="47625"/>
            <a:ext cx="704850" cy="406400"/>
          </a:xfrm>
          <a:prstGeom prst="wedgeRectCallout">
            <a:avLst>
              <a:gd name="adj1" fmla="val 73199"/>
              <a:gd name="adj2" fmla="val -11329"/>
            </a:avLst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西顿</a:t>
            </a:r>
          </a:p>
        </p:txBody>
      </p:sp>
      <p:sp>
        <p:nvSpPr>
          <p:cNvPr id="636951" name="Rectangle 23" descr="Purple mesh"/>
          <p:cNvSpPr>
            <a:spLocks noChangeArrowheads="1"/>
          </p:cNvSpPr>
          <p:nvPr/>
        </p:nvSpPr>
        <p:spPr bwMode="auto">
          <a:xfrm>
            <a:off x="7535863" y="549276"/>
            <a:ext cx="1903788" cy="5762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亚扪</a:t>
            </a:r>
          </a:p>
        </p:txBody>
      </p:sp>
      <p:sp>
        <p:nvSpPr>
          <p:cNvPr id="636952" name="Rectangle 24" descr="Green marble"/>
          <p:cNvSpPr>
            <a:spLocks noChangeArrowheads="1"/>
          </p:cNvSpPr>
          <p:nvPr/>
        </p:nvSpPr>
        <p:spPr bwMode="auto">
          <a:xfrm>
            <a:off x="7535863" y="1196976"/>
            <a:ext cx="1903788" cy="5762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摩押</a:t>
            </a:r>
          </a:p>
        </p:txBody>
      </p:sp>
      <p:sp>
        <p:nvSpPr>
          <p:cNvPr id="636953" name="Rectangle 25" descr="red-marble"/>
          <p:cNvSpPr>
            <a:spLocks noChangeArrowheads="1"/>
          </p:cNvSpPr>
          <p:nvPr/>
        </p:nvSpPr>
        <p:spPr bwMode="auto">
          <a:xfrm>
            <a:off x="7535863" y="1844676"/>
            <a:ext cx="1903788" cy="5762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以东</a:t>
            </a:r>
          </a:p>
        </p:txBody>
      </p:sp>
      <p:sp>
        <p:nvSpPr>
          <p:cNvPr id="636954" name="Rectangle 26" descr="blue-marble21"/>
          <p:cNvSpPr>
            <a:spLocks noChangeArrowheads="1"/>
          </p:cNvSpPr>
          <p:nvPr/>
        </p:nvSpPr>
        <p:spPr bwMode="auto">
          <a:xfrm>
            <a:off x="7535863" y="2492376"/>
            <a:ext cx="1903788" cy="576263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非利士</a:t>
            </a:r>
          </a:p>
        </p:txBody>
      </p:sp>
      <p:sp>
        <p:nvSpPr>
          <p:cNvPr id="636956" name="Rectangle 28" descr="Brown marble"/>
          <p:cNvSpPr>
            <a:spLocks noChangeArrowheads="1"/>
          </p:cNvSpPr>
          <p:nvPr/>
        </p:nvSpPr>
        <p:spPr bwMode="auto">
          <a:xfrm>
            <a:off x="7535863" y="3141664"/>
            <a:ext cx="1903788" cy="1857375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推罗</a:t>
            </a:r>
          </a:p>
        </p:txBody>
      </p:sp>
      <p:sp>
        <p:nvSpPr>
          <p:cNvPr id="636958" name="Rectangle 30" descr="black-marble"/>
          <p:cNvSpPr>
            <a:spLocks noChangeArrowheads="1"/>
          </p:cNvSpPr>
          <p:nvPr/>
        </p:nvSpPr>
        <p:spPr bwMode="auto">
          <a:xfrm>
            <a:off x="7535863" y="5084763"/>
            <a:ext cx="1903788" cy="576262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西顿</a:t>
            </a:r>
          </a:p>
        </p:txBody>
      </p:sp>
      <p:sp>
        <p:nvSpPr>
          <p:cNvPr id="636959" name="Rectangle 31" descr="Canvas"/>
          <p:cNvSpPr>
            <a:spLocks noChangeArrowheads="1"/>
          </p:cNvSpPr>
          <p:nvPr/>
        </p:nvSpPr>
        <p:spPr bwMode="auto">
          <a:xfrm>
            <a:off x="6816725" y="549276"/>
            <a:ext cx="647700" cy="2519363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</a:p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636960" name="Rectangle 32" descr="Canvas"/>
          <p:cNvSpPr>
            <a:spLocks noChangeArrowheads="1"/>
          </p:cNvSpPr>
          <p:nvPr/>
        </p:nvSpPr>
        <p:spPr bwMode="auto">
          <a:xfrm>
            <a:off x="6816725" y="3141663"/>
            <a:ext cx="647700" cy="1439862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26</a:t>
            </a:r>
          </a:p>
          <a:p>
            <a:pPr algn="ctr"/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27</a:t>
            </a:r>
          </a:p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636961" name="Rectangle 33" descr="Canvas"/>
          <p:cNvSpPr>
            <a:spLocks noChangeArrowheads="1"/>
          </p:cNvSpPr>
          <p:nvPr/>
        </p:nvSpPr>
        <p:spPr bwMode="auto">
          <a:xfrm>
            <a:off x="6816725" y="4652963"/>
            <a:ext cx="647700" cy="1008062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28</a:t>
            </a:r>
          </a:p>
          <a:p>
            <a:pPr algn="ctr"/>
            <a:r>
              <a:rPr lang="zh-TW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</a:p>
        </p:txBody>
      </p:sp>
      <p:sp>
        <p:nvSpPr>
          <p:cNvPr id="636962" name="Rectangle 34" descr="Papyrus"/>
          <p:cNvSpPr>
            <a:spLocks noChangeArrowheads="1"/>
          </p:cNvSpPr>
          <p:nvPr/>
        </p:nvSpPr>
        <p:spPr bwMode="auto">
          <a:xfrm>
            <a:off x="9587621" y="533401"/>
            <a:ext cx="2435382" cy="576263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幸灾乐祸</a:t>
            </a:r>
          </a:p>
        </p:txBody>
      </p:sp>
      <p:sp>
        <p:nvSpPr>
          <p:cNvPr id="636963" name="Rectangle 35" descr="Papyrus"/>
          <p:cNvSpPr>
            <a:spLocks noChangeArrowheads="1"/>
          </p:cNvSpPr>
          <p:nvPr/>
        </p:nvSpPr>
        <p:spPr bwMode="auto">
          <a:xfrm>
            <a:off x="9587621" y="1181101"/>
            <a:ext cx="2435382" cy="576263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讥讽</a:t>
            </a:r>
          </a:p>
        </p:txBody>
      </p:sp>
      <p:sp>
        <p:nvSpPr>
          <p:cNvPr id="636964" name="Rectangle 36" descr="Papyrus"/>
          <p:cNvSpPr>
            <a:spLocks noChangeArrowheads="1"/>
          </p:cNvSpPr>
          <p:nvPr/>
        </p:nvSpPr>
        <p:spPr bwMode="auto">
          <a:xfrm>
            <a:off x="9587621" y="1828801"/>
            <a:ext cx="2435382" cy="576263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怀恨报复</a:t>
            </a:r>
          </a:p>
        </p:txBody>
      </p:sp>
      <p:sp>
        <p:nvSpPr>
          <p:cNvPr id="636965" name="Rectangle 37" descr="Papyrus"/>
          <p:cNvSpPr>
            <a:spLocks noChangeArrowheads="1"/>
          </p:cNvSpPr>
          <p:nvPr/>
        </p:nvSpPr>
        <p:spPr bwMode="auto">
          <a:xfrm>
            <a:off x="9587621" y="2478088"/>
            <a:ext cx="2435382" cy="576262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怀恨报复</a:t>
            </a:r>
          </a:p>
        </p:txBody>
      </p:sp>
      <p:sp>
        <p:nvSpPr>
          <p:cNvPr id="636966" name="Rectangle 38" descr="Papyrus"/>
          <p:cNvSpPr>
            <a:spLocks noChangeArrowheads="1"/>
          </p:cNvSpPr>
          <p:nvPr/>
        </p:nvSpPr>
        <p:spPr bwMode="auto">
          <a:xfrm>
            <a:off x="9587621" y="3125789"/>
            <a:ext cx="2435382" cy="1857375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CN" altLang="en-US" sz="36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幸灾乐祸</a:t>
            </a:r>
          </a:p>
          <a:p>
            <a:pPr algn="ctr">
              <a:spcAft>
                <a:spcPct val="30000"/>
              </a:spcAft>
            </a:pPr>
            <a:r>
              <a:rPr lang="zh-CN" altLang="en-US" sz="36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心高气傲</a:t>
            </a:r>
            <a:endParaRPr lang="zh-TW" altLang="en-US" sz="36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36967" name="Rectangle 39" descr="Papyrus"/>
          <p:cNvSpPr>
            <a:spLocks noChangeArrowheads="1"/>
          </p:cNvSpPr>
          <p:nvPr/>
        </p:nvSpPr>
        <p:spPr bwMode="auto">
          <a:xfrm>
            <a:off x="9587621" y="5068888"/>
            <a:ext cx="2435382" cy="576262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36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36968" name="Text Box 40"/>
          <p:cNvSpPr txBox="1">
            <a:spLocks noChangeArrowheads="1"/>
          </p:cNvSpPr>
          <p:nvPr/>
        </p:nvSpPr>
        <p:spPr bwMode="auto">
          <a:xfrm>
            <a:off x="7023101" y="6165850"/>
            <a:ext cx="4152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他们就知道我是耶和华。</a:t>
            </a:r>
            <a:endParaRPr lang="zh-TW" altLang="en-US" sz="28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36969" name="AutoShape 41"/>
          <p:cNvSpPr>
            <a:spLocks noChangeArrowheads="1"/>
          </p:cNvSpPr>
          <p:nvPr/>
        </p:nvSpPr>
        <p:spPr bwMode="auto">
          <a:xfrm>
            <a:off x="8256589" y="5805488"/>
            <a:ext cx="719137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sz="2400" b="1"/>
          </a:p>
        </p:txBody>
      </p:sp>
      <p:sp>
        <p:nvSpPr>
          <p:cNvPr id="636971" name="Text Box 43"/>
          <p:cNvSpPr txBox="1">
            <a:spLocks noChangeArrowheads="1"/>
          </p:cNvSpPr>
          <p:nvPr/>
        </p:nvSpPr>
        <p:spPr bwMode="auto">
          <a:xfrm rot="-4059274">
            <a:off x="3594894" y="1021556"/>
            <a:ext cx="1022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200" dirty="0">
                <a:latin typeface="SimHei" panose="02010609060101010101" pitchFamily="49" charset="-122"/>
                <a:ea typeface="SimHei" panose="02010609060101010101" pitchFamily="49" charset="-122"/>
              </a:rPr>
              <a:t>腓尼基</a:t>
            </a:r>
          </a:p>
        </p:txBody>
      </p:sp>
    </p:spTree>
    <p:extLst>
      <p:ext uri="{BB962C8B-B14F-4D97-AF65-F5344CB8AC3E}">
        <p14:creationId xmlns:p14="http://schemas.microsoft.com/office/powerpoint/2010/main" val="10757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02" name="Picture 2" descr="Siege_of_Tyre_332BC_plan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03" name="Text Box 3"/>
          <p:cNvSpPr txBox="1">
            <a:spLocks noChangeArrowheads="1"/>
          </p:cNvSpPr>
          <p:nvPr/>
        </p:nvSpPr>
        <p:spPr bwMode="auto">
          <a:xfrm>
            <a:off x="4376738" y="2441575"/>
            <a:ext cx="906017" cy="52322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推罗</a:t>
            </a:r>
          </a:p>
        </p:txBody>
      </p:sp>
      <p:sp>
        <p:nvSpPr>
          <p:cNvPr id="665604" name="AutoShape 4"/>
          <p:cNvSpPr>
            <a:spLocks noChangeArrowheads="1"/>
          </p:cNvSpPr>
          <p:nvPr/>
        </p:nvSpPr>
        <p:spPr bwMode="auto">
          <a:xfrm>
            <a:off x="7772400" y="3330575"/>
            <a:ext cx="1415772" cy="904863"/>
          </a:xfrm>
          <a:prstGeom prst="wedgeRectCallout">
            <a:avLst>
              <a:gd name="adj1" fmla="val 20505"/>
              <a:gd name="adj2" fmla="val -125208"/>
            </a:avLst>
          </a:prstGeom>
          <a:solidFill>
            <a:srgbClr val="A50021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20000"/>
              </a:spcAft>
            </a:pPr>
            <a:r>
              <a:rPr lang="zh-CN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亚历山大</a:t>
            </a:r>
          </a:p>
          <a:p>
            <a:pPr>
              <a:spcAft>
                <a:spcPct val="20000"/>
              </a:spcAft>
            </a:pPr>
            <a:r>
              <a:rPr lang="zh-CN" altLang="en-US" sz="24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筑的堤道</a:t>
            </a:r>
            <a:endParaRPr lang="zh-TW" altLang="en-US" sz="24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65605" name="Text Box 5"/>
          <p:cNvSpPr txBox="1">
            <a:spLocks noChangeArrowheads="1"/>
          </p:cNvSpPr>
          <p:nvPr/>
        </p:nvSpPr>
        <p:spPr bwMode="auto">
          <a:xfrm>
            <a:off x="9927111" y="2060532"/>
            <a:ext cx="595035" cy="156966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旧</a:t>
            </a:r>
          </a:p>
          <a:p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推</a:t>
            </a:r>
          </a:p>
          <a:p>
            <a:r>
              <a:rPr lang="zh-TW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罗</a:t>
            </a:r>
          </a:p>
        </p:txBody>
      </p:sp>
      <p:sp>
        <p:nvSpPr>
          <p:cNvPr id="665606" name="AutoShape 6" descr="Parchment"/>
          <p:cNvSpPr>
            <a:spLocks noChangeArrowheads="1"/>
          </p:cNvSpPr>
          <p:nvPr/>
        </p:nvSpPr>
        <p:spPr bwMode="auto">
          <a:xfrm>
            <a:off x="6174461" y="4524377"/>
            <a:ext cx="4493538" cy="2333623"/>
          </a:xfrm>
          <a:prstGeom prst="foldedCorner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07" name="Text Box 7"/>
          <p:cNvSpPr txBox="1">
            <a:spLocks noChangeArrowheads="1"/>
          </p:cNvSpPr>
          <p:nvPr/>
        </p:nvSpPr>
        <p:spPr bwMode="auto">
          <a:xfrm>
            <a:off x="6174462" y="4606925"/>
            <a:ext cx="4493537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他们必破坏推罗的墙垣，拆毁他的城楼。我也要刮净尘土，使他成为净光的磐石。他必在海中作晒网的地方，也必成为列国的掳物。</a:t>
            </a:r>
            <a:r>
              <a:rPr lang="en-US" altLang="zh-CN" sz="2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2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26:4-5)</a:t>
            </a:r>
            <a:endParaRPr lang="en-US" altLang="zh-TW" sz="26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65608" name="Text Box 8"/>
          <p:cNvSpPr txBox="1">
            <a:spLocks noChangeArrowheads="1"/>
          </p:cNvSpPr>
          <p:nvPr/>
        </p:nvSpPr>
        <p:spPr bwMode="auto">
          <a:xfrm>
            <a:off x="6274051" y="301626"/>
            <a:ext cx="3313569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亚历山大花了六个月</a:t>
            </a:r>
            <a:r>
              <a:rPr lang="en-US" altLang="zh-CN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(332BC)</a:t>
            </a:r>
            <a:r>
              <a:rPr lang="zh-CN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围攻推罗新城，最后筑了一条堤道直达小岛，终于打下推罗。</a:t>
            </a:r>
            <a:endParaRPr lang="zh-TW" altLang="en-US" sz="24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54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4" name="Rectangle 4" descr="Green marble"/>
          <p:cNvSpPr>
            <a:spLocks noChangeArrowheads="1"/>
          </p:cNvSpPr>
          <p:nvPr/>
        </p:nvSpPr>
        <p:spPr bwMode="auto">
          <a:xfrm>
            <a:off x="233566" y="976313"/>
            <a:ext cx="653673" cy="6492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25" name="Rectangle 5" descr="Blue tissue paper"/>
          <p:cNvSpPr>
            <a:spLocks noChangeArrowheads="1"/>
          </p:cNvSpPr>
          <p:nvPr/>
        </p:nvSpPr>
        <p:spPr bwMode="auto">
          <a:xfrm>
            <a:off x="1054274" y="976313"/>
            <a:ext cx="1688926" cy="6492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10.10.12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26" name="Rectangle 6" descr="Recycled paper"/>
          <p:cNvSpPr>
            <a:spLocks noChangeArrowheads="1"/>
          </p:cNvSpPr>
          <p:nvPr/>
        </p:nvSpPr>
        <p:spPr bwMode="auto">
          <a:xfrm>
            <a:off x="2910234" y="998503"/>
            <a:ext cx="1272467" cy="62550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29:1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27" name="Rectangle 7" descr="Parchment"/>
          <p:cNvSpPr>
            <a:spLocks noChangeArrowheads="1"/>
          </p:cNvSpPr>
          <p:nvPr/>
        </p:nvSpPr>
        <p:spPr bwMode="auto">
          <a:xfrm>
            <a:off x="4349735" y="956841"/>
            <a:ext cx="7842265" cy="64928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刀剑将使埃及荒凉</a:t>
            </a:r>
            <a:r>
              <a:rPr lang="en-US" altLang="zh-CN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</a:t>
            </a:r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年，成低微之国。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28" name="Rectangle 8" descr="Green marble"/>
          <p:cNvSpPr>
            <a:spLocks noChangeArrowheads="1"/>
          </p:cNvSpPr>
          <p:nvPr/>
        </p:nvSpPr>
        <p:spPr bwMode="auto">
          <a:xfrm>
            <a:off x="233566" y="1697038"/>
            <a:ext cx="653673" cy="6492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29" name="Rectangle 9" descr="Blue tissue paper"/>
          <p:cNvSpPr>
            <a:spLocks noChangeArrowheads="1"/>
          </p:cNvSpPr>
          <p:nvPr/>
        </p:nvSpPr>
        <p:spPr bwMode="auto">
          <a:xfrm>
            <a:off x="1054274" y="1697038"/>
            <a:ext cx="1688926" cy="6492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27.1.1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0" name="Rectangle 10" descr="Recycled paper"/>
          <p:cNvSpPr>
            <a:spLocks noChangeArrowheads="1"/>
          </p:cNvSpPr>
          <p:nvPr/>
        </p:nvSpPr>
        <p:spPr bwMode="auto">
          <a:xfrm>
            <a:off x="2910234" y="1719228"/>
            <a:ext cx="1272467" cy="62550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29:17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1" name="Rectangle 11" descr="Parchment"/>
          <p:cNvSpPr>
            <a:spLocks noChangeArrowheads="1"/>
          </p:cNvSpPr>
          <p:nvPr/>
        </p:nvSpPr>
        <p:spPr bwMode="auto">
          <a:xfrm>
            <a:off x="4349735" y="1677566"/>
            <a:ext cx="7842265" cy="64928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巴比伦将掳掠埃及，弥补在推罗的损失。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2" name="Rectangle 12" descr="Green marble"/>
          <p:cNvSpPr>
            <a:spLocks noChangeArrowheads="1"/>
          </p:cNvSpPr>
          <p:nvPr/>
        </p:nvSpPr>
        <p:spPr bwMode="auto">
          <a:xfrm>
            <a:off x="233566" y="2417763"/>
            <a:ext cx="653673" cy="6492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3" name="Rectangle 13" descr="Blue tissue paper"/>
          <p:cNvSpPr>
            <a:spLocks noChangeArrowheads="1"/>
          </p:cNvSpPr>
          <p:nvPr/>
        </p:nvSpPr>
        <p:spPr bwMode="auto">
          <a:xfrm>
            <a:off x="1054274" y="2417763"/>
            <a:ext cx="1688926" cy="6492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696334" name="Rectangle 14" descr="Recycled paper"/>
          <p:cNvSpPr>
            <a:spLocks noChangeArrowheads="1"/>
          </p:cNvSpPr>
          <p:nvPr/>
        </p:nvSpPr>
        <p:spPr bwMode="auto">
          <a:xfrm>
            <a:off x="2910234" y="2439953"/>
            <a:ext cx="1272467" cy="62550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30:1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5" name="Rectangle 15" descr="Parchment"/>
          <p:cNvSpPr>
            <a:spLocks noChangeArrowheads="1"/>
          </p:cNvSpPr>
          <p:nvPr/>
        </p:nvSpPr>
        <p:spPr bwMode="auto">
          <a:xfrm>
            <a:off x="4349735" y="2398291"/>
            <a:ext cx="7842265" cy="64928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哀歌：巴比伦将除灭埃及与其同盟。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6" name="Rectangle 16" descr="Green marble"/>
          <p:cNvSpPr>
            <a:spLocks noChangeArrowheads="1"/>
          </p:cNvSpPr>
          <p:nvPr/>
        </p:nvSpPr>
        <p:spPr bwMode="auto">
          <a:xfrm>
            <a:off x="233566" y="3138488"/>
            <a:ext cx="653673" cy="6492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7" name="Rectangle 17" descr="Blue tissue paper"/>
          <p:cNvSpPr>
            <a:spLocks noChangeArrowheads="1"/>
          </p:cNvSpPr>
          <p:nvPr/>
        </p:nvSpPr>
        <p:spPr bwMode="auto">
          <a:xfrm>
            <a:off x="1054274" y="3138488"/>
            <a:ext cx="1688926" cy="6492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11.1.7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8" name="Rectangle 18" descr="Recycled paper"/>
          <p:cNvSpPr>
            <a:spLocks noChangeArrowheads="1"/>
          </p:cNvSpPr>
          <p:nvPr/>
        </p:nvSpPr>
        <p:spPr bwMode="auto">
          <a:xfrm>
            <a:off x="2910234" y="3160678"/>
            <a:ext cx="1272467" cy="62550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30:20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39" name="Rectangle 19" descr="Parchment"/>
          <p:cNvSpPr>
            <a:spLocks noChangeArrowheads="1"/>
          </p:cNvSpPr>
          <p:nvPr/>
        </p:nvSpPr>
        <p:spPr bwMode="auto">
          <a:xfrm>
            <a:off x="4349735" y="3119016"/>
            <a:ext cx="7842265" cy="64928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神将扶助巴比伦，打折埃及膀臂。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0" name="Rectangle 20" descr="Green marble"/>
          <p:cNvSpPr>
            <a:spLocks noChangeArrowheads="1"/>
          </p:cNvSpPr>
          <p:nvPr/>
        </p:nvSpPr>
        <p:spPr bwMode="auto">
          <a:xfrm>
            <a:off x="233566" y="3859213"/>
            <a:ext cx="653673" cy="6492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1" name="Rectangle 21" descr="Blue tissue paper"/>
          <p:cNvSpPr>
            <a:spLocks noChangeArrowheads="1"/>
          </p:cNvSpPr>
          <p:nvPr/>
        </p:nvSpPr>
        <p:spPr bwMode="auto">
          <a:xfrm>
            <a:off x="1054274" y="3860799"/>
            <a:ext cx="1688926" cy="6492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11.3.1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2" name="Rectangle 22" descr="Recycled paper"/>
          <p:cNvSpPr>
            <a:spLocks noChangeArrowheads="1"/>
          </p:cNvSpPr>
          <p:nvPr/>
        </p:nvSpPr>
        <p:spPr bwMode="auto">
          <a:xfrm>
            <a:off x="2910234" y="3882989"/>
            <a:ext cx="1272467" cy="62551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31:1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3" name="Rectangle 23" descr="Parchment"/>
          <p:cNvSpPr>
            <a:spLocks noChangeArrowheads="1"/>
          </p:cNvSpPr>
          <p:nvPr/>
        </p:nvSpPr>
        <p:spPr bwMode="auto">
          <a:xfrm>
            <a:off x="4349735" y="3844890"/>
            <a:ext cx="7842265" cy="64928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埃及如亚述，都像大树将被砍倒，坠落阴间。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4" name="Rectangle 24" descr="Green marble"/>
          <p:cNvSpPr>
            <a:spLocks noChangeArrowheads="1"/>
          </p:cNvSpPr>
          <p:nvPr/>
        </p:nvSpPr>
        <p:spPr bwMode="auto">
          <a:xfrm>
            <a:off x="233566" y="5079999"/>
            <a:ext cx="653673" cy="6492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5" name="Rectangle 25" descr="Blue tissue paper"/>
          <p:cNvSpPr>
            <a:spLocks noChangeArrowheads="1"/>
          </p:cNvSpPr>
          <p:nvPr/>
        </p:nvSpPr>
        <p:spPr bwMode="auto">
          <a:xfrm>
            <a:off x="1054274" y="5081588"/>
            <a:ext cx="1688926" cy="6492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12.12.1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6" name="Rectangle 26" descr="Recycled paper"/>
          <p:cNvSpPr>
            <a:spLocks noChangeArrowheads="1"/>
          </p:cNvSpPr>
          <p:nvPr/>
        </p:nvSpPr>
        <p:spPr bwMode="auto">
          <a:xfrm>
            <a:off x="2910234" y="5103778"/>
            <a:ext cx="1272467" cy="62550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32:1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7" name="Rectangle 27" descr="Parchment"/>
          <p:cNvSpPr>
            <a:spLocks noChangeArrowheads="1"/>
          </p:cNvSpPr>
          <p:nvPr/>
        </p:nvSpPr>
        <p:spPr bwMode="auto">
          <a:xfrm>
            <a:off x="4349735" y="5079998"/>
            <a:ext cx="7842265" cy="6492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哀歌：巴比伦攻击法老，埃及将成荒凉。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8" name="Rectangle 28" descr="Green marble"/>
          <p:cNvSpPr>
            <a:spLocks noChangeArrowheads="1"/>
          </p:cNvSpPr>
          <p:nvPr/>
        </p:nvSpPr>
        <p:spPr bwMode="auto">
          <a:xfrm>
            <a:off x="233566" y="5800724"/>
            <a:ext cx="653673" cy="6492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endParaRPr lang="en-US" altLang="zh-TW" sz="360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49" name="Rectangle 29" descr="Blue tissue paper"/>
          <p:cNvSpPr>
            <a:spLocks noChangeArrowheads="1"/>
          </p:cNvSpPr>
          <p:nvPr/>
        </p:nvSpPr>
        <p:spPr bwMode="auto">
          <a:xfrm>
            <a:off x="1054274" y="5802313"/>
            <a:ext cx="1688926" cy="6492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12.12.15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50" name="Rectangle 30" descr="Recycled paper"/>
          <p:cNvSpPr>
            <a:spLocks noChangeArrowheads="1"/>
          </p:cNvSpPr>
          <p:nvPr/>
        </p:nvSpPr>
        <p:spPr bwMode="auto">
          <a:xfrm>
            <a:off x="2910234" y="5824503"/>
            <a:ext cx="1272467" cy="625509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6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32:17</a:t>
            </a:r>
            <a:endParaRPr lang="en-US" altLang="zh-TW" sz="36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51" name="Rectangle 31" descr="Parchment"/>
          <p:cNvSpPr>
            <a:spLocks noChangeArrowheads="1"/>
          </p:cNvSpPr>
          <p:nvPr/>
        </p:nvSpPr>
        <p:spPr bwMode="auto">
          <a:xfrm>
            <a:off x="4349735" y="5811023"/>
            <a:ext cx="7842265" cy="6492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埃及群众将被杀下阴间，与列国阴魂同卧。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56" name="Rectangle 36" descr="red-marble"/>
          <p:cNvSpPr>
            <a:spLocks noChangeArrowheads="1"/>
          </p:cNvSpPr>
          <p:nvPr/>
        </p:nvSpPr>
        <p:spPr bwMode="auto">
          <a:xfrm>
            <a:off x="233566" y="4508499"/>
            <a:ext cx="11958433" cy="525431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 altLang="zh-TW" sz="32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11.4.9 			</a:t>
            </a:r>
            <a:r>
              <a:rPr lang="zh-TW" altLang="en-CA" sz="32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</a:t>
            </a:r>
            <a:r>
              <a:rPr lang="zh-TW" altLang="en-CA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路撒冷城</a:t>
            </a:r>
            <a:r>
              <a:rPr lang="zh-TW" altLang="en-CA" sz="32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破</a:t>
            </a:r>
            <a:r>
              <a:rPr lang="en-US" altLang="zh-TW" sz="3200" b="1" dirty="0" smtClean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						</a:t>
            </a:r>
            <a:endParaRPr lang="zh-TW" altLang="en-US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58" name="Rectangle 38" descr="Brown marble"/>
          <p:cNvSpPr>
            <a:spLocks noChangeArrowheads="1"/>
          </p:cNvSpPr>
          <p:nvPr/>
        </p:nvSpPr>
        <p:spPr bwMode="auto">
          <a:xfrm>
            <a:off x="1054274" y="240412"/>
            <a:ext cx="1688926" cy="571484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CA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日期</a:t>
            </a:r>
            <a:endParaRPr lang="zh-TW" altLang="en-US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59" name="Rectangle 39" descr="Brown marble"/>
          <p:cNvSpPr>
            <a:spLocks noChangeArrowheads="1"/>
          </p:cNvSpPr>
          <p:nvPr/>
        </p:nvSpPr>
        <p:spPr bwMode="auto">
          <a:xfrm>
            <a:off x="2910234" y="217283"/>
            <a:ext cx="1272467" cy="569895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章节</a:t>
            </a:r>
          </a:p>
        </p:txBody>
      </p:sp>
      <p:sp>
        <p:nvSpPr>
          <p:cNvPr id="696360" name="Rectangle 40" descr="Brown marble"/>
          <p:cNvSpPr>
            <a:spLocks noChangeArrowheads="1"/>
          </p:cNvSpPr>
          <p:nvPr/>
        </p:nvSpPr>
        <p:spPr bwMode="auto">
          <a:xfrm>
            <a:off x="4349735" y="217283"/>
            <a:ext cx="7842265" cy="617742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大意</a:t>
            </a:r>
          </a:p>
        </p:txBody>
      </p:sp>
    </p:spTree>
    <p:extLst>
      <p:ext uri="{BB962C8B-B14F-4D97-AF65-F5344CB8AC3E}">
        <p14:creationId xmlns:p14="http://schemas.microsoft.com/office/powerpoint/2010/main" val="8906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34D28-D78C-442E-9CC4-D5535632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034369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建立禧年國前之準備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649738B-E518-43DF-851B-1B8114891F0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052624"/>
          <a:ext cx="12192000" cy="6037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0250">
                  <a:extLst>
                    <a:ext uri="{9D8B030D-6E8A-4147-A177-3AD203B41FA5}">
                      <a16:colId xmlns:a16="http://schemas.microsoft.com/office/drawing/2014/main" xmlns="" val="1979138759"/>
                    </a:ext>
                  </a:extLst>
                </a:gridCol>
                <a:gridCol w="1960088">
                  <a:extLst>
                    <a:ext uri="{9D8B030D-6E8A-4147-A177-3AD203B41FA5}">
                      <a16:colId xmlns:a16="http://schemas.microsoft.com/office/drawing/2014/main" xmlns="" val="1503015250"/>
                    </a:ext>
                  </a:extLst>
                </a:gridCol>
                <a:gridCol w="7061662">
                  <a:extLst>
                    <a:ext uri="{9D8B030D-6E8A-4147-A177-3AD203B41FA5}">
                      <a16:colId xmlns:a16="http://schemas.microsoft.com/office/drawing/2014/main" xmlns="" val="1902612200"/>
                    </a:ext>
                  </a:extLst>
                </a:gridCol>
              </a:tblGrid>
              <a:tr h="5562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 題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經文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指 出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47106"/>
                  </a:ext>
                </a:extLst>
              </a:tr>
              <a:tr h="1187345">
                <a:tc rowSpan="4">
                  <a:txBody>
                    <a:bodyPr/>
                    <a:lstStyle/>
                    <a:p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四篇勸慰性的信息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以色列在為「神的守望者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」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事上失敗而招神的審判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25925105"/>
                  </a:ext>
                </a:extLst>
              </a:tr>
              <a:tr h="118734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34章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以色列在為「神的牧人」事上失敗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06418597"/>
                  </a:ext>
                </a:extLst>
              </a:tr>
              <a:tr h="11873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以東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以色列世仇之代表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遭審判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58008148"/>
                  </a:ext>
                </a:extLst>
              </a:tr>
              <a:tr h="11873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重生為享受神使復回之先決條件</a:t>
                      </a: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97732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78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EC3448-1751-4891-B38B-4AE50D42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建立禧年國後之情形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B9C4636E-7B3A-4DD4-8657-06E8B4D91A9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563097"/>
          <a:ext cx="12192000" cy="508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7870">
                  <a:extLst>
                    <a:ext uri="{9D8B030D-6E8A-4147-A177-3AD203B41FA5}">
                      <a16:colId xmlns:a16="http://schemas.microsoft.com/office/drawing/2014/main" xmlns="" val="1254782509"/>
                    </a:ext>
                  </a:extLst>
                </a:gridCol>
                <a:gridCol w="2934586">
                  <a:extLst>
                    <a:ext uri="{9D8B030D-6E8A-4147-A177-3AD203B41FA5}">
                      <a16:colId xmlns:a16="http://schemas.microsoft.com/office/drawing/2014/main" xmlns="" val="3595738707"/>
                    </a:ext>
                  </a:extLst>
                </a:gridCol>
                <a:gridCol w="6099544">
                  <a:extLst>
                    <a:ext uri="{9D8B030D-6E8A-4147-A177-3AD203B41FA5}">
                      <a16:colId xmlns:a16="http://schemas.microsoft.com/office/drawing/2014/main" xmlns="" val="1224723025"/>
                    </a:ext>
                  </a:extLst>
                </a:gridCol>
              </a:tblGrid>
              <a:tr h="598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 題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經文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指 出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2637274"/>
                  </a:ext>
                </a:extLst>
              </a:tr>
              <a:tr h="598054">
                <a:tc rowSpan="3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三篇預言性的信息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37:1-14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谷中</a:t>
                      </a:r>
                      <a:r>
                        <a:rPr lang="ja-JP" altLang="en-US" sz="4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枯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骨的</a:t>
                      </a:r>
                      <a:r>
                        <a:rPr lang="ja-JP" altLang="en-US" sz="44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異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象－指出以色列將來之復國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332099652"/>
                  </a:ext>
                </a:extLst>
              </a:tr>
              <a:tr h="598054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37:15-28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二枝為一的動作－指出以色列將來之合國團聚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69161118"/>
                  </a:ext>
                </a:extLst>
              </a:tr>
              <a:tr h="598054">
                <a:tc v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38-39章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歌革（以色列最終敵人之代表）被殲滅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01598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5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834" name="Picture 2" descr="valley_of_dry_bones_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4"/>
          <a:stretch/>
        </p:blipFill>
        <p:spPr bwMode="auto">
          <a:xfrm>
            <a:off x="516048" y="1991762"/>
            <a:ext cx="11027120" cy="48662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0835" name="Rectangle 3" descr="Parchment"/>
          <p:cNvSpPr>
            <a:spLocks noChangeArrowheads="1"/>
          </p:cNvSpPr>
          <p:nvPr/>
        </p:nvSpPr>
        <p:spPr bwMode="auto">
          <a:xfrm>
            <a:off x="516048" y="1"/>
            <a:ext cx="11027120" cy="197365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0836" name="Rectangle 4"/>
          <p:cNvSpPr>
            <a:spLocks noChangeArrowheads="1"/>
          </p:cNvSpPr>
          <p:nvPr/>
        </p:nvSpPr>
        <p:spPr bwMode="auto">
          <a:xfrm>
            <a:off x="823865" y="81482"/>
            <a:ext cx="107193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CN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耶和华的灵降在我身上。耶和华藉他的灵带我出去，将我放在平原中；这平原遍满骸骨。他使我从骸骨的四围经过，谁知在平原的骸骨甚多，而且极其枯乾。</a:t>
            </a:r>
            <a:r>
              <a:rPr kumimoji="0" lang="en-US" altLang="zh-CN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kumimoji="0" lang="zh-CN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结</a:t>
            </a:r>
            <a:r>
              <a:rPr kumimoji="0" lang="en-US" altLang="zh-CN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37:1-2)</a:t>
            </a:r>
            <a:endParaRPr kumimoji="0" lang="en-US" altLang="zh-TW" sz="3200" b="1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60837" name="AutoShape 5" descr="Blue tissue paper"/>
          <p:cNvSpPr>
            <a:spLocks noChangeArrowheads="1"/>
          </p:cNvSpPr>
          <p:nvPr/>
        </p:nvSpPr>
        <p:spPr bwMode="auto">
          <a:xfrm>
            <a:off x="1167897" y="2073369"/>
            <a:ext cx="3114392" cy="1060450"/>
          </a:xfrm>
          <a:prstGeom prst="wedgeRectCallout">
            <a:avLst>
              <a:gd name="adj1" fmla="val -4995"/>
              <a:gd name="adj2" fmla="val -151199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原文：低谷；代表</a:t>
            </a:r>
          </a:p>
          <a:p>
            <a:pPr algn="ctr"/>
            <a:r>
              <a:rPr lang="zh-CN" altLang="en-US" sz="28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低微、下沉的景况</a:t>
            </a:r>
            <a:endParaRPr lang="zh-TW" altLang="en-US" sz="2800" b="1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0838" name="AutoShape 6" descr="Blue tissue paper"/>
          <p:cNvSpPr>
            <a:spLocks noChangeArrowheads="1"/>
          </p:cNvSpPr>
          <p:nvPr/>
        </p:nvSpPr>
        <p:spPr bwMode="auto">
          <a:xfrm>
            <a:off x="5303837" y="2189037"/>
            <a:ext cx="1975149" cy="1060450"/>
          </a:xfrm>
          <a:prstGeom prst="wedgeRectCallout">
            <a:avLst>
              <a:gd name="adj1" fmla="val -21444"/>
              <a:gd name="adj2" fmla="val -151199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已死透，毫无希望的人</a:t>
            </a:r>
            <a:endParaRPr lang="zh-TW" altLang="en-US" sz="2800" b="1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482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2" name="Rectangle 4" descr="Stationery"/>
          <p:cNvSpPr>
            <a:spLocks noChangeArrowheads="1"/>
          </p:cNvSpPr>
          <p:nvPr/>
        </p:nvSpPr>
        <p:spPr bwMode="auto">
          <a:xfrm>
            <a:off x="588475" y="1914525"/>
            <a:ext cx="5291625" cy="9350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有响声，有地震</a:t>
            </a:r>
            <a:endParaRPr lang="zh-TW" altLang="en-US" sz="32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03173" name="Rectangle 5" descr="Stationery"/>
          <p:cNvSpPr>
            <a:spLocks noChangeArrowheads="1"/>
          </p:cNvSpPr>
          <p:nvPr/>
        </p:nvSpPr>
        <p:spPr bwMode="auto">
          <a:xfrm>
            <a:off x="588475" y="3281363"/>
            <a:ext cx="5291625" cy="12255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骨与骨互相联络，骸骨上有筋，长肉，有皮遮蔽其上。</a:t>
            </a:r>
            <a:endParaRPr lang="zh-TW" altLang="en-US" sz="32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03174" name="Rectangle 6" descr="Stationery"/>
          <p:cNvSpPr>
            <a:spLocks noChangeArrowheads="1"/>
          </p:cNvSpPr>
          <p:nvPr/>
        </p:nvSpPr>
        <p:spPr bwMode="auto">
          <a:xfrm>
            <a:off x="588475" y="4940301"/>
            <a:ext cx="5291625" cy="12239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气息进入骸骨，骸骨活了，</a:t>
            </a:r>
          </a:p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站起来，成为极大的军队。</a:t>
            </a:r>
            <a:endParaRPr lang="zh-TW" altLang="en-US" sz="32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03176" name="Rectangle 8" descr="Stationery"/>
          <p:cNvSpPr>
            <a:spLocks noChangeArrowheads="1"/>
          </p:cNvSpPr>
          <p:nvPr/>
        </p:nvSpPr>
        <p:spPr bwMode="auto">
          <a:xfrm>
            <a:off x="588475" y="549275"/>
            <a:ext cx="5291625" cy="9350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TW" altLang="en-US" sz="32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发预言</a:t>
            </a:r>
          </a:p>
        </p:txBody>
      </p:sp>
      <p:sp>
        <p:nvSpPr>
          <p:cNvPr id="903178" name="Rectangle 10" descr="Bouquet"/>
          <p:cNvSpPr>
            <a:spLocks noChangeArrowheads="1"/>
          </p:cNvSpPr>
          <p:nvPr/>
        </p:nvSpPr>
        <p:spPr bwMode="auto">
          <a:xfrm>
            <a:off x="6311900" y="1916114"/>
            <a:ext cx="5330855" cy="9350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神震动环境、人心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03179" name="Rectangle 11" descr="Bouquet"/>
          <p:cNvSpPr>
            <a:spLocks noChangeArrowheads="1"/>
          </p:cNvSpPr>
          <p:nvPr/>
        </p:nvSpPr>
        <p:spPr bwMode="auto">
          <a:xfrm>
            <a:off x="6311900" y="3282950"/>
            <a:ext cx="5330855" cy="12255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人的理智、感情、意志被调整，接受福音真理</a:t>
            </a:r>
            <a:r>
              <a:rPr lang="en-US" altLang="zh-CN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决志</a:t>
            </a:r>
            <a:r>
              <a:rPr lang="en-US" altLang="zh-CN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03180" name="Rectangle 12" descr="Bouquet"/>
          <p:cNvSpPr>
            <a:spLocks noChangeArrowheads="1"/>
          </p:cNvSpPr>
          <p:nvPr/>
        </p:nvSpPr>
        <p:spPr bwMode="auto">
          <a:xfrm>
            <a:off x="6311900" y="4941888"/>
            <a:ext cx="5330855" cy="12239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圣灵内住、充满，得着生命，信仰坚定，能够为神争战。 </a:t>
            </a:r>
            <a:endParaRPr lang="zh-TW" altLang="en-US" sz="3200" b="1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03181" name="Rectangle 13" descr="Bouquet"/>
          <p:cNvSpPr>
            <a:spLocks noChangeArrowheads="1"/>
          </p:cNvSpPr>
          <p:nvPr/>
        </p:nvSpPr>
        <p:spPr bwMode="auto">
          <a:xfrm>
            <a:off x="6311900" y="550864"/>
            <a:ext cx="5330855" cy="9350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祷告，宣告</a:t>
            </a:r>
          </a:p>
        </p:txBody>
      </p:sp>
      <p:cxnSp>
        <p:nvCxnSpPr>
          <p:cNvPr id="903186" name="AutoShape 18" descr="Stationery"/>
          <p:cNvCxnSpPr>
            <a:cxnSpLocks noChangeShapeType="1"/>
            <a:stCxn id="903176" idx="2"/>
            <a:endCxn id="903172" idx="0"/>
          </p:cNvCxnSpPr>
          <p:nvPr/>
        </p:nvCxnSpPr>
        <p:spPr bwMode="auto">
          <a:xfrm>
            <a:off x="3234288" y="1484313"/>
            <a:ext cx="0" cy="4302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3187" name="AutoShape 19" descr="Stationery"/>
          <p:cNvCxnSpPr>
            <a:cxnSpLocks noChangeShapeType="1"/>
            <a:stCxn id="903172" idx="2"/>
            <a:endCxn id="903173" idx="0"/>
          </p:cNvCxnSpPr>
          <p:nvPr/>
        </p:nvCxnSpPr>
        <p:spPr bwMode="auto">
          <a:xfrm>
            <a:off x="3234288" y="2849563"/>
            <a:ext cx="0" cy="4318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3188" name="AutoShape 20" descr="Stationery"/>
          <p:cNvCxnSpPr>
            <a:cxnSpLocks noChangeShapeType="1"/>
            <a:stCxn id="903173" idx="2"/>
            <a:endCxn id="903174" idx="0"/>
          </p:cNvCxnSpPr>
          <p:nvPr/>
        </p:nvCxnSpPr>
        <p:spPr bwMode="auto">
          <a:xfrm>
            <a:off x="3234288" y="4506913"/>
            <a:ext cx="0" cy="4333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3189" name="AutoShape 21" descr="Bouquet"/>
          <p:cNvCxnSpPr>
            <a:cxnSpLocks noChangeShapeType="1"/>
            <a:stCxn id="903181" idx="2"/>
            <a:endCxn id="903178" idx="0"/>
          </p:cNvCxnSpPr>
          <p:nvPr/>
        </p:nvCxnSpPr>
        <p:spPr bwMode="auto">
          <a:xfrm>
            <a:off x="8977328" y="1485901"/>
            <a:ext cx="0" cy="4302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3190" name="AutoShape 22" descr="Bouquet"/>
          <p:cNvCxnSpPr>
            <a:cxnSpLocks noChangeShapeType="1"/>
            <a:stCxn id="903178" idx="2"/>
            <a:endCxn id="903179" idx="0"/>
          </p:cNvCxnSpPr>
          <p:nvPr/>
        </p:nvCxnSpPr>
        <p:spPr bwMode="auto">
          <a:xfrm>
            <a:off x="8977328" y="2851151"/>
            <a:ext cx="0" cy="4317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3191" name="AutoShape 23" descr="Bouquet"/>
          <p:cNvCxnSpPr>
            <a:cxnSpLocks noChangeShapeType="1"/>
            <a:stCxn id="903179" idx="2"/>
            <a:endCxn id="903180" idx="0"/>
          </p:cNvCxnSpPr>
          <p:nvPr/>
        </p:nvCxnSpPr>
        <p:spPr bwMode="auto">
          <a:xfrm>
            <a:off x="8977328" y="4508500"/>
            <a:ext cx="0" cy="4333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6585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6" name="Picture 8" descr="stick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90" y="400419"/>
            <a:ext cx="3898900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57" name="Picture 9" descr="stick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09" y="3247988"/>
            <a:ext cx="3889375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858" name="Text Box 10"/>
          <p:cNvSpPr txBox="1">
            <a:spLocks noChangeArrowheads="1"/>
          </p:cNvSpPr>
          <p:nvPr/>
        </p:nvSpPr>
        <p:spPr bwMode="auto">
          <a:xfrm>
            <a:off x="7539985" y="133776"/>
            <a:ext cx="26597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两杖合一</a:t>
            </a:r>
          </a:p>
        </p:txBody>
      </p:sp>
      <p:sp>
        <p:nvSpPr>
          <p:cNvPr id="718859" name="Text Box 11"/>
          <p:cNvSpPr txBox="1">
            <a:spLocks noChangeArrowheads="1"/>
          </p:cNvSpPr>
          <p:nvPr/>
        </p:nvSpPr>
        <p:spPr bwMode="auto">
          <a:xfrm>
            <a:off x="5167423" y="1256598"/>
            <a:ext cx="675167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6302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你要使这两根木杖接连为一，在你手中成为一根。你本国的子民问你说：这是什么意思？你不指示我们吗？ 你就对他们说，主耶和华如此说：我要将约瑟和他同伴以色列支派的杖，就是那在以法莲手中的，与犹大的杖一同接连为一，在我手中成为一根。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37:17</a:t>
            </a:r>
            <a:r>
              <a:rPr lang="en-US" altLang="zh-CN" sz="3600" dirty="0">
                <a:solidFill>
                  <a:srgbClr val="FFC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07696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82" name="Group 2"/>
          <p:cNvGraphicFramePr>
            <a:graphicFrameLocks noGrp="1"/>
          </p:cNvGraphicFramePr>
          <p:nvPr/>
        </p:nvGraphicFramePr>
        <p:xfrm>
          <a:off x="2135189" y="2901950"/>
          <a:ext cx="7920037" cy="21336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86114" name="Rectangle 34"/>
          <p:cNvSpPr>
            <a:spLocks noChangeArrowheads="1"/>
          </p:cNvSpPr>
          <p:nvPr/>
        </p:nvSpPr>
        <p:spPr bwMode="auto">
          <a:xfrm>
            <a:off x="1919289" y="3009900"/>
            <a:ext cx="83534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86293" name="Group 213"/>
          <p:cNvGraphicFramePr>
            <a:graphicFrameLocks noGrp="1"/>
          </p:cNvGraphicFramePr>
          <p:nvPr/>
        </p:nvGraphicFramePr>
        <p:xfrm>
          <a:off x="1860550" y="3009900"/>
          <a:ext cx="8483600" cy="30480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7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63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605</a:t>
                      </a:r>
                      <a:endParaRPr kumimoji="1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600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595</a:t>
                      </a:r>
                      <a:endParaRPr kumimoji="1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590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585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580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575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570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565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560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555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550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545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540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535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86172" name="Text Box 92"/>
          <p:cNvSpPr txBox="1">
            <a:spLocks noChangeArrowheads="1"/>
          </p:cNvSpPr>
          <p:nvPr/>
        </p:nvSpPr>
        <p:spPr bwMode="auto">
          <a:xfrm>
            <a:off x="2935627" y="3441701"/>
            <a:ext cx="881973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CN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592</a:t>
            </a:r>
          </a:p>
          <a:p>
            <a:pPr algn="ctr">
              <a:spcAft>
                <a:spcPct val="10000"/>
              </a:spcAft>
            </a:pPr>
            <a:r>
              <a:rPr lang="zh-CN" altLang="en-CA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迦巴鲁</a:t>
            </a:r>
          </a:p>
          <a:p>
            <a:pPr algn="ctr">
              <a:spcAft>
                <a:spcPct val="10000"/>
              </a:spcAft>
            </a:pPr>
            <a:r>
              <a:rPr lang="zh-CN" altLang="en-CA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河异象</a:t>
            </a:r>
          </a:p>
          <a:p>
            <a:pPr algn="ctr">
              <a:spcBef>
                <a:spcPct val="20000"/>
              </a:spcBef>
              <a:spcAft>
                <a:spcPct val="10000"/>
              </a:spcAft>
            </a:pPr>
            <a:r>
              <a:rPr lang="zh-CN" altLang="en-CA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哑口</a:t>
            </a:r>
          </a:p>
          <a:p>
            <a:pPr algn="ctr">
              <a:spcAft>
                <a:spcPct val="10000"/>
              </a:spcAft>
            </a:pPr>
            <a:r>
              <a:rPr lang="en-CA" altLang="zh-CN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(1-7)</a:t>
            </a:r>
            <a:endParaRPr lang="en-US" altLang="zh-TW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173" name="Rectangle 93"/>
          <p:cNvSpPr>
            <a:spLocks noChangeArrowheads="1"/>
          </p:cNvSpPr>
          <p:nvPr/>
        </p:nvSpPr>
        <p:spPr bwMode="auto">
          <a:xfrm>
            <a:off x="3605214" y="2757488"/>
            <a:ext cx="71437" cy="14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86176" name="AutoShape 96"/>
          <p:cNvCxnSpPr>
            <a:cxnSpLocks noChangeShapeType="1"/>
            <a:stCxn id="686172" idx="0"/>
            <a:endCxn id="686173" idx="2"/>
          </p:cNvCxnSpPr>
          <p:nvPr/>
        </p:nvCxnSpPr>
        <p:spPr bwMode="auto">
          <a:xfrm rot="5400000" flipH="1" flipV="1">
            <a:off x="3238898" y="3039667"/>
            <a:ext cx="539751" cy="264319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178" name="Text Box 98"/>
          <p:cNvSpPr txBox="1">
            <a:spLocks noChangeArrowheads="1"/>
          </p:cNvSpPr>
          <p:nvPr/>
        </p:nvSpPr>
        <p:spPr bwMode="auto">
          <a:xfrm>
            <a:off x="3710656" y="3441700"/>
            <a:ext cx="64953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CN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588</a:t>
            </a:r>
          </a:p>
          <a:p>
            <a:pPr algn="ctr">
              <a:spcAft>
                <a:spcPct val="10000"/>
              </a:spcAft>
            </a:pPr>
            <a:r>
              <a:rPr lang="zh-CN" altLang="en-CA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围城</a:t>
            </a:r>
          </a:p>
          <a:p>
            <a:pPr algn="ctr">
              <a:spcBef>
                <a:spcPct val="20000"/>
              </a:spcBef>
              <a:spcAft>
                <a:spcPct val="10000"/>
              </a:spcAft>
            </a:pPr>
            <a:r>
              <a:rPr lang="zh-CN" altLang="en-CA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妻死</a:t>
            </a:r>
          </a:p>
          <a:p>
            <a:pPr algn="ctr">
              <a:spcAft>
                <a:spcPct val="10000"/>
              </a:spcAft>
            </a:pPr>
            <a:r>
              <a:rPr lang="en-CA" altLang="zh-CN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(24)</a:t>
            </a:r>
            <a:endParaRPr lang="en-US" altLang="zh-TW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179" name="Rectangle 99"/>
          <p:cNvSpPr>
            <a:spLocks noChangeArrowheads="1"/>
          </p:cNvSpPr>
          <p:nvPr/>
        </p:nvSpPr>
        <p:spPr bwMode="auto">
          <a:xfrm>
            <a:off x="3998914" y="2759076"/>
            <a:ext cx="71437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86180" name="AutoShape 100"/>
          <p:cNvCxnSpPr>
            <a:cxnSpLocks noChangeShapeType="1"/>
            <a:stCxn id="686178" idx="0"/>
            <a:endCxn id="686179" idx="2"/>
          </p:cNvCxnSpPr>
          <p:nvPr/>
        </p:nvCxnSpPr>
        <p:spPr bwMode="auto">
          <a:xfrm flipH="1" flipV="1">
            <a:off x="4034633" y="2903539"/>
            <a:ext cx="792" cy="538161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181" name="Rectangle 101"/>
          <p:cNvSpPr>
            <a:spLocks noChangeArrowheads="1"/>
          </p:cNvSpPr>
          <p:nvPr/>
        </p:nvSpPr>
        <p:spPr bwMode="auto">
          <a:xfrm>
            <a:off x="4362450" y="3152776"/>
            <a:ext cx="71438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2" name="Text Box 102"/>
          <p:cNvSpPr txBox="1">
            <a:spLocks noChangeArrowheads="1"/>
          </p:cNvSpPr>
          <p:nvPr/>
        </p:nvSpPr>
        <p:spPr bwMode="auto">
          <a:xfrm>
            <a:off x="4255169" y="3627438"/>
            <a:ext cx="649538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TW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585</a:t>
            </a:r>
          </a:p>
          <a:p>
            <a:pPr algn="ctr">
              <a:spcAft>
                <a:spcPct val="10000"/>
              </a:spcAft>
            </a:pPr>
            <a:r>
              <a:rPr lang="zh-TW" altLang="en-CA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开口</a:t>
            </a:r>
          </a:p>
          <a:p>
            <a:pPr algn="ctr">
              <a:spcAft>
                <a:spcPct val="10000"/>
              </a:spcAft>
            </a:pPr>
            <a:r>
              <a:rPr lang="en-CA" altLang="zh-TW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(33)</a:t>
            </a:r>
            <a:endParaRPr lang="en-US" altLang="zh-TW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686183" name="AutoShape 103"/>
          <p:cNvCxnSpPr>
            <a:cxnSpLocks noChangeShapeType="1"/>
            <a:stCxn id="686182" idx="0"/>
            <a:endCxn id="686181" idx="2"/>
          </p:cNvCxnSpPr>
          <p:nvPr/>
        </p:nvCxnSpPr>
        <p:spPr bwMode="auto">
          <a:xfrm rot="16200000" flipV="1">
            <a:off x="4323955" y="3371454"/>
            <a:ext cx="330199" cy="181769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187" name="Line 107"/>
          <p:cNvSpPr>
            <a:spLocks noChangeShapeType="1"/>
          </p:cNvSpPr>
          <p:nvPr/>
        </p:nvSpPr>
        <p:spPr bwMode="auto">
          <a:xfrm flipV="1">
            <a:off x="5880100" y="2908300"/>
            <a:ext cx="0" cy="82073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88" name="Rectangle 108" descr="Papyrus"/>
          <p:cNvSpPr>
            <a:spLocks noChangeArrowheads="1"/>
          </p:cNvSpPr>
          <p:nvPr/>
        </p:nvSpPr>
        <p:spPr bwMode="auto">
          <a:xfrm>
            <a:off x="1714500" y="5661026"/>
            <a:ext cx="4381500" cy="7921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犹大受审判</a:t>
            </a:r>
          </a:p>
          <a:p>
            <a:pPr algn="ctr">
              <a:spcAft>
                <a:spcPct val="20000"/>
              </a:spcAft>
            </a:pP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(1-24</a:t>
            </a: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189" name="Rectangle 109" descr="Pink tissue paper"/>
          <p:cNvSpPr>
            <a:spLocks noChangeArrowheads="1"/>
          </p:cNvSpPr>
          <p:nvPr/>
        </p:nvSpPr>
        <p:spPr bwMode="auto">
          <a:xfrm>
            <a:off x="6096000" y="5661026"/>
            <a:ext cx="1462088" cy="7921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外邦受审判</a:t>
            </a:r>
          </a:p>
          <a:p>
            <a:pPr algn="ctr">
              <a:spcAft>
                <a:spcPct val="20000"/>
              </a:spcAft>
            </a:pP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(25-32</a:t>
            </a: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190" name="Rectangle 110" descr="Blue tissue paper"/>
          <p:cNvSpPr>
            <a:spLocks noChangeArrowheads="1"/>
          </p:cNvSpPr>
          <p:nvPr/>
        </p:nvSpPr>
        <p:spPr bwMode="auto">
          <a:xfrm>
            <a:off x="7554914" y="5661026"/>
            <a:ext cx="2922587" cy="7921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以色列复兴</a:t>
            </a:r>
          </a:p>
          <a:p>
            <a:pPr algn="ctr">
              <a:spcAft>
                <a:spcPct val="20000"/>
              </a:spcAft>
            </a:pP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(33-48</a:t>
            </a: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章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686295" name="Group 215"/>
          <p:cNvGraphicFramePr>
            <a:graphicFrameLocks noGrp="1"/>
          </p:cNvGraphicFramePr>
          <p:nvPr/>
        </p:nvGraphicFramePr>
        <p:xfrm>
          <a:off x="1714500" y="5416550"/>
          <a:ext cx="8763000" cy="246000"/>
        </p:xfrm>
        <a:graphic>
          <a:graphicData uri="http://schemas.openxmlformats.org/drawingml/2006/table">
            <a:tbl>
              <a:tblPr/>
              <a:tblGrid>
                <a:gridCol w="1825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41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42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43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44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45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xmlns="" val="20046"/>
                    </a:ext>
                  </a:extLst>
                </a:gridCol>
                <a:gridCol w="182562">
                  <a:extLst>
                    <a:ext uri="{9D8B030D-6E8A-4147-A177-3AD203B41FA5}">
                      <a16:colId xmlns:a16="http://schemas.microsoft.com/office/drawing/2014/main" xmlns="" val="20047"/>
                    </a:ext>
                  </a:extLst>
                </a:gridCol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5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6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7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8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9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10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13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14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15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16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17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18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19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21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22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23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24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25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26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27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28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29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30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31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32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33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34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35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36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37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38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39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40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41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42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43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44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45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46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47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48</a:t>
                      </a:r>
                      <a:endParaRPr kumimoji="1" lang="en-US" altLang="zh-TW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86305" name="Rectangle 225"/>
          <p:cNvSpPr>
            <a:spLocks noChangeArrowheads="1"/>
          </p:cNvSpPr>
          <p:nvPr/>
        </p:nvSpPr>
        <p:spPr bwMode="auto">
          <a:xfrm>
            <a:off x="2230439" y="5424489"/>
            <a:ext cx="24288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06" name="Rectangle 226"/>
          <p:cNvSpPr>
            <a:spLocks noChangeArrowheads="1"/>
          </p:cNvSpPr>
          <p:nvPr/>
        </p:nvSpPr>
        <p:spPr bwMode="auto">
          <a:xfrm>
            <a:off x="5886450" y="5414964"/>
            <a:ext cx="24288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07" name="Rectangle 227"/>
          <p:cNvSpPr>
            <a:spLocks noChangeArrowheads="1"/>
          </p:cNvSpPr>
          <p:nvPr/>
        </p:nvSpPr>
        <p:spPr bwMode="auto">
          <a:xfrm>
            <a:off x="7526339" y="5422901"/>
            <a:ext cx="24288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08" name="Rectangle 228"/>
          <p:cNvSpPr>
            <a:spLocks noChangeArrowheads="1"/>
          </p:cNvSpPr>
          <p:nvPr/>
        </p:nvSpPr>
        <p:spPr bwMode="auto">
          <a:xfrm>
            <a:off x="9536114" y="5422901"/>
            <a:ext cx="24288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86309" name="AutoShape 229"/>
          <p:cNvCxnSpPr>
            <a:cxnSpLocks noChangeShapeType="1"/>
            <a:stCxn id="686172" idx="2"/>
            <a:endCxn id="686305" idx="0"/>
          </p:cNvCxnSpPr>
          <p:nvPr/>
        </p:nvCxnSpPr>
        <p:spPr bwMode="auto">
          <a:xfrm rot="5400000">
            <a:off x="2694619" y="4742493"/>
            <a:ext cx="339261" cy="102473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310" name="AutoShape 230"/>
          <p:cNvCxnSpPr>
            <a:cxnSpLocks noChangeShapeType="1"/>
            <a:stCxn id="686178" idx="2"/>
            <a:endCxn id="686306" idx="0"/>
          </p:cNvCxnSpPr>
          <p:nvPr/>
        </p:nvCxnSpPr>
        <p:spPr bwMode="auto">
          <a:xfrm rot="16200000" flipH="1">
            <a:off x="4704441" y="4111511"/>
            <a:ext cx="634436" cy="1972469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311" name="AutoShape 231"/>
          <p:cNvCxnSpPr>
            <a:cxnSpLocks noChangeShapeType="1"/>
            <a:stCxn id="686182" idx="2"/>
            <a:endCxn id="686307" idx="0"/>
          </p:cNvCxnSpPr>
          <p:nvPr/>
        </p:nvCxnSpPr>
        <p:spPr bwMode="auto">
          <a:xfrm rot="16200000" flipH="1">
            <a:off x="5705493" y="3480611"/>
            <a:ext cx="816734" cy="306784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312" name="AutoShape 232"/>
          <p:cNvCxnSpPr>
            <a:cxnSpLocks noChangeShapeType="1"/>
          </p:cNvCxnSpPr>
          <p:nvPr/>
        </p:nvCxnSpPr>
        <p:spPr bwMode="auto">
          <a:xfrm rot="16200000" flipH="1">
            <a:off x="7446122" y="3211464"/>
            <a:ext cx="656531" cy="3766344"/>
          </a:xfrm>
          <a:prstGeom prst="bentConnector3">
            <a:avLst>
              <a:gd name="adj1" fmla="val 18283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86313" name="Group 233"/>
          <p:cNvGraphicFramePr>
            <a:graphicFrameLocks noGrp="1"/>
          </p:cNvGraphicFramePr>
          <p:nvPr/>
        </p:nvGraphicFramePr>
        <p:xfrm>
          <a:off x="2135189" y="1933575"/>
          <a:ext cx="7920037" cy="21336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CA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86345" name="Rectangle 265"/>
          <p:cNvSpPr>
            <a:spLocks noChangeArrowheads="1"/>
          </p:cNvSpPr>
          <p:nvPr/>
        </p:nvSpPr>
        <p:spPr bwMode="auto">
          <a:xfrm>
            <a:off x="1919289" y="1789113"/>
            <a:ext cx="83534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46" name="Line 266"/>
          <p:cNvSpPr>
            <a:spLocks noChangeShapeType="1"/>
          </p:cNvSpPr>
          <p:nvPr/>
        </p:nvSpPr>
        <p:spPr bwMode="auto">
          <a:xfrm flipV="1">
            <a:off x="9983788" y="1227139"/>
            <a:ext cx="0" cy="9223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47" name="Rectangle 267"/>
          <p:cNvSpPr>
            <a:spLocks noChangeArrowheads="1"/>
          </p:cNvSpPr>
          <p:nvPr/>
        </p:nvSpPr>
        <p:spPr bwMode="auto">
          <a:xfrm>
            <a:off x="9885363" y="1703389"/>
            <a:ext cx="341312" cy="1984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48" name="Line 268"/>
          <p:cNvSpPr>
            <a:spLocks noChangeShapeType="1"/>
          </p:cNvSpPr>
          <p:nvPr/>
        </p:nvSpPr>
        <p:spPr bwMode="auto">
          <a:xfrm flipV="1">
            <a:off x="4295775" y="1239839"/>
            <a:ext cx="0" cy="904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49" name="Rectangle 269"/>
          <p:cNvSpPr>
            <a:spLocks noChangeArrowheads="1"/>
          </p:cNvSpPr>
          <p:nvPr/>
        </p:nvSpPr>
        <p:spPr bwMode="auto">
          <a:xfrm>
            <a:off x="4206875" y="1682750"/>
            <a:ext cx="406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86350" name="Group 270"/>
          <p:cNvGraphicFramePr>
            <a:graphicFrameLocks noGrp="1"/>
          </p:cNvGraphicFramePr>
          <p:nvPr/>
        </p:nvGraphicFramePr>
        <p:xfrm>
          <a:off x="1860550" y="1646238"/>
          <a:ext cx="8483600" cy="30480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7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63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605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600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595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590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585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580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575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570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565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560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555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550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545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540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CA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535</a:t>
                      </a:r>
                      <a:endParaRPr kumimoji="1" lang="en-US" altLang="zh-TW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86398" name="Line 318"/>
          <p:cNvSpPr>
            <a:spLocks noChangeShapeType="1"/>
          </p:cNvSpPr>
          <p:nvPr/>
        </p:nvSpPr>
        <p:spPr bwMode="auto">
          <a:xfrm flipV="1">
            <a:off x="2135188" y="1292226"/>
            <a:ext cx="0" cy="3603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99" name="Line 319"/>
          <p:cNvSpPr>
            <a:spLocks noChangeShapeType="1"/>
          </p:cNvSpPr>
          <p:nvPr/>
        </p:nvSpPr>
        <p:spPr bwMode="auto">
          <a:xfrm flipV="1">
            <a:off x="3071813" y="1258888"/>
            <a:ext cx="0" cy="889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400" name="Text Box 320"/>
          <p:cNvSpPr txBox="1">
            <a:spLocks noChangeArrowheads="1"/>
          </p:cNvSpPr>
          <p:nvPr/>
        </p:nvSpPr>
        <p:spPr bwMode="auto">
          <a:xfrm>
            <a:off x="1725613" y="495301"/>
            <a:ext cx="869950" cy="969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CN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605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但以理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  <a:endParaRPr lang="zh-TW" altLang="en-US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401" name="Text Box 321"/>
          <p:cNvSpPr txBox="1">
            <a:spLocks noChangeArrowheads="1"/>
          </p:cNvSpPr>
          <p:nvPr/>
        </p:nvSpPr>
        <p:spPr bwMode="auto">
          <a:xfrm>
            <a:off x="2660650" y="490538"/>
            <a:ext cx="869950" cy="969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CN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597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以西结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  <a:endParaRPr lang="zh-TW" altLang="en-US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402" name="Text Box 322"/>
          <p:cNvSpPr txBox="1">
            <a:spLocks noChangeArrowheads="1"/>
          </p:cNvSpPr>
          <p:nvPr/>
        </p:nvSpPr>
        <p:spPr bwMode="auto">
          <a:xfrm>
            <a:off x="3998913" y="476251"/>
            <a:ext cx="641350" cy="969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CN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586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耶京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沦陷</a:t>
            </a:r>
            <a:endParaRPr lang="zh-TW" altLang="en-US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403" name="Text Box 323"/>
          <p:cNvSpPr txBox="1">
            <a:spLocks noChangeArrowheads="1"/>
          </p:cNvSpPr>
          <p:nvPr/>
        </p:nvSpPr>
        <p:spPr bwMode="auto">
          <a:xfrm>
            <a:off x="9639300" y="490538"/>
            <a:ext cx="641350" cy="969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CN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536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  <a:p>
            <a:pPr algn="ctr">
              <a:spcAft>
                <a:spcPct val="10000"/>
              </a:spcAft>
            </a:pPr>
            <a:r>
              <a:rPr lang="zh-CN" altLang="en-CA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归回</a:t>
            </a:r>
            <a:endParaRPr lang="zh-TW" altLang="en-US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408" name="Rectangle 328"/>
          <p:cNvSpPr>
            <a:spLocks noChangeArrowheads="1"/>
          </p:cNvSpPr>
          <p:nvPr/>
        </p:nvSpPr>
        <p:spPr bwMode="auto">
          <a:xfrm>
            <a:off x="4362450" y="2000251"/>
            <a:ext cx="71438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09" name="Rectangle 329" descr="Zig zag"/>
          <p:cNvSpPr>
            <a:spLocks noChangeArrowheads="1"/>
          </p:cNvSpPr>
          <p:nvPr/>
        </p:nvSpPr>
        <p:spPr bwMode="auto">
          <a:xfrm>
            <a:off x="4395789" y="1447800"/>
            <a:ext cx="1470025" cy="209550"/>
          </a:xfrm>
          <a:prstGeom prst="rect">
            <a:avLst/>
          </a:prstGeom>
          <a:pattFill prst="zigZag">
            <a:fgClr>
              <a:srgbClr val="003366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10" name="Text Box 330"/>
          <p:cNvSpPr txBox="1">
            <a:spLocks noChangeArrowheads="1"/>
          </p:cNvSpPr>
          <p:nvPr/>
        </p:nvSpPr>
        <p:spPr bwMode="auto">
          <a:xfrm>
            <a:off x="4581525" y="342901"/>
            <a:ext cx="109855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  <a:p>
            <a:pPr algn="ctr">
              <a:spcAft>
                <a:spcPct val="10000"/>
              </a:spcAft>
            </a:pPr>
            <a:r>
              <a:rPr lang="zh-CN" altLang="en-US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围攻推罗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CN" altLang="en-US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zh-TW" altLang="en-US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686411" name="AutoShape 331"/>
          <p:cNvCxnSpPr>
            <a:cxnSpLocks noChangeShapeType="1"/>
            <a:stCxn id="686410" idx="2"/>
            <a:endCxn id="686409" idx="0"/>
          </p:cNvCxnSpPr>
          <p:nvPr/>
        </p:nvCxnSpPr>
        <p:spPr bwMode="auto">
          <a:xfrm rot="5400000">
            <a:off x="5063332" y="1380332"/>
            <a:ext cx="134937" cy="0"/>
          </a:xfrm>
          <a:prstGeom prst="straightConnector1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412" name="Rectangle 332"/>
          <p:cNvSpPr>
            <a:spLocks noChangeArrowheads="1"/>
          </p:cNvSpPr>
          <p:nvPr/>
        </p:nvSpPr>
        <p:spPr bwMode="auto">
          <a:xfrm>
            <a:off x="5946776" y="1690689"/>
            <a:ext cx="29686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13" name="Text Box 333"/>
          <p:cNvSpPr txBox="1">
            <a:spLocks noChangeArrowheads="1"/>
          </p:cNvSpPr>
          <p:nvPr/>
        </p:nvSpPr>
        <p:spPr bwMode="auto">
          <a:xfrm>
            <a:off x="5618947" y="660400"/>
            <a:ext cx="95410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  <a:p>
            <a:pPr algn="ctr">
              <a:spcAft>
                <a:spcPct val="10000"/>
              </a:spcAft>
            </a:pPr>
            <a:r>
              <a:rPr lang="zh-CN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</a:t>
            </a:r>
            <a:r>
              <a:rPr lang="en-US" altLang="zh-CN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27</a:t>
            </a:r>
            <a:r>
              <a:rPr lang="zh-CN" altLang="en-US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endParaRPr lang="zh-TW" altLang="en-US" sz="20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686414" name="AutoShape 334"/>
          <p:cNvCxnSpPr>
            <a:cxnSpLocks noChangeShapeType="1"/>
            <a:stCxn id="686413" idx="2"/>
            <a:endCxn id="686412" idx="0"/>
          </p:cNvCxnSpPr>
          <p:nvPr/>
        </p:nvCxnSpPr>
        <p:spPr bwMode="auto">
          <a:xfrm flipH="1">
            <a:off x="6095208" y="1399064"/>
            <a:ext cx="793" cy="291625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415" name="Rectangle 335"/>
          <p:cNvSpPr>
            <a:spLocks noChangeArrowheads="1"/>
          </p:cNvSpPr>
          <p:nvPr/>
        </p:nvSpPr>
        <p:spPr bwMode="auto">
          <a:xfrm>
            <a:off x="6311901" y="2141539"/>
            <a:ext cx="29686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16" name="Text Box 336"/>
          <p:cNvSpPr txBox="1">
            <a:spLocks noChangeArrowheads="1"/>
          </p:cNvSpPr>
          <p:nvPr/>
        </p:nvSpPr>
        <p:spPr bwMode="auto">
          <a:xfrm>
            <a:off x="6421438" y="333376"/>
            <a:ext cx="109855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567</a:t>
            </a:r>
          </a:p>
          <a:p>
            <a:pPr algn="ctr">
              <a:spcAft>
                <a:spcPct val="10000"/>
              </a:spcAft>
            </a:pPr>
            <a:r>
              <a:rPr lang="zh-CN" altLang="en-US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  <a:p>
            <a:pPr algn="ctr">
              <a:spcAft>
                <a:spcPct val="10000"/>
              </a:spcAft>
            </a:pPr>
            <a:r>
              <a:rPr lang="zh-CN" altLang="en-US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入侵埃及</a:t>
            </a:r>
            <a:endParaRPr lang="zh-TW" altLang="en-US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686417" name="AutoShape 337"/>
          <p:cNvCxnSpPr>
            <a:cxnSpLocks noChangeShapeType="1"/>
            <a:stCxn id="686416" idx="2"/>
            <a:endCxn id="686415" idx="0"/>
          </p:cNvCxnSpPr>
          <p:nvPr/>
        </p:nvCxnSpPr>
        <p:spPr bwMode="auto">
          <a:xfrm rot="5400000">
            <a:off x="6296819" y="1467644"/>
            <a:ext cx="838200" cy="509588"/>
          </a:xfrm>
          <a:prstGeom prst="bentConnector3">
            <a:avLst>
              <a:gd name="adj1" fmla="val 28977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418" name="Rectangle 338"/>
          <p:cNvSpPr>
            <a:spLocks noChangeArrowheads="1"/>
          </p:cNvSpPr>
          <p:nvPr/>
        </p:nvSpPr>
        <p:spPr bwMode="auto">
          <a:xfrm>
            <a:off x="2133601" y="2544764"/>
            <a:ext cx="4899025" cy="312737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巴比伦王尼布甲尼撒</a:t>
            </a:r>
            <a:endParaRPr lang="zh-TW" altLang="en-US" sz="2000" b="1" dirty="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9" name="Rectangle 339"/>
          <p:cNvSpPr>
            <a:spLocks noChangeArrowheads="1"/>
          </p:cNvSpPr>
          <p:nvPr/>
        </p:nvSpPr>
        <p:spPr bwMode="auto">
          <a:xfrm>
            <a:off x="3938588" y="2193925"/>
            <a:ext cx="2157412" cy="312738"/>
          </a:xfrm>
          <a:prstGeom prst="rect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埃及王合弗拉</a:t>
            </a:r>
          </a:p>
        </p:txBody>
      </p:sp>
      <p:sp>
        <p:nvSpPr>
          <p:cNvPr id="686420" name="Rectangle 340"/>
          <p:cNvSpPr>
            <a:spLocks noChangeArrowheads="1"/>
          </p:cNvSpPr>
          <p:nvPr/>
        </p:nvSpPr>
        <p:spPr bwMode="auto">
          <a:xfrm>
            <a:off x="6096000" y="2193925"/>
            <a:ext cx="4148138" cy="312738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s-ES" sz="2000" b="1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埃及王</a:t>
            </a:r>
            <a:r>
              <a:rPr lang="es-ES" altLang="zh-TW" sz="2000" b="1" dirty="0" err="1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Amasis</a:t>
            </a:r>
            <a:r>
              <a:rPr lang="es-ES" altLang="zh-TW" sz="2000" b="1" dirty="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 II</a:t>
            </a:r>
            <a:endParaRPr lang="en-US" altLang="zh-TW" sz="2000" b="1" dirty="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1" name="Freeform 341"/>
          <p:cNvSpPr>
            <a:spLocks/>
          </p:cNvSpPr>
          <p:nvPr/>
        </p:nvSpPr>
        <p:spPr bwMode="auto">
          <a:xfrm>
            <a:off x="10047289" y="2070100"/>
            <a:ext cx="223837" cy="527050"/>
          </a:xfrm>
          <a:custGeom>
            <a:avLst/>
            <a:gdLst>
              <a:gd name="T0" fmla="*/ 138 w 141"/>
              <a:gd name="T1" fmla="*/ 0 h 332"/>
              <a:gd name="T2" fmla="*/ 141 w 141"/>
              <a:gd name="T3" fmla="*/ 332 h 332"/>
              <a:gd name="T4" fmla="*/ 0 w 141"/>
              <a:gd name="T5" fmla="*/ 332 h 332"/>
              <a:gd name="T6" fmla="*/ 81 w 141"/>
              <a:gd name="T7" fmla="*/ 169 h 332"/>
              <a:gd name="T8" fmla="*/ 81 w 141"/>
              <a:gd name="T9" fmla="*/ 169 h 332"/>
              <a:gd name="T10" fmla="*/ 13 w 141"/>
              <a:gd name="T11" fmla="*/ 60 h 332"/>
              <a:gd name="T12" fmla="*/ 138 w 141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332">
                <a:moveTo>
                  <a:pt x="138" y="0"/>
                </a:moveTo>
                <a:lnTo>
                  <a:pt x="141" y="332"/>
                </a:lnTo>
                <a:lnTo>
                  <a:pt x="0" y="332"/>
                </a:lnTo>
                <a:lnTo>
                  <a:pt x="81" y="169"/>
                </a:lnTo>
                <a:lnTo>
                  <a:pt x="81" y="169"/>
                </a:lnTo>
                <a:lnTo>
                  <a:pt x="13" y="60"/>
                </a:lnTo>
                <a:lnTo>
                  <a:pt x="13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454" name="Rectangle 374"/>
          <p:cNvSpPr>
            <a:spLocks noChangeArrowheads="1"/>
          </p:cNvSpPr>
          <p:nvPr/>
        </p:nvSpPr>
        <p:spPr bwMode="auto">
          <a:xfrm>
            <a:off x="4362450" y="2216151"/>
            <a:ext cx="7143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4" name="Text Box 104"/>
          <p:cNvSpPr txBox="1">
            <a:spLocks noChangeArrowheads="1"/>
          </p:cNvSpPr>
          <p:nvPr/>
        </p:nvSpPr>
        <p:spPr bwMode="auto">
          <a:xfrm>
            <a:off x="5389313" y="3381375"/>
            <a:ext cx="1003801" cy="13849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CA" altLang="zh-TW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572</a:t>
            </a:r>
          </a:p>
          <a:p>
            <a:pPr algn="ctr">
              <a:spcAft>
                <a:spcPct val="10000"/>
              </a:spcAft>
            </a:pPr>
            <a:r>
              <a:rPr lang="zh-TW" altLang="en-CA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圣殿</a:t>
            </a:r>
          </a:p>
          <a:p>
            <a:pPr algn="ctr">
              <a:spcAft>
                <a:spcPct val="10000"/>
              </a:spcAft>
            </a:pPr>
            <a:r>
              <a:rPr lang="zh-TW" altLang="en-CA" sz="2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异象</a:t>
            </a:r>
          </a:p>
          <a:p>
            <a:pPr algn="ctr">
              <a:spcAft>
                <a:spcPct val="10000"/>
              </a:spcAft>
            </a:pPr>
            <a:r>
              <a:rPr lang="en-CA" altLang="zh-TW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(40-48)</a:t>
            </a:r>
            <a:endParaRPr lang="en-US" altLang="zh-TW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059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860" name="Text Box 4">
            <a:extLst>
              <a:ext uri="{FF2B5EF4-FFF2-40B4-BE49-F238E27FC236}">
                <a16:creationId xmlns:a16="http://schemas.microsoft.com/office/drawing/2014/main" xmlns="" id="{106F991C-ECE0-42EE-98E2-1672F528B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994" y="0"/>
            <a:ext cx="11181029" cy="62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38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Aft>
                <a:spcPts val="600"/>
              </a:spcAft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40-48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启示圣殿的规模、尺寸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神的荣耀返回圣殿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洁净祭坛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看守圣殿、服事神者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利未人、祭司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的条件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节期、月朔、安息日、每日当献的祭，与敬拜法则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圣殿流出活水</a:t>
            </a:r>
          </a:p>
          <a:p>
            <a:pPr>
              <a:spcAft>
                <a:spcPts val="600"/>
              </a:spcAft>
              <a:buFontTx/>
              <a:buBlip>
                <a:blip r:embed="rId2"/>
              </a:buBlip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分地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971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 descr="Parchment"/>
          <p:cNvSpPr>
            <a:spLocks noChangeArrowheads="1"/>
          </p:cNvSpPr>
          <p:nvPr/>
        </p:nvSpPr>
        <p:spPr bwMode="auto">
          <a:xfrm>
            <a:off x="2273048" y="3741691"/>
            <a:ext cx="3913188" cy="5127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By </a:t>
            </a:r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罗马将军提多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123" name="Rectangle 3" descr="Newsprint"/>
          <p:cNvSpPr>
            <a:spLocks noChangeArrowheads="1"/>
          </p:cNvSpPr>
          <p:nvPr/>
        </p:nvSpPr>
        <p:spPr bwMode="auto">
          <a:xfrm>
            <a:off x="298198" y="230141"/>
            <a:ext cx="1938338" cy="512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第一圣殿</a:t>
            </a:r>
          </a:p>
        </p:txBody>
      </p:sp>
      <p:sp>
        <p:nvSpPr>
          <p:cNvPr id="773124" name="Rectangle 4" descr="Newsprint"/>
          <p:cNvSpPr>
            <a:spLocks noChangeArrowheads="1"/>
          </p:cNvSpPr>
          <p:nvPr/>
        </p:nvSpPr>
        <p:spPr bwMode="auto">
          <a:xfrm>
            <a:off x="2273048" y="230141"/>
            <a:ext cx="3913188" cy="512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第二圣殿</a:t>
            </a:r>
          </a:p>
        </p:txBody>
      </p:sp>
      <p:sp>
        <p:nvSpPr>
          <p:cNvPr id="773125" name="Rectangle 5" descr="Newsprint"/>
          <p:cNvSpPr>
            <a:spLocks noChangeArrowheads="1"/>
          </p:cNvSpPr>
          <p:nvPr/>
        </p:nvSpPr>
        <p:spPr bwMode="auto">
          <a:xfrm>
            <a:off x="6589462" y="230141"/>
            <a:ext cx="1938337" cy="5127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第三圣殿</a:t>
            </a:r>
          </a:p>
        </p:txBody>
      </p:sp>
      <p:sp>
        <p:nvSpPr>
          <p:cNvPr id="773126" name="Rectangle 6" descr="Recycled paper"/>
          <p:cNvSpPr>
            <a:spLocks noChangeArrowheads="1"/>
          </p:cNvSpPr>
          <p:nvPr/>
        </p:nvSpPr>
        <p:spPr bwMode="auto">
          <a:xfrm>
            <a:off x="298198" y="779416"/>
            <a:ext cx="1938338" cy="512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建于</a:t>
            </a:r>
            <a:r>
              <a:rPr lang="en-US" altLang="zh-TW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966-959 BC</a:t>
            </a:r>
          </a:p>
        </p:txBody>
      </p:sp>
      <p:sp>
        <p:nvSpPr>
          <p:cNvPr id="773127" name="Rectangle 7" descr="Recycled paper"/>
          <p:cNvSpPr>
            <a:spLocks noChangeArrowheads="1"/>
          </p:cNvSpPr>
          <p:nvPr/>
        </p:nvSpPr>
        <p:spPr bwMode="auto">
          <a:xfrm>
            <a:off x="2273048" y="779416"/>
            <a:ext cx="1938338" cy="512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建于</a:t>
            </a:r>
            <a:r>
              <a:rPr lang="en-US" altLang="zh-TW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535-516 BC</a:t>
            </a:r>
          </a:p>
        </p:txBody>
      </p:sp>
      <p:sp>
        <p:nvSpPr>
          <p:cNvPr id="773128" name="Rectangle 8" descr="Recycled paper"/>
          <p:cNvSpPr>
            <a:spLocks noChangeArrowheads="1"/>
          </p:cNvSpPr>
          <p:nvPr/>
        </p:nvSpPr>
        <p:spPr bwMode="auto">
          <a:xfrm>
            <a:off x="4247898" y="779416"/>
            <a:ext cx="1938338" cy="512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it-IT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建于</a:t>
            </a:r>
            <a:r>
              <a:rPr lang="it-IT" altLang="zh-TW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20 BC-63 AD</a:t>
            </a:r>
            <a:endParaRPr lang="en-US" altLang="zh-TW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129" name="Rectangle 9" descr="Recycled paper"/>
          <p:cNvSpPr>
            <a:spLocks noChangeArrowheads="1"/>
          </p:cNvSpPr>
          <p:nvPr/>
        </p:nvSpPr>
        <p:spPr bwMode="auto">
          <a:xfrm>
            <a:off x="6589462" y="779416"/>
            <a:ext cx="1938337" cy="5127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千禧年</a:t>
            </a:r>
          </a:p>
        </p:txBody>
      </p:sp>
      <p:sp>
        <p:nvSpPr>
          <p:cNvPr id="773130" name="Rectangle 10" descr="Parchment"/>
          <p:cNvSpPr>
            <a:spLocks noChangeArrowheads="1"/>
          </p:cNvSpPr>
          <p:nvPr/>
        </p:nvSpPr>
        <p:spPr bwMode="auto">
          <a:xfrm>
            <a:off x="298198" y="1327103"/>
            <a:ext cx="1938338" cy="5127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所罗门建造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131" name="Rectangle 11" descr="Parchment"/>
          <p:cNvSpPr>
            <a:spLocks noChangeArrowheads="1"/>
          </p:cNvSpPr>
          <p:nvPr/>
        </p:nvSpPr>
        <p:spPr bwMode="auto">
          <a:xfrm>
            <a:off x="2273048" y="1327103"/>
            <a:ext cx="1938338" cy="5127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所罗巴伯建造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132" name="Rectangle 12" descr="Parchment"/>
          <p:cNvSpPr>
            <a:spLocks noChangeArrowheads="1"/>
          </p:cNvSpPr>
          <p:nvPr/>
        </p:nvSpPr>
        <p:spPr bwMode="auto">
          <a:xfrm>
            <a:off x="4247898" y="1327103"/>
            <a:ext cx="1938338" cy="5127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大希律扩建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133" name="Rectangle 13" descr="Parchment"/>
          <p:cNvSpPr>
            <a:spLocks noChangeArrowheads="1"/>
          </p:cNvSpPr>
          <p:nvPr/>
        </p:nvSpPr>
        <p:spPr bwMode="auto">
          <a:xfrm>
            <a:off x="6589462" y="1327103"/>
            <a:ext cx="1938337" cy="5127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以西结的异象</a:t>
            </a:r>
            <a:endParaRPr lang="zh-TW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73134" name="Picture 14" descr="illustration-zerubbabels-temple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12" r="-37892"/>
          <a:stretch>
            <a:fillRect/>
          </a:stretch>
        </p:blipFill>
        <p:spPr bwMode="auto">
          <a:xfrm>
            <a:off x="2274637" y="1876378"/>
            <a:ext cx="1933575" cy="12763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3135" name="Picture 15" descr="temple-jerusalem-mode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"/>
          <a:stretch>
            <a:fillRect/>
          </a:stretch>
        </p:blipFill>
        <p:spPr bwMode="auto">
          <a:xfrm>
            <a:off x="4252661" y="1876379"/>
            <a:ext cx="1928812" cy="12779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3136" name="Picture 16" descr="temple sit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6"/>
          <a:stretch>
            <a:fillRect/>
          </a:stretch>
        </p:blipFill>
        <p:spPr bwMode="auto">
          <a:xfrm>
            <a:off x="6594224" y="1876378"/>
            <a:ext cx="1928813" cy="12763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3137" name="Rectangle 17" descr="Pink tissue paper"/>
          <p:cNvSpPr>
            <a:spLocks noChangeArrowheads="1"/>
          </p:cNvSpPr>
          <p:nvPr/>
        </p:nvSpPr>
        <p:spPr bwMode="auto">
          <a:xfrm>
            <a:off x="6222748" y="230140"/>
            <a:ext cx="146050" cy="1608138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3138" name="Rectangle 18" descr="Blue tissue paper"/>
          <p:cNvSpPr>
            <a:spLocks noChangeArrowheads="1"/>
          </p:cNvSpPr>
          <p:nvPr/>
        </p:nvSpPr>
        <p:spPr bwMode="auto">
          <a:xfrm>
            <a:off x="6405311" y="230140"/>
            <a:ext cx="146050" cy="1608138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73139" name="Picture 19" descr="tempul lui solom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"/>
          <a:stretch>
            <a:fillRect/>
          </a:stretch>
        </p:blipFill>
        <p:spPr bwMode="auto">
          <a:xfrm>
            <a:off x="301374" y="1879553"/>
            <a:ext cx="1928813" cy="12811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3140" name="Rectangle 20" descr="Recycled paper"/>
          <p:cNvSpPr>
            <a:spLocks noChangeArrowheads="1"/>
          </p:cNvSpPr>
          <p:nvPr/>
        </p:nvSpPr>
        <p:spPr bwMode="auto">
          <a:xfrm>
            <a:off x="298198" y="3194003"/>
            <a:ext cx="1938338" cy="512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586 BC</a:t>
            </a:r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被毁</a:t>
            </a:r>
          </a:p>
        </p:txBody>
      </p:sp>
      <p:sp>
        <p:nvSpPr>
          <p:cNvPr id="773141" name="Rectangle 21" descr="Recycled paper"/>
          <p:cNvSpPr>
            <a:spLocks noChangeArrowheads="1"/>
          </p:cNvSpPr>
          <p:nvPr/>
        </p:nvSpPr>
        <p:spPr bwMode="auto">
          <a:xfrm>
            <a:off x="2273048" y="3194003"/>
            <a:ext cx="3913188" cy="5127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70 AD</a:t>
            </a:r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被毁</a:t>
            </a:r>
          </a:p>
        </p:txBody>
      </p:sp>
      <p:sp>
        <p:nvSpPr>
          <p:cNvPr id="773142" name="Rectangle 22" descr="Parchment"/>
          <p:cNvSpPr>
            <a:spLocks noChangeArrowheads="1"/>
          </p:cNvSpPr>
          <p:nvPr/>
        </p:nvSpPr>
        <p:spPr bwMode="auto">
          <a:xfrm>
            <a:off x="298198" y="3741691"/>
            <a:ext cx="1938338" cy="5127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By </a:t>
            </a:r>
            <a:r>
              <a:rPr lang="zh-TW" altLang="en-US" sz="2000">
                <a:solidFill>
                  <a:schemeClr val="bg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巴比伦王</a:t>
            </a:r>
          </a:p>
        </p:txBody>
      </p:sp>
      <p:sp>
        <p:nvSpPr>
          <p:cNvPr id="773143" name="Rectangle 23" descr="Bouquet"/>
          <p:cNvSpPr>
            <a:spLocks noChangeArrowheads="1"/>
          </p:cNvSpPr>
          <p:nvPr/>
        </p:nvSpPr>
        <p:spPr bwMode="auto">
          <a:xfrm>
            <a:off x="8564311" y="230140"/>
            <a:ext cx="146050" cy="1608138"/>
          </a:xfrm>
          <a:prstGeom prst="rect">
            <a:avLst/>
          </a:prstGeom>
          <a:blipFill dpi="0" rotWithShape="1">
            <a:blip r:embed="rId11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 sz="2000">
              <a:solidFill>
                <a:schemeClr val="bg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51115" y="4447477"/>
            <a:ext cx="8750063" cy="178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我见殿四围有墙。那人手拿量度的竿，长六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肘，每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</a:t>
            </a:r>
            <a:r>
              <a:rPr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肘是一肘零一掌。他用竿量墙，厚一竿，高一竿。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40:5)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5" name="Picture 6" descr="cubit">
            <a:extLst>
              <a:ext uri="{FF2B5EF4-FFF2-40B4-BE49-F238E27FC236}">
                <a16:creationId xmlns:a16="http://schemas.microsoft.com/office/drawing/2014/main" xmlns="" id="{61949E99-CC12-4368-ACB8-69CBA8682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995" y="230140"/>
            <a:ext cx="3109912" cy="539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7">
            <a:extLst>
              <a:ext uri="{FF2B5EF4-FFF2-40B4-BE49-F238E27FC236}">
                <a16:creationId xmlns:a16="http://schemas.microsoft.com/office/drawing/2014/main" xmlns="" id="{07D17896-9A96-47CF-8B80-9683748D3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5601" y="2028581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竿</a:t>
            </a:r>
          </a:p>
        </p:txBody>
      </p:sp>
      <p:sp>
        <p:nvSpPr>
          <p:cNvPr id="27" name="Text Box 8">
            <a:extLst>
              <a:ext uri="{FF2B5EF4-FFF2-40B4-BE49-F238E27FC236}">
                <a16:creationId xmlns:a16="http://schemas.microsoft.com/office/drawing/2014/main" xmlns="" id="{6DAA67DD-EEED-4E5C-B195-56BB2ACD8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2860" y="3399416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长肘</a:t>
            </a:r>
          </a:p>
        </p:txBody>
      </p:sp>
      <p:sp>
        <p:nvSpPr>
          <p:cNvPr id="28" name="Text Box 9">
            <a:extLst>
              <a:ext uri="{FF2B5EF4-FFF2-40B4-BE49-F238E27FC236}">
                <a16:creationId xmlns:a16="http://schemas.microsoft.com/office/drawing/2014/main" xmlns="" id="{1B5C4AC6-B190-4126-94B1-51D4CFE80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6526" y="4571813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肘</a:t>
            </a:r>
          </a:p>
        </p:txBody>
      </p:sp>
      <p:sp>
        <p:nvSpPr>
          <p:cNvPr id="29" name="Text Box 9">
            <a:extLst>
              <a:ext uri="{FF2B5EF4-FFF2-40B4-BE49-F238E27FC236}">
                <a16:creationId xmlns:a16="http://schemas.microsoft.com/office/drawing/2014/main" xmlns="" id="{1B5C4AC6-B190-4126-94B1-51D4CFE80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3757" y="2088853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肘</a:t>
            </a:r>
          </a:p>
        </p:txBody>
      </p:sp>
    </p:spTree>
    <p:extLst>
      <p:ext uri="{BB962C8B-B14F-4D97-AF65-F5344CB8AC3E}">
        <p14:creationId xmlns:p14="http://schemas.microsoft.com/office/powerpoint/2010/main" val="20974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812" name="Picture 4" descr="man">
            <a:extLst>
              <a:ext uri="{FF2B5EF4-FFF2-40B4-BE49-F238E27FC236}">
                <a16:creationId xmlns:a16="http://schemas.microsoft.com/office/drawing/2014/main" xmlns="" id="{05965BBF-5223-411A-BD95-DB9E78F29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6" y="620713"/>
            <a:ext cx="608013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3813" name="Picture 5" descr="man">
            <a:extLst>
              <a:ext uri="{FF2B5EF4-FFF2-40B4-BE49-F238E27FC236}">
                <a16:creationId xmlns:a16="http://schemas.microsoft.com/office/drawing/2014/main" xmlns="" id="{08E43AA6-AC1C-4AF7-8AAB-B088BECC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620713"/>
            <a:ext cx="608012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3814" name="Picture 6" descr="man">
            <a:extLst>
              <a:ext uri="{FF2B5EF4-FFF2-40B4-BE49-F238E27FC236}">
                <a16:creationId xmlns:a16="http://schemas.microsoft.com/office/drawing/2014/main" xmlns="" id="{35539D2D-3786-4E81-B854-EFDC1439B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1" y="620713"/>
            <a:ext cx="608013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3815" name="Picture 7" descr="man">
            <a:extLst>
              <a:ext uri="{FF2B5EF4-FFF2-40B4-BE49-F238E27FC236}">
                <a16:creationId xmlns:a16="http://schemas.microsoft.com/office/drawing/2014/main" xmlns="" id="{745D983C-078E-4316-BB28-CAF8826B3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620713"/>
            <a:ext cx="608013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3816" name="Rectangle 8">
            <a:extLst>
              <a:ext uri="{FF2B5EF4-FFF2-40B4-BE49-F238E27FC236}">
                <a16:creationId xmlns:a16="http://schemas.microsoft.com/office/drawing/2014/main" xmlns="" id="{C7CEA1EC-CE2C-4AA3-9B34-ED43C6E05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2112963"/>
            <a:ext cx="935038" cy="144462"/>
          </a:xfrm>
          <a:prstGeom prst="rect">
            <a:avLst/>
          </a:prstGeom>
          <a:solidFill>
            <a:srgbClr val="6699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17" name="Rectangle 9">
            <a:extLst>
              <a:ext uri="{FF2B5EF4-FFF2-40B4-BE49-F238E27FC236}">
                <a16:creationId xmlns:a16="http://schemas.microsoft.com/office/drawing/2014/main" xmlns="" id="{252E1E1B-BF6B-4011-A739-4C3E543A3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54189"/>
            <a:ext cx="935038" cy="503237"/>
          </a:xfrm>
          <a:prstGeom prst="rect">
            <a:avLst/>
          </a:prstGeom>
          <a:solidFill>
            <a:srgbClr val="6699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18" name="Rectangle 10">
            <a:extLst>
              <a:ext uri="{FF2B5EF4-FFF2-40B4-BE49-F238E27FC236}">
                <a16:creationId xmlns:a16="http://schemas.microsoft.com/office/drawing/2014/main" xmlns="" id="{543BF17A-6F61-4521-A122-577476A3D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825" y="1393825"/>
            <a:ext cx="935038" cy="863600"/>
          </a:xfrm>
          <a:prstGeom prst="rect">
            <a:avLst/>
          </a:prstGeom>
          <a:solidFill>
            <a:srgbClr val="6699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19" name="Rectangle 11">
            <a:extLst>
              <a:ext uri="{FF2B5EF4-FFF2-40B4-BE49-F238E27FC236}">
                <a16:creationId xmlns:a16="http://schemas.microsoft.com/office/drawing/2014/main" xmlns="" id="{9CE2B317-E582-41E1-8626-FC9BA680D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4075" y="889001"/>
            <a:ext cx="935038" cy="1368425"/>
          </a:xfrm>
          <a:prstGeom prst="rect">
            <a:avLst/>
          </a:prstGeom>
          <a:solidFill>
            <a:srgbClr val="6699FF">
              <a:alpha val="6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20" name="Rectangle 12" descr="Stationery">
            <a:extLst>
              <a:ext uri="{FF2B5EF4-FFF2-40B4-BE49-F238E27FC236}">
                <a16:creationId xmlns:a16="http://schemas.microsoft.com/office/drawing/2014/main" xmlns="" id="{87ED7D45-0846-449F-A2B2-A645EE967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727559"/>
            <a:ext cx="1725613" cy="74146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踝子骨</a:t>
            </a:r>
          </a:p>
        </p:txBody>
      </p:sp>
      <p:sp>
        <p:nvSpPr>
          <p:cNvPr id="1143821" name="Rectangle 13" descr="Stationery">
            <a:extLst>
              <a:ext uri="{FF2B5EF4-FFF2-40B4-BE49-F238E27FC236}">
                <a16:creationId xmlns:a16="http://schemas.microsoft.com/office/drawing/2014/main" xmlns="" id="{D9C2FD6D-FFF0-4D2C-BB5F-960764639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814" y="2767012"/>
            <a:ext cx="1916905" cy="74146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膝</a:t>
            </a:r>
          </a:p>
        </p:txBody>
      </p:sp>
      <p:sp>
        <p:nvSpPr>
          <p:cNvPr id="1143822" name="Rectangle 14" descr="Stationery">
            <a:extLst>
              <a:ext uri="{FF2B5EF4-FFF2-40B4-BE49-F238E27FC236}">
                <a16:creationId xmlns:a16="http://schemas.microsoft.com/office/drawing/2014/main" xmlns="" id="{CE74349B-2B4C-4917-ACF9-F4F021573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770" y="2767012"/>
            <a:ext cx="1834638" cy="74146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腰</a:t>
            </a:r>
          </a:p>
        </p:txBody>
      </p:sp>
      <p:sp>
        <p:nvSpPr>
          <p:cNvPr id="1143823" name="Rectangle 15" descr="Stationery">
            <a:extLst>
              <a:ext uri="{FF2B5EF4-FFF2-40B4-BE49-F238E27FC236}">
                <a16:creationId xmlns:a16="http://schemas.microsoft.com/office/drawing/2014/main" xmlns="" id="{FC87E440-12C2-4CB8-BD26-FE74DB460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459" y="2798996"/>
            <a:ext cx="1999619" cy="74146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颈</a:t>
            </a:r>
          </a:p>
        </p:txBody>
      </p:sp>
      <p:sp>
        <p:nvSpPr>
          <p:cNvPr id="1143824" name="Rectangle 16" descr="Pink tissue paper">
            <a:extLst>
              <a:ext uri="{FF2B5EF4-FFF2-40B4-BE49-F238E27FC236}">
                <a16:creationId xmlns:a16="http://schemas.microsoft.com/office/drawing/2014/main" xmlns="" id="{24CF032A-AAD2-4B7D-B1C0-9701D3BE3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3448284"/>
            <a:ext cx="1725613" cy="74146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引导、祝福</a:t>
            </a:r>
          </a:p>
        </p:txBody>
      </p:sp>
      <p:sp>
        <p:nvSpPr>
          <p:cNvPr id="1143825" name="Rectangle 17" descr="Pink tissue paper">
            <a:extLst>
              <a:ext uri="{FF2B5EF4-FFF2-40B4-BE49-F238E27FC236}">
                <a16:creationId xmlns:a16="http://schemas.microsoft.com/office/drawing/2014/main" xmlns="" id="{4A91C6AA-9BE3-4794-8D29-A495D0B32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814" y="3487737"/>
            <a:ext cx="1916905" cy="74146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祷告、敬拜</a:t>
            </a:r>
          </a:p>
        </p:txBody>
      </p:sp>
      <p:sp>
        <p:nvSpPr>
          <p:cNvPr id="1143826" name="Rectangle 18" descr="Pink tissue paper">
            <a:extLst>
              <a:ext uri="{FF2B5EF4-FFF2-40B4-BE49-F238E27FC236}">
                <a16:creationId xmlns:a16="http://schemas.microsoft.com/office/drawing/2014/main" xmlns="" id="{28AA6788-1AB6-4574-9056-2967B70BC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770" y="3487737"/>
            <a:ext cx="1834638" cy="74146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真理、服事</a:t>
            </a:r>
          </a:p>
        </p:txBody>
      </p:sp>
      <p:sp>
        <p:nvSpPr>
          <p:cNvPr id="1143827" name="Rectangle 19" descr="Pink tissue paper">
            <a:extLst>
              <a:ext uri="{FF2B5EF4-FFF2-40B4-BE49-F238E27FC236}">
                <a16:creationId xmlns:a16="http://schemas.microsoft.com/office/drawing/2014/main" xmlns="" id="{3FC3CF4E-104D-48BD-8542-48A7FC606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459" y="3519721"/>
            <a:ext cx="1999619" cy="74146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2400" b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更深降服</a:t>
            </a:r>
          </a:p>
        </p:txBody>
      </p:sp>
      <p:sp>
        <p:nvSpPr>
          <p:cNvPr id="1143832" name="Rectangle 24" descr="Parchment">
            <a:extLst>
              <a:ext uri="{FF2B5EF4-FFF2-40B4-BE49-F238E27FC236}">
                <a16:creationId xmlns:a16="http://schemas.microsoft.com/office/drawing/2014/main" xmlns="" id="{FF1F0A03-4109-49E2-AFEE-1AB659D2B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4041890"/>
            <a:ext cx="1725613" cy="247336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你以恩典为年岁的冠冕；你的路径都滴下脂油。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诗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65:11)</a:t>
            </a:r>
            <a:endParaRPr lang="en-US" altLang="zh-TW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33" name="Rectangle 25" descr="Parchment">
            <a:extLst>
              <a:ext uri="{FF2B5EF4-FFF2-40B4-BE49-F238E27FC236}">
                <a16:creationId xmlns:a16="http://schemas.microsoft.com/office/drawing/2014/main" xmlns="" id="{4118AB05-CACC-4B07-9C76-E033DA689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814" y="4081343"/>
            <a:ext cx="1916905" cy="247336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你们却要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在圣灵里祷告。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</a:t>
            </a:r>
            <a:r>
              <a:rPr lang="en-US" altLang="zh-CN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20) </a:t>
            </a:r>
            <a:endParaRPr lang="en-US" altLang="zh-TW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34" name="Rectangle 26" descr="Parchment">
            <a:extLst>
              <a:ext uri="{FF2B5EF4-FFF2-40B4-BE49-F238E27FC236}">
                <a16:creationId xmlns:a16="http://schemas.microsoft.com/office/drawing/2014/main" xmlns="" id="{4B82C054-2749-4F60-B95C-A85C7ABCA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770" y="4081343"/>
            <a:ext cx="1834638" cy="247336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要穿戴神所赐的全副军装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用真理当作带子束腰</a:t>
            </a:r>
            <a:r>
              <a:rPr lang="zh-CN" altLang="en-US" sz="24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2400" b="1" dirty="0" smtClean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弗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6:11,14)</a:t>
            </a:r>
            <a:endParaRPr lang="en-US" altLang="zh-TW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35" name="Rectangle 27" descr="Parchment">
            <a:extLst>
              <a:ext uri="{FF2B5EF4-FFF2-40B4-BE49-F238E27FC236}">
                <a16:creationId xmlns:a16="http://schemas.microsoft.com/office/drawing/2014/main" xmlns="" id="{1F43CF29-BEF9-4D9C-9014-405F116CC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459" y="4113327"/>
            <a:ext cx="1999619" cy="247336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现在活着的不再是我，乃是基督在我里面活着。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</a:t>
            </a:r>
            <a:r>
              <a:rPr lang="en-US" altLang="zh-CN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2:20) </a:t>
            </a:r>
            <a:endParaRPr lang="en-US" altLang="zh-TW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43840" name="Line 32">
            <a:extLst>
              <a:ext uri="{FF2B5EF4-FFF2-40B4-BE49-F238E27FC236}">
                <a16:creationId xmlns:a16="http://schemas.microsoft.com/office/drawing/2014/main" xmlns="" id="{1640065A-06A0-4E0D-AC9E-55F0AABD4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2175" y="2492375"/>
            <a:ext cx="1727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41" name="Text Box 33">
            <a:extLst>
              <a:ext uri="{FF2B5EF4-FFF2-40B4-BE49-F238E27FC236}">
                <a16:creationId xmlns:a16="http://schemas.microsoft.com/office/drawing/2014/main" xmlns="" id="{15EACC9A-06A4-4CEA-B1D5-AFB75F9AB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4" y="2354264"/>
            <a:ext cx="5302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algn="ctr"/>
            <a:r>
              <a:rPr lang="en-US" altLang="zh-TW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1000</a:t>
            </a:r>
          </a:p>
        </p:txBody>
      </p:sp>
      <p:sp>
        <p:nvSpPr>
          <p:cNvPr id="1143842" name="Line 34">
            <a:extLst>
              <a:ext uri="{FF2B5EF4-FFF2-40B4-BE49-F238E27FC236}">
                <a16:creationId xmlns:a16="http://schemas.microsoft.com/office/drawing/2014/main" xmlns="" id="{9D4F161A-33A2-4696-98F0-46E20A8E8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500" y="2492375"/>
            <a:ext cx="15113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43" name="Text Box 35">
            <a:extLst>
              <a:ext uri="{FF2B5EF4-FFF2-40B4-BE49-F238E27FC236}">
                <a16:creationId xmlns:a16="http://schemas.microsoft.com/office/drawing/2014/main" xmlns="" id="{F838F812-ACC0-4D3C-9748-8C458B1B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589" y="2354264"/>
            <a:ext cx="5302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algn="ctr"/>
            <a:r>
              <a:rPr lang="en-US" altLang="zh-TW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1000</a:t>
            </a:r>
          </a:p>
        </p:txBody>
      </p:sp>
      <p:sp>
        <p:nvSpPr>
          <p:cNvPr id="1143844" name="Line 36">
            <a:extLst>
              <a:ext uri="{FF2B5EF4-FFF2-40B4-BE49-F238E27FC236}">
                <a16:creationId xmlns:a16="http://schemas.microsoft.com/office/drawing/2014/main" xmlns="" id="{AF8428BF-0B96-4493-A112-7B1AE63DD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2401" y="2492375"/>
            <a:ext cx="18002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45" name="Text Box 37">
            <a:extLst>
              <a:ext uri="{FF2B5EF4-FFF2-40B4-BE49-F238E27FC236}">
                <a16:creationId xmlns:a16="http://schemas.microsoft.com/office/drawing/2014/main" xmlns="" id="{194791C8-9E88-42E1-9458-AAAC8C2CF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4064" y="2354264"/>
            <a:ext cx="5302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algn="ctr"/>
            <a:r>
              <a:rPr lang="en-US" altLang="zh-TW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1000</a:t>
            </a:r>
          </a:p>
        </p:txBody>
      </p:sp>
      <p:sp>
        <p:nvSpPr>
          <p:cNvPr id="1143846" name="Line 38">
            <a:extLst>
              <a:ext uri="{FF2B5EF4-FFF2-40B4-BE49-F238E27FC236}">
                <a16:creationId xmlns:a16="http://schemas.microsoft.com/office/drawing/2014/main" xmlns="" id="{E284585A-1671-49D4-A802-26F1281DBF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4063" y="2492375"/>
            <a:ext cx="1871662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47" name="Text Box 39">
            <a:extLst>
              <a:ext uri="{FF2B5EF4-FFF2-40B4-BE49-F238E27FC236}">
                <a16:creationId xmlns:a16="http://schemas.microsoft.com/office/drawing/2014/main" xmlns="" id="{7FE52277-D8C4-46EB-8249-926009ED1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6" y="2354264"/>
            <a:ext cx="5302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algn="ctr"/>
            <a:r>
              <a:rPr lang="en-US" altLang="zh-TW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1000</a:t>
            </a:r>
          </a:p>
        </p:txBody>
      </p:sp>
      <p:sp>
        <p:nvSpPr>
          <p:cNvPr id="1143848" name="Line 40">
            <a:extLst>
              <a:ext uri="{FF2B5EF4-FFF2-40B4-BE49-F238E27FC236}">
                <a16:creationId xmlns:a16="http://schemas.microsoft.com/office/drawing/2014/main" xmlns="" id="{CF484497-B8DC-469E-9145-78F0375D3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3913" y="2389189"/>
            <a:ext cx="0" cy="219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49" name="Line 41">
            <a:extLst>
              <a:ext uri="{FF2B5EF4-FFF2-40B4-BE49-F238E27FC236}">
                <a16:creationId xmlns:a16="http://schemas.microsoft.com/office/drawing/2014/main" xmlns="" id="{891E2F65-F7BD-4DB9-B4DC-CF9FE5EE3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70488" y="2386014"/>
            <a:ext cx="0" cy="219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50" name="Line 42">
            <a:extLst>
              <a:ext uri="{FF2B5EF4-FFF2-40B4-BE49-F238E27FC236}">
                <a16:creationId xmlns:a16="http://schemas.microsoft.com/office/drawing/2014/main" xmlns="" id="{BC32C3E0-5AA3-40DB-83E9-E7C0C899D35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8500" y="2387601"/>
            <a:ext cx="0" cy="219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143851" name="Line 43">
            <a:extLst>
              <a:ext uri="{FF2B5EF4-FFF2-40B4-BE49-F238E27FC236}">
                <a16:creationId xmlns:a16="http://schemas.microsoft.com/office/drawing/2014/main" xmlns="" id="{CCADC6A1-F1B0-4B5A-B616-73A8A42FC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986838" y="2395539"/>
            <a:ext cx="0" cy="219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5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540" name="Picture 4" descr="Dead-Sea-area-6057480-smallTabletRetina">
            <a:extLst>
              <a:ext uri="{FF2B5EF4-FFF2-40B4-BE49-F238E27FC236}">
                <a16:creationId xmlns:a16="http://schemas.microsoft.com/office/drawing/2014/main" xmlns="" id="{A3F6AD1B-4E54-45A7-85C5-B96E9B0F1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" r="4782"/>
          <a:stretch>
            <a:fillRect/>
          </a:stretch>
        </p:blipFill>
        <p:spPr bwMode="auto">
          <a:xfrm>
            <a:off x="1524000" y="1"/>
            <a:ext cx="9144000" cy="550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7541" name="Rectangle 5">
            <a:extLst>
              <a:ext uri="{FF2B5EF4-FFF2-40B4-BE49-F238E27FC236}">
                <a16:creationId xmlns:a16="http://schemas.microsoft.com/office/drawing/2014/main" xmlns="" id="{FD791FCF-3C56-4CC3-B039-42431ABDF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61" y="5508626"/>
            <a:ext cx="11144816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他对我说：这水往东方流去，必下到亚拉巴，直到海。所发出来的水必流入盐海，使水变甜。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47:8)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31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849" name="Picture 65" descr="ezek1f">
            <a:extLst>
              <a:ext uri="{FF2B5EF4-FFF2-40B4-BE49-F238E27FC236}">
                <a16:creationId xmlns:a16="http://schemas.microsoft.com/office/drawing/2014/main" xmlns="" id="{99809084-9EDE-4E73-B762-1175AC7AA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4525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4825" name="Text Box 41">
            <a:extLst>
              <a:ext uri="{FF2B5EF4-FFF2-40B4-BE49-F238E27FC236}">
                <a16:creationId xmlns:a16="http://schemas.microsoft.com/office/drawing/2014/main" xmlns="" id="{D4672B39-144D-4A17-A37B-C15F2DF4C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313" y="342901"/>
            <a:ext cx="5453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</a:p>
        </p:txBody>
      </p:sp>
      <p:sp>
        <p:nvSpPr>
          <p:cNvPr id="1014826" name="Text Box 42">
            <a:extLst>
              <a:ext uri="{FF2B5EF4-FFF2-40B4-BE49-F238E27FC236}">
                <a16:creationId xmlns:a16="http://schemas.microsoft.com/office/drawing/2014/main" xmlns="" id="{0C18181C-AE9A-45F1-81A2-C00EC1A41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64" y="998539"/>
            <a:ext cx="8732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亚设</a:t>
            </a:r>
          </a:p>
        </p:txBody>
      </p:sp>
      <p:sp>
        <p:nvSpPr>
          <p:cNvPr id="1014827" name="Text Box 43">
            <a:extLst>
              <a:ext uri="{FF2B5EF4-FFF2-40B4-BE49-F238E27FC236}">
                <a16:creationId xmlns:a16="http://schemas.microsoft.com/office/drawing/2014/main" xmlns="" id="{08575F5D-2C44-4133-B38F-EC5975507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275" y="1651001"/>
            <a:ext cx="14221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拿弗他利</a:t>
            </a:r>
          </a:p>
        </p:txBody>
      </p:sp>
      <p:sp>
        <p:nvSpPr>
          <p:cNvPr id="1014828" name="Text Box 44">
            <a:extLst>
              <a:ext uri="{FF2B5EF4-FFF2-40B4-BE49-F238E27FC236}">
                <a16:creationId xmlns:a16="http://schemas.microsoft.com/office/drawing/2014/main" xmlns="" id="{C9E0A56F-19D1-4A0D-B2B0-B24B68078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193" y="2161004"/>
            <a:ext cx="12666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玛拿西</a:t>
            </a:r>
          </a:p>
        </p:txBody>
      </p:sp>
      <p:sp>
        <p:nvSpPr>
          <p:cNvPr id="1014829" name="Text Box 45">
            <a:extLst>
              <a:ext uri="{FF2B5EF4-FFF2-40B4-BE49-F238E27FC236}">
                <a16:creationId xmlns:a16="http://schemas.microsoft.com/office/drawing/2014/main" xmlns="" id="{005B52CD-7D09-4EC8-8967-6A556D7B5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853" y="2715280"/>
            <a:ext cx="12666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以法莲</a:t>
            </a:r>
          </a:p>
        </p:txBody>
      </p:sp>
      <p:sp>
        <p:nvSpPr>
          <p:cNvPr id="1014830" name="Text Box 46">
            <a:extLst>
              <a:ext uri="{FF2B5EF4-FFF2-40B4-BE49-F238E27FC236}">
                <a16:creationId xmlns:a16="http://schemas.microsoft.com/office/drawing/2014/main" xmlns="" id="{B5298777-76C8-4626-BFA0-2D3B8FA0F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8450" y="3400426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流便</a:t>
            </a:r>
          </a:p>
        </p:txBody>
      </p:sp>
      <p:sp>
        <p:nvSpPr>
          <p:cNvPr id="1014831" name="Text Box 47">
            <a:extLst>
              <a:ext uri="{FF2B5EF4-FFF2-40B4-BE49-F238E27FC236}">
                <a16:creationId xmlns:a16="http://schemas.microsoft.com/office/drawing/2014/main" xmlns="" id="{D3F21AF3-D078-4829-8622-96D647A98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738" y="3987801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犹大</a:t>
            </a:r>
          </a:p>
        </p:txBody>
      </p:sp>
      <p:sp>
        <p:nvSpPr>
          <p:cNvPr id="1014832" name="Text Box 48">
            <a:extLst>
              <a:ext uri="{FF2B5EF4-FFF2-40B4-BE49-F238E27FC236}">
                <a16:creationId xmlns:a16="http://schemas.microsoft.com/office/drawing/2014/main" xmlns="" id="{F5D74E54-64D3-42ED-9E4E-0111001F1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0" y="4705351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便雅悯</a:t>
            </a:r>
          </a:p>
        </p:txBody>
      </p:sp>
      <p:sp>
        <p:nvSpPr>
          <p:cNvPr id="1014833" name="Text Box 49">
            <a:extLst>
              <a:ext uri="{FF2B5EF4-FFF2-40B4-BE49-F238E27FC236}">
                <a16:creationId xmlns:a16="http://schemas.microsoft.com/office/drawing/2014/main" xmlns="" id="{4D9724B5-D4C1-490A-B559-A169E1E70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5076826"/>
            <a:ext cx="803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西缅</a:t>
            </a:r>
          </a:p>
        </p:txBody>
      </p:sp>
      <p:sp>
        <p:nvSpPr>
          <p:cNvPr id="1014834" name="Text Box 50">
            <a:extLst>
              <a:ext uri="{FF2B5EF4-FFF2-40B4-BE49-F238E27FC236}">
                <a16:creationId xmlns:a16="http://schemas.microsoft.com/office/drawing/2014/main" xmlns="" id="{6625C295-F100-4EF4-B907-E12B9951F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5438776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以萨迦</a:t>
            </a:r>
          </a:p>
        </p:txBody>
      </p:sp>
      <p:sp>
        <p:nvSpPr>
          <p:cNvPr id="1014835" name="Text Box 51">
            <a:extLst>
              <a:ext uri="{FF2B5EF4-FFF2-40B4-BE49-F238E27FC236}">
                <a16:creationId xmlns:a16="http://schemas.microsoft.com/office/drawing/2014/main" xmlns="" id="{04CA6EDE-87BC-4BCF-B537-95EB7AE3B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5805488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西布伦</a:t>
            </a:r>
          </a:p>
        </p:txBody>
      </p:sp>
      <p:sp>
        <p:nvSpPr>
          <p:cNvPr id="1014836" name="Text Box 52">
            <a:extLst>
              <a:ext uri="{FF2B5EF4-FFF2-40B4-BE49-F238E27FC236}">
                <a16:creationId xmlns:a16="http://schemas.microsoft.com/office/drawing/2014/main" xmlns="" id="{C76B7C89-3F7F-4794-A21C-5E014386D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88" y="6146801"/>
            <a:ext cx="803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迦得</a:t>
            </a:r>
          </a:p>
        </p:txBody>
      </p:sp>
      <p:sp>
        <p:nvSpPr>
          <p:cNvPr id="1014843" name="Text Box 59">
            <a:extLst>
              <a:ext uri="{FF2B5EF4-FFF2-40B4-BE49-F238E27FC236}">
                <a16:creationId xmlns:a16="http://schemas.microsoft.com/office/drawing/2014/main" xmlns="" id="{B856498B-28ED-42EB-BC49-631C5EE33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5638" y="361950"/>
            <a:ext cx="8819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哈马口</a:t>
            </a:r>
          </a:p>
        </p:txBody>
      </p:sp>
      <p:sp>
        <p:nvSpPr>
          <p:cNvPr id="1014844" name="Text Box 60">
            <a:extLst>
              <a:ext uri="{FF2B5EF4-FFF2-40B4-BE49-F238E27FC236}">
                <a16:creationId xmlns:a16="http://schemas.microsoft.com/office/drawing/2014/main" xmlns="" id="{41CFBC32-5588-49A0-9C54-FB3BD7FFA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8737" y="-36413"/>
            <a:ext cx="11144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哈萨以难</a:t>
            </a:r>
          </a:p>
        </p:txBody>
      </p:sp>
      <p:sp>
        <p:nvSpPr>
          <p:cNvPr id="1014845" name="Text Box 61">
            <a:extLst>
              <a:ext uri="{FF2B5EF4-FFF2-40B4-BE49-F238E27FC236}">
                <a16:creationId xmlns:a16="http://schemas.microsoft.com/office/drawing/2014/main" xmlns="" id="{662C1C6C-4FFD-4401-9CDE-1E49A024F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6560" y="1094623"/>
            <a:ext cx="9589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大马色</a:t>
            </a:r>
          </a:p>
        </p:txBody>
      </p:sp>
      <p:sp>
        <p:nvSpPr>
          <p:cNvPr id="1014846" name="Text Box 62">
            <a:extLst>
              <a:ext uri="{FF2B5EF4-FFF2-40B4-BE49-F238E27FC236}">
                <a16:creationId xmlns:a16="http://schemas.microsoft.com/office/drawing/2014/main" xmlns="" id="{61F8A45F-F3FB-42DB-BEEE-B56E21D06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6296025"/>
            <a:ext cx="7008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他玛</a:t>
            </a:r>
          </a:p>
        </p:txBody>
      </p:sp>
      <p:sp>
        <p:nvSpPr>
          <p:cNvPr id="1014847" name="Text Box 63">
            <a:extLst>
              <a:ext uri="{FF2B5EF4-FFF2-40B4-BE49-F238E27FC236}">
                <a16:creationId xmlns:a16="http://schemas.microsoft.com/office/drawing/2014/main" xmlns="" id="{A1FE92F3-78C9-4A19-9279-87C5994A9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6477000"/>
            <a:ext cx="9589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加低斯</a:t>
            </a:r>
          </a:p>
        </p:txBody>
      </p:sp>
      <p:sp>
        <p:nvSpPr>
          <p:cNvPr id="1014848" name="Line 64">
            <a:extLst>
              <a:ext uri="{FF2B5EF4-FFF2-40B4-BE49-F238E27FC236}">
                <a16:creationId xmlns:a16="http://schemas.microsoft.com/office/drawing/2014/main" xmlns="" id="{6AB1020D-39CB-4316-82E3-2D61C5308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7564" y="5984875"/>
            <a:ext cx="261937" cy="3635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14857" name="Text Box 73">
            <a:extLst>
              <a:ext uri="{FF2B5EF4-FFF2-40B4-BE49-F238E27FC236}">
                <a16:creationId xmlns:a16="http://schemas.microsoft.com/office/drawing/2014/main" xmlns="" id="{4BB63570-DE01-4AF5-A523-3FD226C5A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6" y="-47625"/>
            <a:ext cx="603567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要拈阄分这地为业，归与自己和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你们中间寄居的外人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，就是在你们中间生养儿女的外人。你们要看他们如同以色列人中所生的一样；他们在以色列支派中要与你们同得地业。外人寄居在哪支派中，你们就在那里分给他地业。这是主耶和华说的。</a:t>
            </a:r>
            <a:endParaRPr lang="en-US" altLang="zh-CN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47:22-23)</a:t>
            </a:r>
            <a:endParaRPr lang="en-US" altLang="zh-TW" sz="28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14858" name="Text Box 74">
            <a:extLst>
              <a:ext uri="{FF2B5EF4-FFF2-40B4-BE49-F238E27FC236}">
                <a16:creationId xmlns:a16="http://schemas.microsoft.com/office/drawing/2014/main" xmlns="" id="{0E5EA3AC-0D88-4803-B5C9-3FF635BFD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6" y="3318570"/>
            <a:ext cx="594927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81063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40335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925638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447925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还有那些</a:t>
            </a:r>
            <a:r>
              <a:rPr lang="zh-CN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与耶和华联合的外邦人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要事奉他，要爱耶和华的名，要作他的仆人─就是凡守安息日不干犯，又持守他约的人。我必领他们到我的圣山，使他们在祷告我的殿中喜乐。他们的燔祭和平安祭，在我坛上必蒙悦纳，因我的殿必称为万民祷告的殿。</a:t>
            </a:r>
            <a:endParaRPr lang="en-US" altLang="zh-CN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赛</a:t>
            </a:r>
            <a:r>
              <a:rPr lang="en-US" altLang="zh-CN" sz="28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56:6-7)</a:t>
            </a:r>
            <a:endParaRPr lang="en-US" altLang="zh-TW" sz="28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4849</Words>
  <Application>Microsoft Office PowerPoint</Application>
  <PresentationFormat>Widescreen</PresentationFormat>
  <Paragraphs>1040</Paragraphs>
  <Slides>52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新細明體</vt:lpstr>
      <vt:lpstr>SimHei</vt:lpstr>
      <vt:lpstr>SimSun</vt:lpstr>
      <vt:lpstr>SimSun</vt:lpstr>
      <vt:lpstr>Arial</vt:lpstr>
      <vt:lpstr>Arial Narrow</vt:lpstr>
      <vt:lpstr>Calibri</vt:lpstr>
      <vt:lpstr>Calibri Light</vt:lpstr>
      <vt:lpstr>Times New Roman</vt:lpstr>
      <vt:lpstr>Wingdings</vt:lpstr>
      <vt:lpstr>Office Theme</vt:lpstr>
      <vt:lpstr>Chart</vt:lpstr>
      <vt:lpstr>圣经概論 27a</vt:lpstr>
      <vt:lpstr>圣经分类合参</vt:lpstr>
      <vt:lpstr>PowerPoint Presentation</vt:lpstr>
      <vt:lpstr>PowerPoint Presentation</vt:lpstr>
      <vt:lpstr>以西結書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以西結的蒙召</vt:lpstr>
      <vt:lpstr>五次之呼召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建立禧年國前之準備</vt:lpstr>
      <vt:lpstr>建立禧年國後之情形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27a</dc:title>
  <dc:creator>Kao, Race L.</dc:creator>
  <cp:lastModifiedBy>Kao, Race L.</cp:lastModifiedBy>
  <cp:revision>6</cp:revision>
  <dcterms:created xsi:type="dcterms:W3CDTF">2018-09-12T13:26:02Z</dcterms:created>
  <dcterms:modified xsi:type="dcterms:W3CDTF">2018-09-12T20:28:59Z</dcterms:modified>
</cp:coreProperties>
</file>