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7" r:id="rId2"/>
    <p:sldId id="258" r:id="rId3"/>
    <p:sldId id="259" r:id="rId4"/>
    <p:sldId id="260" r:id="rId5"/>
    <p:sldId id="261" r:id="rId6"/>
    <p:sldId id="272" r:id="rId7"/>
    <p:sldId id="270" r:id="rId8"/>
    <p:sldId id="262" r:id="rId9"/>
    <p:sldId id="368" r:id="rId10"/>
    <p:sldId id="274" r:id="rId11"/>
    <p:sldId id="276" r:id="rId12"/>
    <p:sldId id="278" r:id="rId13"/>
    <p:sldId id="279" r:id="rId14"/>
    <p:sldId id="280" r:id="rId15"/>
    <p:sldId id="277" r:id="rId16"/>
    <p:sldId id="282" r:id="rId17"/>
    <p:sldId id="283" r:id="rId18"/>
    <p:sldId id="366" r:id="rId19"/>
    <p:sldId id="284" r:id="rId20"/>
    <p:sldId id="263" r:id="rId21"/>
    <p:sldId id="291" r:id="rId22"/>
    <p:sldId id="292" r:id="rId23"/>
    <p:sldId id="293" r:id="rId24"/>
    <p:sldId id="294" r:id="rId25"/>
    <p:sldId id="289" r:id="rId26"/>
    <p:sldId id="374" r:id="rId27"/>
    <p:sldId id="375" r:id="rId28"/>
    <p:sldId id="297" r:id="rId29"/>
    <p:sldId id="371" r:id="rId30"/>
    <p:sldId id="298" r:id="rId31"/>
    <p:sldId id="299" r:id="rId32"/>
    <p:sldId id="300" r:id="rId33"/>
    <p:sldId id="301" r:id="rId34"/>
    <p:sldId id="379" r:id="rId35"/>
    <p:sldId id="307" r:id="rId36"/>
    <p:sldId id="309" r:id="rId37"/>
    <p:sldId id="310" r:id="rId38"/>
    <p:sldId id="315" r:id="rId39"/>
    <p:sldId id="376" r:id="rId40"/>
    <p:sldId id="377" r:id="rId41"/>
    <p:sldId id="378" r:id="rId42"/>
    <p:sldId id="364" r:id="rId4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22" autoAdjust="0"/>
    <p:restoredTop sz="94660"/>
  </p:normalViewPr>
  <p:slideViewPr>
    <p:cSldViewPr snapToGrid="0">
      <p:cViewPr varScale="1">
        <p:scale>
          <a:sx n="83" d="100"/>
          <a:sy n="83" d="100"/>
        </p:scale>
        <p:origin x="37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48A0EC-819D-46F8-923F-733A2AD529A2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6DB053-22EB-4D5A-A0C5-D20A71587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69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A3E86BA-7052-4A96-AFC2-CFA32B0CCB3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0CA351D-421E-45C9-8E50-1C8B8E441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04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7B6F83F-D08E-4A1F-B33D-C064C3570A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E56F0-5856-4613-AD40-AEBCBAAC4C1C}" type="slidenum">
              <a:rPr lang="zh-TW" altLang="en-US"/>
              <a:pPr/>
              <a:t>42</a:t>
            </a:fld>
            <a:endParaRPr lang="en-US" altLang="zh-TW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BAE4C983-74D5-4BD2-BC51-FF444E4AD6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9988B958-DE82-403E-A33A-4CE1C02A9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8591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2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92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2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0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3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5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00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6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A8E90-B9BC-42DC-8390-BFD0FC8AB893}" type="datetimeFigureOut">
              <a:rPr lang="en-US" smtClean="0"/>
              <a:t>09/25/2018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0F592-4607-4038-8375-0B2AF6B88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8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5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18" Type="http://schemas.openxmlformats.org/officeDocument/2006/relationships/image" Target="../media/image21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12" Type="http://schemas.openxmlformats.org/officeDocument/2006/relationships/image" Target="../media/image58.png"/><Relationship Id="rId17" Type="http://schemas.openxmlformats.org/officeDocument/2006/relationships/image" Target="../media/image38.jpeg"/><Relationship Id="rId2" Type="http://schemas.openxmlformats.org/officeDocument/2006/relationships/image" Target="../media/image48.jpeg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75858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4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570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811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1CB7-D076-4456-9257-2E44C947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但以理書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A6479-1D12-418B-BAAB-045FFD0A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02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作者：但以理（神是我的審判者）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536 B.C.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地點：巴比倫（後即波斯）。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目的：指出外邦國度之興衰與神國度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之建立。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主旨：以色列之榮耀國度。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F607A1D-E41A-49BC-8E9D-722096A01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5362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32E469ED-4EC4-4B05-B896-1FC878239D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77164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5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8E53-10C9-4C46-97C4-B60D744A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5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但以理書</a:t>
            </a:r>
            <a:endParaRPr lang="en-US" sz="72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B0DACE3-A980-4C66-95D4-90838281AE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703753"/>
              </p:ext>
            </p:extLst>
          </p:nvPr>
        </p:nvGraphicFramePr>
        <p:xfrm>
          <a:off x="402265" y="2073348"/>
          <a:ext cx="11387470" cy="40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153">
                  <a:extLst>
                    <a:ext uri="{9D8B030D-6E8A-4147-A177-3AD203B41FA5}">
                      <a16:colId xmlns:a16="http://schemas.microsoft.com/office/drawing/2014/main" val="3673189094"/>
                    </a:ext>
                  </a:extLst>
                </a:gridCol>
                <a:gridCol w="1786270">
                  <a:extLst>
                    <a:ext uri="{9D8B030D-6E8A-4147-A177-3AD203B41FA5}">
                      <a16:colId xmlns:a16="http://schemas.microsoft.com/office/drawing/2014/main" val="2597285122"/>
                    </a:ext>
                  </a:extLst>
                </a:gridCol>
                <a:gridCol w="2700670">
                  <a:extLst>
                    <a:ext uri="{9D8B030D-6E8A-4147-A177-3AD203B41FA5}">
                      <a16:colId xmlns:a16="http://schemas.microsoft.com/office/drawing/2014/main" val="3234598360"/>
                    </a:ext>
                  </a:extLst>
                </a:gridCol>
                <a:gridCol w="3402418">
                  <a:extLst>
                    <a:ext uri="{9D8B030D-6E8A-4147-A177-3AD203B41FA5}">
                      <a16:colId xmlns:a16="http://schemas.microsoft.com/office/drawing/2014/main" val="882310264"/>
                    </a:ext>
                  </a:extLst>
                </a:gridCol>
                <a:gridCol w="2402959">
                  <a:extLst>
                    <a:ext uri="{9D8B030D-6E8A-4147-A177-3AD203B41FA5}">
                      <a16:colId xmlns:a16="http://schemas.microsoft.com/office/drawing/2014/main" val="3834479136"/>
                    </a:ext>
                  </a:extLst>
                </a:gridCol>
              </a:tblGrid>
              <a:tr h="1015410">
                <a:tc rowSpan="2"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希伯來文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lt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個人歷史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歷史中的異象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60564"/>
                  </a:ext>
                </a:extLst>
              </a:tr>
              <a:tr h="1015410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4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亞蘭文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外邦歷史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43210"/>
                  </a:ext>
                </a:extLst>
              </a:tr>
              <a:tr h="1015410">
                <a:tc rowSpan="2"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預言外邦史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異象中之歷史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36675"/>
                  </a:ext>
                </a:extLst>
              </a:tr>
              <a:tr h="1015410">
                <a:tc vMerge="1"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r>
                        <a:rPr lang="en-US" sz="4800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SimSun" panose="02010600030101010101" pitchFamily="2" charset="-122"/>
                        </a:rPr>
                        <a:t>~</a:t>
                      </a:r>
                      <a:r>
                        <a:rPr lang="en-US" sz="48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希伯來文</a:t>
                      </a:r>
                      <a:endParaRPr lang="en-US" sz="48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預言本國史</a:t>
                      </a:r>
                      <a:endParaRPr lang="en-US" sz="48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149754"/>
                  </a:ext>
                </a:extLst>
              </a:tr>
            </a:tbl>
          </a:graphicData>
        </a:graphic>
      </p:graphicFrame>
      <p:sp>
        <p:nvSpPr>
          <p:cNvPr id="6" name="Line 4">
            <a:extLst>
              <a:ext uri="{FF2B5EF4-FFF2-40B4-BE49-F238E27FC236}">
                <a16:creationId xmlns:a16="http://schemas.microsoft.com/office/drawing/2014/main" id="{37398C1F-04C9-4C80-ADE1-793DAB83F5B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9775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61BC0829-7F11-4B40-889D-824140ABED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11080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 descr="Blue tissue paper">
            <a:extLst>
              <a:ext uri="{FF2B5EF4-FFF2-40B4-BE49-F238E27FC236}">
                <a16:creationId xmlns:a16="http://schemas.microsoft.com/office/drawing/2014/main" id="{F08CD451-8FCF-47A9-B88D-4CE83FB1B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1" y="2667000"/>
            <a:ext cx="2062716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哈拿尼雅</a:t>
            </a:r>
          </a:p>
        </p:txBody>
      </p:sp>
      <p:sp>
        <p:nvSpPr>
          <p:cNvPr id="3077" name="Rectangle 5" descr="Blue tissue paper">
            <a:extLst>
              <a:ext uri="{FF2B5EF4-FFF2-40B4-BE49-F238E27FC236}">
                <a16:creationId xmlns:a16="http://schemas.microsoft.com/office/drawing/2014/main" id="{B51BEC53-F16C-4222-A962-B09D695F6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1" y="3886200"/>
            <a:ext cx="2062716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米沙利</a:t>
            </a:r>
          </a:p>
        </p:txBody>
      </p:sp>
      <p:sp>
        <p:nvSpPr>
          <p:cNvPr id="3078" name="Rectangle 6" descr="Blue tissue paper">
            <a:extLst>
              <a:ext uri="{FF2B5EF4-FFF2-40B4-BE49-F238E27FC236}">
                <a16:creationId xmlns:a16="http://schemas.microsoft.com/office/drawing/2014/main" id="{C6C86133-52A9-401D-BA3A-8C5033C2D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1" y="5105400"/>
            <a:ext cx="2062716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亚撒利雅</a:t>
            </a:r>
          </a:p>
        </p:txBody>
      </p:sp>
      <p:sp>
        <p:nvSpPr>
          <p:cNvPr id="3079" name="Rectangle 7" descr="Newsprint">
            <a:extLst>
              <a:ext uri="{FF2B5EF4-FFF2-40B4-BE49-F238E27FC236}">
                <a16:creationId xmlns:a16="http://schemas.microsoft.com/office/drawing/2014/main" id="{BBCA7C9A-8C86-44C8-B0D0-7ED13FFA9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1" y="685800"/>
            <a:ext cx="2062716" cy="685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希伯来名</a:t>
            </a:r>
          </a:p>
        </p:txBody>
      </p:sp>
      <p:sp>
        <p:nvSpPr>
          <p:cNvPr id="3080" name="Rectangle 8" descr="Parchment">
            <a:extLst>
              <a:ext uri="{FF2B5EF4-FFF2-40B4-BE49-F238E27FC236}">
                <a16:creationId xmlns:a16="http://schemas.microsoft.com/office/drawing/2014/main" id="{D3BE1111-B059-4AD5-8901-AC043151A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228" y="2667000"/>
            <a:ext cx="397308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耶和华满有恩惠</a:t>
            </a:r>
          </a:p>
        </p:txBody>
      </p:sp>
      <p:sp>
        <p:nvSpPr>
          <p:cNvPr id="3081" name="Rectangle 9" descr="Parchment">
            <a:extLst>
              <a:ext uri="{FF2B5EF4-FFF2-40B4-BE49-F238E27FC236}">
                <a16:creationId xmlns:a16="http://schemas.microsoft.com/office/drawing/2014/main" id="{E5B2C384-25A6-4C73-AE36-B202CAC77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228" y="3886200"/>
            <a:ext cx="397308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有谁能像神一样</a:t>
            </a:r>
          </a:p>
        </p:txBody>
      </p:sp>
      <p:sp>
        <p:nvSpPr>
          <p:cNvPr id="3082" name="Rectangle 10" descr="Parchment">
            <a:extLst>
              <a:ext uri="{FF2B5EF4-FFF2-40B4-BE49-F238E27FC236}">
                <a16:creationId xmlns:a16="http://schemas.microsoft.com/office/drawing/2014/main" id="{A36D1C7B-A90E-4B61-ADC9-0762561C5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228" y="5105400"/>
            <a:ext cx="397308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耶和华是我的帮助</a:t>
            </a:r>
          </a:p>
        </p:txBody>
      </p:sp>
      <p:sp>
        <p:nvSpPr>
          <p:cNvPr id="3083" name="Rectangle 11" descr="Newsprint">
            <a:extLst>
              <a:ext uri="{FF2B5EF4-FFF2-40B4-BE49-F238E27FC236}">
                <a16:creationId xmlns:a16="http://schemas.microsoft.com/office/drawing/2014/main" id="{B48E45E9-F062-422A-9EF0-54CCA45D2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228" y="672509"/>
            <a:ext cx="3973084" cy="685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意义</a:t>
            </a:r>
          </a:p>
        </p:txBody>
      </p:sp>
      <p:sp>
        <p:nvSpPr>
          <p:cNvPr id="3084" name="Rectangle 12" descr="Blue tissue paper">
            <a:extLst>
              <a:ext uri="{FF2B5EF4-FFF2-40B4-BE49-F238E27FC236}">
                <a16:creationId xmlns:a16="http://schemas.microsoft.com/office/drawing/2014/main" id="{D23DEE03-EB8D-43DB-A806-CE22A9554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1" y="1447800"/>
            <a:ext cx="2062716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 dirty="0" err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85" name="Rectangle 13" descr="Parchment">
            <a:extLst>
              <a:ext uri="{FF2B5EF4-FFF2-40B4-BE49-F238E27FC236}">
                <a16:creationId xmlns:a16="http://schemas.microsoft.com/office/drawing/2014/main" id="{2896BBE3-B0C5-4FF2-AE4A-32E405F0E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228" y="1447800"/>
            <a:ext cx="397308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神是我</a:t>
            </a: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CN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审判者</a:t>
            </a:r>
          </a:p>
        </p:txBody>
      </p:sp>
      <p:sp>
        <p:nvSpPr>
          <p:cNvPr id="3096" name="Rectangle 24" descr="Stationery">
            <a:extLst>
              <a:ext uri="{FF2B5EF4-FFF2-40B4-BE49-F238E27FC236}">
                <a16:creationId xmlns:a16="http://schemas.microsoft.com/office/drawing/2014/main" id="{758B5A15-6D8E-4255-AC06-D501362D2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32" y="2667000"/>
            <a:ext cx="2153037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沙得拉</a:t>
            </a:r>
          </a:p>
        </p:txBody>
      </p:sp>
      <p:sp>
        <p:nvSpPr>
          <p:cNvPr id="3097" name="Rectangle 25" descr="Stationery">
            <a:extLst>
              <a:ext uri="{FF2B5EF4-FFF2-40B4-BE49-F238E27FC236}">
                <a16:creationId xmlns:a16="http://schemas.microsoft.com/office/drawing/2014/main" id="{21EB1DDB-B2BB-414E-9D78-31BFAD62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32" y="3886200"/>
            <a:ext cx="2153037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米煞</a:t>
            </a:r>
          </a:p>
        </p:txBody>
      </p:sp>
      <p:sp>
        <p:nvSpPr>
          <p:cNvPr id="3098" name="Rectangle 26" descr="Stationery">
            <a:extLst>
              <a:ext uri="{FF2B5EF4-FFF2-40B4-BE49-F238E27FC236}">
                <a16:creationId xmlns:a16="http://schemas.microsoft.com/office/drawing/2014/main" id="{189315A5-56FC-46E8-BB79-A127DDC78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32" y="5105400"/>
            <a:ext cx="2153037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亚伯尼歌</a:t>
            </a:r>
          </a:p>
        </p:txBody>
      </p:sp>
      <p:sp>
        <p:nvSpPr>
          <p:cNvPr id="3099" name="Rectangle 27" descr="Pink tissue paper">
            <a:extLst>
              <a:ext uri="{FF2B5EF4-FFF2-40B4-BE49-F238E27FC236}">
                <a16:creationId xmlns:a16="http://schemas.microsoft.com/office/drawing/2014/main" id="{58748177-66B9-4A4C-B4A2-E0DEA40C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32" y="685800"/>
            <a:ext cx="2153037" cy="6858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巴比伦名</a:t>
            </a:r>
          </a:p>
        </p:txBody>
      </p:sp>
      <p:sp>
        <p:nvSpPr>
          <p:cNvPr id="3100" name="Rectangle 28" descr="Recycled paper">
            <a:extLst>
              <a:ext uri="{FF2B5EF4-FFF2-40B4-BE49-F238E27FC236}">
                <a16:creationId xmlns:a16="http://schemas.microsoft.com/office/drawing/2014/main" id="{1B0D2CD9-DC73-4637-93CC-1BB74A21F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964" y="2667000"/>
            <a:ext cx="3366976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日神所光照的</a:t>
            </a: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101" name="Rectangle 29" descr="Recycled paper">
            <a:extLst>
              <a:ext uri="{FF2B5EF4-FFF2-40B4-BE49-F238E27FC236}">
                <a16:creationId xmlns:a16="http://schemas.microsoft.com/office/drawing/2014/main" id="{5719B9AA-C89D-4AA3-9767-31CBB940F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964" y="3886200"/>
            <a:ext cx="3366976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谁能像女神沙克</a:t>
            </a: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102" name="Rectangle 30" descr="Recycled paper">
            <a:extLst>
              <a:ext uri="{FF2B5EF4-FFF2-40B4-BE49-F238E27FC236}">
                <a16:creationId xmlns:a16="http://schemas.microsoft.com/office/drawing/2014/main" id="{8A0CD605-C02D-442C-8F46-3ACD09F4C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964" y="5105400"/>
            <a:ext cx="3366976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火神</a:t>
            </a: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尼波之仆</a:t>
            </a:r>
          </a:p>
        </p:txBody>
      </p:sp>
      <p:sp>
        <p:nvSpPr>
          <p:cNvPr id="3103" name="Rectangle 31" descr="Pink tissue paper">
            <a:extLst>
              <a:ext uri="{FF2B5EF4-FFF2-40B4-BE49-F238E27FC236}">
                <a16:creationId xmlns:a16="http://schemas.microsoft.com/office/drawing/2014/main" id="{08F5AAC5-5AAE-42BB-9867-464D7FDB6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964" y="685800"/>
            <a:ext cx="3366976" cy="6858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意义</a:t>
            </a:r>
          </a:p>
        </p:txBody>
      </p:sp>
      <p:sp>
        <p:nvSpPr>
          <p:cNvPr id="3104" name="Rectangle 32" descr="Stationery">
            <a:extLst>
              <a:ext uri="{FF2B5EF4-FFF2-40B4-BE49-F238E27FC236}">
                <a16:creationId xmlns:a16="http://schemas.microsoft.com/office/drawing/2014/main" id="{F4A70388-FCFE-4652-B3DD-5C99EF630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32" y="1447800"/>
            <a:ext cx="2153037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伯提沙撒</a:t>
            </a:r>
          </a:p>
        </p:txBody>
      </p:sp>
      <p:sp>
        <p:nvSpPr>
          <p:cNvPr id="3105" name="Rectangle 33" descr="Recycled paper">
            <a:extLst>
              <a:ext uri="{FF2B5EF4-FFF2-40B4-BE49-F238E27FC236}">
                <a16:creationId xmlns:a16="http://schemas.microsoft.com/office/drawing/2014/main" id="{AB7C4C69-624A-4BA0-BCB5-C0580A259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964" y="1447800"/>
            <a:ext cx="3366976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彼勒所宠爱的</a:t>
            </a:r>
            <a:endParaRPr lang="en-US" altLang="zh-TW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208E93-0855-48ED-92A7-28A939B2E335}"/>
              </a:ext>
            </a:extLst>
          </p:cNvPr>
          <p:cNvSpPr txBox="1"/>
          <p:nvPr/>
        </p:nvSpPr>
        <p:spPr>
          <a:xfrm>
            <a:off x="2041451" y="386594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/>
              <a:t>但以理書每章之年代圖</a:t>
            </a:r>
            <a:endParaRPr lang="en-US" sz="60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C6B6A3-579E-4421-AB26-FA3125341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115231"/>
              </p:ext>
            </p:extLst>
          </p:nvPr>
        </p:nvGraphicFramePr>
        <p:xfrm>
          <a:off x="308344" y="1775637"/>
          <a:ext cx="11153552" cy="4272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2284">
                  <a:extLst>
                    <a:ext uri="{9D8B030D-6E8A-4147-A177-3AD203B41FA5}">
                      <a16:colId xmlns:a16="http://schemas.microsoft.com/office/drawing/2014/main" val="383020582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31025414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1857780381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40562391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2923676476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4099668845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4039638020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3225817002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1193732525"/>
                    </a:ext>
                  </a:extLst>
                </a:gridCol>
                <a:gridCol w="892284">
                  <a:extLst>
                    <a:ext uri="{9D8B030D-6E8A-4147-A177-3AD203B41FA5}">
                      <a16:colId xmlns:a16="http://schemas.microsoft.com/office/drawing/2014/main" val="2044178613"/>
                    </a:ext>
                  </a:extLst>
                </a:gridCol>
                <a:gridCol w="720890">
                  <a:extLst>
                    <a:ext uri="{9D8B030D-6E8A-4147-A177-3AD203B41FA5}">
                      <a16:colId xmlns:a16="http://schemas.microsoft.com/office/drawing/2014/main" val="1823809105"/>
                    </a:ext>
                  </a:extLst>
                </a:gridCol>
                <a:gridCol w="691117">
                  <a:extLst>
                    <a:ext uri="{9D8B030D-6E8A-4147-A177-3AD203B41FA5}">
                      <a16:colId xmlns:a16="http://schemas.microsoft.com/office/drawing/2014/main" val="2947641031"/>
                    </a:ext>
                  </a:extLst>
                </a:gridCol>
                <a:gridCol w="818705">
                  <a:extLst>
                    <a:ext uri="{9D8B030D-6E8A-4147-A177-3AD203B41FA5}">
                      <a16:colId xmlns:a16="http://schemas.microsoft.com/office/drawing/2014/main" val="887065854"/>
                    </a:ext>
                  </a:extLst>
                </a:gridCol>
              </a:tblGrid>
              <a:tr h="10960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章數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1715036"/>
                  </a:ext>
                </a:extLst>
              </a:tr>
              <a:tr h="28379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B.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C.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606-605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604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603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(?)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570-562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539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538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553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551-550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538</a:t>
                      </a:r>
                      <a:endParaRPr lang="en-US" sz="44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536-535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725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95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C34AF2A-78B9-43EB-8ECA-134D23F51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801898"/>
              </p:ext>
            </p:extLst>
          </p:nvPr>
        </p:nvGraphicFramePr>
        <p:xfrm>
          <a:off x="1508051" y="335845"/>
          <a:ext cx="105156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1028">
                  <a:extLst>
                    <a:ext uri="{9D8B030D-6E8A-4147-A177-3AD203B41FA5}">
                      <a16:colId xmlns:a16="http://schemas.microsoft.com/office/drawing/2014/main" val="74401831"/>
                    </a:ext>
                  </a:extLst>
                </a:gridCol>
                <a:gridCol w="5156791">
                  <a:extLst>
                    <a:ext uri="{9D8B030D-6E8A-4147-A177-3AD203B41FA5}">
                      <a16:colId xmlns:a16="http://schemas.microsoft.com/office/drawing/2014/main" val="2144322765"/>
                    </a:ext>
                  </a:extLst>
                </a:gridCol>
                <a:gridCol w="2007781">
                  <a:extLst>
                    <a:ext uri="{9D8B030D-6E8A-4147-A177-3AD203B41FA5}">
                      <a16:colId xmlns:a16="http://schemas.microsoft.com/office/drawing/2014/main" val="2276638941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但以理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被擄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1上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78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蒙恩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1下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14202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尼布甲尼撒</a:t>
                      </a:r>
                      <a:endParaRPr lang="en-US" sz="4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4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首次異象</a:t>
                      </a:r>
                      <a:endParaRPr lang="en-US" sz="4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8431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4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鑄造金像</a:t>
                      </a:r>
                      <a:endParaRPr lang="en-US" sz="4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1941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4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再次異夢</a:t>
                      </a:r>
                      <a:endParaRPr lang="en-US" sz="4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95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伯沙撒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巴比倫敗亡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3950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4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大利烏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4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大利烏誤中奸計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6上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7291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40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但以理蒙神拯救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6下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37439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7DAE23-8D85-4A01-B9D3-2C3931E1E773}"/>
              </a:ext>
            </a:extLst>
          </p:cNvPr>
          <p:cNvSpPr txBox="1"/>
          <p:nvPr/>
        </p:nvSpPr>
        <p:spPr>
          <a:xfrm>
            <a:off x="168349" y="335845"/>
            <a:ext cx="11146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但以理書</a:t>
            </a:r>
            <a:r>
              <a:rPr lang="en-US" sz="6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歷史</a:t>
            </a:r>
            <a:endParaRPr lang="en-US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27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bylon6a">
            <a:extLst>
              <a:ext uri="{FF2B5EF4-FFF2-40B4-BE49-F238E27FC236}">
                <a16:creationId xmlns:a16="http://schemas.microsoft.com/office/drawing/2014/main" id="{4B8B4A2C-8678-407D-B350-0E719F6C7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6" y="457200"/>
            <a:ext cx="2105026" cy="588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41B610C3-B3B2-4CFE-A48D-72703A839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75" y="856597"/>
            <a:ext cx="11112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金头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672D0E0E-7A16-4519-900F-D4A0AEB2A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798" y="1596255"/>
            <a:ext cx="15728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银胸</a:t>
            </a:r>
            <a:r>
              <a:rPr lang="ja-JP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臂</a:t>
            </a:r>
            <a:endParaRPr kumimoji="1"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C1028027-555C-42A1-B14E-86DE693FB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859" y="2273805"/>
            <a:ext cx="15728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铜</a:t>
            </a:r>
            <a:r>
              <a:rPr lang="ja-JP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腰</a:t>
            </a:r>
            <a:r>
              <a:rPr kumimoji="1"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腹</a:t>
            </a: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AC4F4360-0210-4DA5-A720-830EC596B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923" y="4544945"/>
            <a:ext cx="11112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TW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铁腿</a:t>
            </a: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52F9FB6E-3C2A-4C79-96B1-019DC2B89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72" y="5840125"/>
            <a:ext cx="29546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半泥半铁的脚</a:t>
            </a:r>
            <a:endParaRPr kumimoji="1" lang="zh-TW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84" name="Line 8">
            <a:extLst>
              <a:ext uri="{FF2B5EF4-FFF2-40B4-BE49-F238E27FC236}">
                <a16:creationId xmlns:a16="http://schemas.microsoft.com/office/drawing/2014/main" id="{39D44F0E-1CF3-491A-A59D-E46FD0F04B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7" y="1143036"/>
            <a:ext cx="1308098" cy="23722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Line 9">
            <a:extLst>
              <a:ext uri="{FF2B5EF4-FFF2-40B4-BE49-F238E27FC236}">
                <a16:creationId xmlns:a16="http://schemas.microsoft.com/office/drawing/2014/main" id="{D2027B31-C55F-4F57-8324-4E17E0084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7" y="1888643"/>
            <a:ext cx="923428" cy="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10">
            <a:extLst>
              <a:ext uri="{FF2B5EF4-FFF2-40B4-BE49-F238E27FC236}">
                <a16:creationId xmlns:a16="http://schemas.microsoft.com/office/drawing/2014/main" id="{6B15DD8E-40D6-4BFC-8AA2-92DBBC669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6664" y="2589213"/>
            <a:ext cx="1158875" cy="17462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11">
            <a:extLst>
              <a:ext uri="{FF2B5EF4-FFF2-40B4-BE49-F238E27FC236}">
                <a16:creationId xmlns:a16="http://schemas.microsoft.com/office/drawing/2014/main" id="{D36FAEEE-7A52-4C80-BD29-BC18075E73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9750" y="4903902"/>
            <a:ext cx="1088489" cy="25286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Line 12">
            <a:extLst>
              <a:ext uri="{FF2B5EF4-FFF2-40B4-BE49-F238E27FC236}">
                <a16:creationId xmlns:a16="http://schemas.microsoft.com/office/drawing/2014/main" id="{6B7130F1-79D3-4125-8CFA-19203E8987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4152" y="6132514"/>
            <a:ext cx="954087" cy="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Text Box 13">
            <a:extLst>
              <a:ext uri="{FF2B5EF4-FFF2-40B4-BE49-F238E27FC236}">
                <a16:creationId xmlns:a16="http://schemas.microsoft.com/office/drawing/2014/main" id="{E0605353-DA66-40B3-BEDF-BBF190345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25" y="693451"/>
            <a:ext cx="44935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巴比伦帝国</a:t>
            </a:r>
            <a:r>
              <a:rPr kumimoji="1"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(605-539BC)</a:t>
            </a:r>
            <a:endParaRPr kumimoji="1" lang="en-US" altLang="zh-TW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90" name="Text Box 14">
            <a:extLst>
              <a:ext uri="{FF2B5EF4-FFF2-40B4-BE49-F238E27FC236}">
                <a16:creationId xmlns:a16="http://schemas.microsoft.com/office/drawing/2014/main" id="{0A002E4A-690F-4A16-B7F0-34914FD92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475" y="1512888"/>
            <a:ext cx="49039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波斯玛代帝国</a:t>
            </a:r>
            <a:r>
              <a:rPr kumimoji="1"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(550-331BC)</a:t>
            </a:r>
            <a:endParaRPr kumimoji="1" lang="en-US" altLang="zh-TW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91" name="Text Box 15">
            <a:extLst>
              <a:ext uri="{FF2B5EF4-FFF2-40B4-BE49-F238E27FC236}">
                <a16:creationId xmlns:a16="http://schemas.microsoft.com/office/drawing/2014/main" id="{F6FB5A14-E694-44A0-8A9B-DB707CC5B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75" y="2253799"/>
            <a:ext cx="4107215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希腊帝国</a:t>
            </a:r>
            <a:r>
              <a:rPr kumimoji="1" lang="en-US" altLang="zh-CN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(336-323BC)</a:t>
            </a:r>
            <a:endParaRPr kumimoji="1" lang="en-US" altLang="zh-TW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92" name="Text Box 16">
            <a:extLst>
              <a:ext uri="{FF2B5EF4-FFF2-40B4-BE49-F238E27FC236}">
                <a16:creationId xmlns:a16="http://schemas.microsoft.com/office/drawing/2014/main" id="{5CADCBA5-05FD-4268-A511-3B3C6119F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2958" y="4585830"/>
            <a:ext cx="44935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罗马帝国</a:t>
            </a:r>
            <a:r>
              <a:rPr kumimoji="1" lang="en-US" altLang="zh-TW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(27BC-1453AD)</a:t>
            </a:r>
          </a:p>
        </p:txBody>
      </p:sp>
      <p:sp>
        <p:nvSpPr>
          <p:cNvPr id="24593" name="Text Box 17">
            <a:extLst>
              <a:ext uri="{FF2B5EF4-FFF2-40B4-BE49-F238E27FC236}">
                <a16:creationId xmlns:a16="http://schemas.microsoft.com/office/drawing/2014/main" id="{536CF275-EA48-442A-B8A4-9C0C643B7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5140" y="5788416"/>
            <a:ext cx="26564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TW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末世十国联盟</a:t>
            </a:r>
            <a:endParaRPr kumimoji="1" lang="en-US" altLang="zh-TW" sz="3200" b="1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94" name="Line 18">
            <a:extLst>
              <a:ext uri="{FF2B5EF4-FFF2-40B4-BE49-F238E27FC236}">
                <a16:creationId xmlns:a16="http://schemas.microsoft.com/office/drawing/2014/main" id="{6AB6F038-A40C-4436-A66F-97ECBAAE80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35699" y="1005239"/>
            <a:ext cx="796925" cy="2824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Line 19">
            <a:extLst>
              <a:ext uri="{FF2B5EF4-FFF2-40B4-BE49-F238E27FC236}">
                <a16:creationId xmlns:a16="http://schemas.microsoft.com/office/drawing/2014/main" id="{C0498C6F-7FBE-4846-8242-A4CD0FD7E10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23051" y="1855786"/>
            <a:ext cx="377823" cy="1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20">
            <a:extLst>
              <a:ext uri="{FF2B5EF4-FFF2-40B4-BE49-F238E27FC236}">
                <a16:creationId xmlns:a16="http://schemas.microsoft.com/office/drawing/2014/main" id="{41B526E7-1200-41EA-A0C1-744242FDC6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50000" y="2586388"/>
            <a:ext cx="650874" cy="2824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21">
            <a:extLst>
              <a:ext uri="{FF2B5EF4-FFF2-40B4-BE49-F238E27FC236}">
                <a16:creationId xmlns:a16="http://schemas.microsoft.com/office/drawing/2014/main" id="{34AAA765-1A6E-42CD-982F-0805358B7D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50000" y="4903901"/>
            <a:ext cx="796925" cy="18872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22">
            <a:extLst>
              <a:ext uri="{FF2B5EF4-FFF2-40B4-BE49-F238E27FC236}">
                <a16:creationId xmlns:a16="http://schemas.microsoft.com/office/drawing/2014/main" id="{DED6D6AA-9C70-467C-8ABD-799194B698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3219" y="6080808"/>
            <a:ext cx="491332" cy="65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Text Box 24" descr="Brown marble">
            <a:extLst>
              <a:ext uri="{FF2B5EF4-FFF2-40B4-BE49-F238E27FC236}">
                <a16:creationId xmlns:a16="http://schemas.microsoft.com/office/drawing/2014/main" id="{224B915C-C53E-47BE-9670-A9190DB1E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7" y="20365"/>
            <a:ext cx="2772424" cy="131112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zh-TW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尼布甲尼撒</a:t>
            </a:r>
            <a:endParaRPr lang="en-US" altLang="zh-TW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spcAft>
                <a:spcPct val="20000"/>
              </a:spcAft>
            </a:pPr>
            <a:r>
              <a:rPr lang="zh-TW" altLang="en-US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第二年</a:t>
            </a:r>
            <a:r>
              <a:rPr lang="en-US" altLang="zh-TW" sz="3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603BC</a:t>
            </a:r>
            <a:endParaRPr lang="zh-TW" altLang="en-US" sz="3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535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statue20">
            <a:extLst>
              <a:ext uri="{FF2B5EF4-FFF2-40B4-BE49-F238E27FC236}">
                <a16:creationId xmlns:a16="http://schemas.microsoft.com/office/drawing/2014/main" id="{E121D230-DEAD-4DBA-ACDE-D3F2A3494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939800"/>
            <a:ext cx="1096963" cy="287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statue30">
            <a:extLst>
              <a:ext uri="{FF2B5EF4-FFF2-40B4-BE49-F238E27FC236}">
                <a16:creationId xmlns:a16="http://schemas.microsoft.com/office/drawing/2014/main" id="{41D11647-12C2-4D84-8945-EE6D72C28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1146175"/>
            <a:ext cx="3171825" cy="456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3" name="Rectangle 17" descr="White marble">
            <a:extLst>
              <a:ext uri="{FF2B5EF4-FFF2-40B4-BE49-F238E27FC236}">
                <a16:creationId xmlns:a16="http://schemas.microsoft.com/office/drawing/2014/main" id="{F579BBDE-F855-459E-B406-098272C5C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733800"/>
            <a:ext cx="914400" cy="2743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18">
            <a:extLst>
              <a:ext uri="{FF2B5EF4-FFF2-40B4-BE49-F238E27FC236}">
                <a16:creationId xmlns:a16="http://schemas.microsoft.com/office/drawing/2014/main" id="{01BA5ED0-FC85-42E1-ACF6-5BA5F3758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0"/>
            <a:ext cx="0" cy="6858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5" name="Rectangle 19" descr="Newsprint">
            <a:extLst>
              <a:ext uri="{FF2B5EF4-FFF2-40B4-BE49-F238E27FC236}">
                <a16:creationId xmlns:a16="http://schemas.microsoft.com/office/drawing/2014/main" id="{9D58169A-641D-4426-BC18-8CC4371CA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5029181" cy="76517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但以理书第二章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236" name="Rectangle 20" descr="Newsprint">
            <a:extLst>
              <a:ext uri="{FF2B5EF4-FFF2-40B4-BE49-F238E27FC236}">
                <a16:creationId xmlns:a16="http://schemas.microsoft.com/office/drawing/2014/main" id="{A55809EA-8FE2-4B5E-B346-3F21A46BD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-1"/>
            <a:ext cx="5206410" cy="76517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但以理书第三章</a:t>
            </a:r>
            <a:endParaRPr lang="zh-TW" altLang="en-US" sz="44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237" name="Line 21">
            <a:extLst>
              <a:ext uri="{FF2B5EF4-FFF2-40B4-BE49-F238E27FC236}">
                <a16:creationId xmlns:a16="http://schemas.microsoft.com/office/drawing/2014/main" id="{5AFD9987-E4B6-4B37-9808-4CEF48CC5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91450" y="990600"/>
            <a:ext cx="0" cy="548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Line 22">
            <a:extLst>
              <a:ext uri="{FF2B5EF4-FFF2-40B4-BE49-F238E27FC236}">
                <a16:creationId xmlns:a16="http://schemas.microsoft.com/office/drawing/2014/main" id="{08E729F5-12E2-487E-86B1-091DCD6116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8828" y="3940159"/>
            <a:ext cx="832772" cy="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400" b="1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239" name="Text Box 23">
            <a:extLst>
              <a:ext uri="{FF2B5EF4-FFF2-40B4-BE49-F238E27FC236}">
                <a16:creationId xmlns:a16="http://schemas.microsoft.com/office/drawing/2014/main" id="{38CBABF7-9C7E-4948-983F-4735BE533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156" y="3443289"/>
            <a:ext cx="64953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60</a:t>
            </a:r>
          </a:p>
          <a:p>
            <a:pPr algn="ctr"/>
            <a:r>
              <a:rPr lang="zh-TW" altLang="en-US" sz="3600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</a:t>
            </a:r>
          </a:p>
        </p:txBody>
      </p:sp>
      <p:sp>
        <p:nvSpPr>
          <p:cNvPr id="9240" name="Text Box 24">
            <a:extLst>
              <a:ext uri="{FF2B5EF4-FFF2-40B4-BE49-F238E27FC236}">
                <a16:creationId xmlns:a16="http://schemas.microsoft.com/office/drawing/2014/main" id="{46329A73-46C6-47B1-9C8C-96F44913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6694" y="3940160"/>
            <a:ext cx="140334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4000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zh-TW" altLang="en-US" sz="4000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肘</a:t>
            </a:r>
          </a:p>
        </p:txBody>
      </p:sp>
      <p:sp>
        <p:nvSpPr>
          <p:cNvPr id="9241" name="Text Box 25">
            <a:extLst>
              <a:ext uri="{FF2B5EF4-FFF2-40B4-BE49-F238E27FC236}">
                <a16:creationId xmlns:a16="http://schemas.microsoft.com/office/drawing/2014/main" id="{1E3E1D97-0460-4E2B-AC79-4A2555C56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459" y="5807214"/>
            <a:ext cx="39202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SimHei" panose="02010609060101010101" pitchFamily="49" charset="-122"/>
                <a:ea typeface="SimHei" panose="02010609060101010101" pitchFamily="49" charset="-122"/>
              </a:rPr>
              <a:t>人像被石头砸碎</a:t>
            </a:r>
            <a:endParaRPr lang="zh-TW" altLang="en-US" sz="4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42" name="Text Box 26">
            <a:extLst>
              <a:ext uri="{FF2B5EF4-FFF2-40B4-BE49-F238E27FC236}">
                <a16:creationId xmlns:a16="http://schemas.microsoft.com/office/drawing/2014/main" id="{9FD0D840-F2E2-413D-898C-D4E15EBFF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4952846"/>
            <a:ext cx="2031325" cy="143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人像站在</a:t>
            </a:r>
          </a:p>
          <a:p>
            <a:pPr>
              <a:lnSpc>
                <a:spcPct val="130000"/>
              </a:lnSpc>
            </a:pP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石头上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!?</a:t>
            </a:r>
            <a:endParaRPr lang="en-US" altLang="zh-TW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9243" name="Picture 27" descr="man01">
            <a:extLst>
              <a:ext uri="{FF2B5EF4-FFF2-40B4-BE49-F238E27FC236}">
                <a16:creationId xmlns:a16="http://schemas.microsoft.com/office/drawing/2014/main" id="{7ABE1D88-C3A9-40CF-91DE-8250ABE49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1" y="6134100"/>
            <a:ext cx="73025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44" name="Line 28">
            <a:extLst>
              <a:ext uri="{FF2B5EF4-FFF2-40B4-BE49-F238E27FC236}">
                <a16:creationId xmlns:a16="http://schemas.microsoft.com/office/drawing/2014/main" id="{D4CAB2FE-E591-4F06-A9AC-F75BFB511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6477000"/>
            <a:ext cx="411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3" name="AutoShape 37">
            <a:extLst>
              <a:ext uri="{FF2B5EF4-FFF2-40B4-BE49-F238E27FC236}">
                <a16:creationId xmlns:a16="http://schemas.microsoft.com/office/drawing/2014/main" id="{5DF57DEC-5E82-43B5-A0D9-CAC852CB2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810000"/>
            <a:ext cx="1524000" cy="2362200"/>
          </a:xfrm>
          <a:prstGeom prst="wedgeEllipseCallout">
            <a:avLst>
              <a:gd name="adj1" fmla="val 78750"/>
              <a:gd name="adj2" fmla="val 52083"/>
            </a:avLst>
          </a:prstGeom>
          <a:solidFill>
            <a:schemeClr val="bg1"/>
          </a:solidFill>
          <a:ln w="9525">
            <a:solidFill>
              <a:schemeClr val="accent2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TW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9252" name="Picture 36" descr="man01">
            <a:extLst>
              <a:ext uri="{FF2B5EF4-FFF2-40B4-BE49-F238E27FC236}">
                <a16:creationId xmlns:a16="http://schemas.microsoft.com/office/drawing/2014/main" id="{825A9DF5-9034-47CD-81AA-05363725E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121150"/>
            <a:ext cx="37147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 descr="Pink tissue paper">
            <a:extLst>
              <a:ext uri="{FF2B5EF4-FFF2-40B4-BE49-F238E27FC236}">
                <a16:creationId xmlns:a16="http://schemas.microsoft.com/office/drawing/2014/main" id="{3076AD34-1883-4D7A-AE2B-29446AC98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124" y="133960"/>
            <a:ext cx="6109365" cy="1107996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zh-CN" altLang="en-US" sz="6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火窑中神的同在</a:t>
            </a:r>
            <a:endParaRPr lang="zh-TW" altLang="en-US" sz="66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3078" name="Picture 6" descr="Fiery Furnace">
            <a:extLst>
              <a:ext uri="{FF2B5EF4-FFF2-40B4-BE49-F238E27FC236}">
                <a16:creationId xmlns:a16="http://schemas.microsoft.com/office/drawing/2014/main" id="{AE492592-8348-4D90-8C0B-A8F2E47EE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1068"/>
            <a:ext cx="8633639" cy="54569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09433" y="488886"/>
            <a:ext cx="348256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3:28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尼布甲尼撒说、沙得拉、米煞、亚伯尼歌的　神、是应当称颂的、他差遣使者救护倚靠他的仆人、他们不遵王命、舍去己身、在他们　神以外不肯事奉敬拜别神．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ABYLONA">
            <a:extLst>
              <a:ext uri="{FF2B5EF4-FFF2-40B4-BE49-F238E27FC236}">
                <a16:creationId xmlns:a16="http://schemas.microsoft.com/office/drawing/2014/main" id="{661F0F2B-0D9C-4795-9576-00AE9C2EA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10894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>
            <a:extLst>
              <a:ext uri="{FF2B5EF4-FFF2-40B4-BE49-F238E27FC236}">
                <a16:creationId xmlns:a16="http://schemas.microsoft.com/office/drawing/2014/main" id="{46B21320-D0A1-4476-972D-6803934A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0894" y="0"/>
            <a:ext cx="4781106" cy="649408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尼布甲尼撒王大兴土木，把巴比伦城建为宏伟高大、坚固华美。其城为正方形，共长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96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公里，每边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公里，高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90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公尺，厚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公尺，基深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56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公尺。城墙上有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250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处堡垒及警卫室，铜门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100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个，城墙之外有宽而深之护城濠。城内有宏大的马达克神庙，以坚固的内城形成王宫，有古代七大奇观之一的空中花园。另有一大桥架于石堤之上，长达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800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公尺，宽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公尺，两端附设吊桥，夜间收起，断绝桥梁交通。河底有隧道，宽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4.5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公尺，高</a:t>
            </a:r>
            <a:r>
              <a:rPr lang="en-US" altLang="zh-CN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3.6</a:t>
            </a:r>
            <a:r>
              <a:rPr lang="zh-CN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公尺。工程之大，华丽，令人叹为观止。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2A9D00F8-8E91-4502-BCC8-8A9CAAFA9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67" y="79972"/>
            <a:ext cx="2040943" cy="830997"/>
          </a:xfrm>
          <a:prstGeom prst="rect">
            <a:avLst/>
          </a:prstGeom>
          <a:solidFill>
            <a:srgbClr val="002060">
              <a:alpha val="7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Ishtar_Gate_at_Berlin_Museum2">
            <a:extLst>
              <a:ext uri="{FF2B5EF4-FFF2-40B4-BE49-F238E27FC236}">
                <a16:creationId xmlns:a16="http://schemas.microsoft.com/office/drawing/2014/main" id="{4C7F8F03-9323-492B-9FFA-316C87543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6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DB3ED0F3-FD0A-468F-A593-816D38C4B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2568" y="772743"/>
            <a:ext cx="262943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巴比伦的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Ishtar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遗迹 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现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存于柏林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的别迦摩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博物馆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anging_gardens">
            <a:extLst>
              <a:ext uri="{FF2B5EF4-FFF2-40B4-BE49-F238E27FC236}">
                <a16:creationId xmlns:a16="http://schemas.microsoft.com/office/drawing/2014/main" id="{530A4FB3-4A4B-4C68-99BE-C4E9ADC2C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7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592B1B92-F371-452D-9EFD-AC5B639DB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6" y="179389"/>
            <a:ext cx="2954655" cy="76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latin typeface="SimHei" panose="02010609060101010101" pitchFamily="49" charset="-122"/>
                <a:ea typeface="SimHei" panose="02010609060101010101" pitchFamily="49" charset="-122"/>
              </a:rPr>
              <a:t>画家笔下的巴比伦空中花园</a:t>
            </a:r>
          </a:p>
          <a:p>
            <a:pPr>
              <a:lnSpc>
                <a:spcPct val="130000"/>
              </a:lnSpc>
            </a:pPr>
            <a:r>
              <a:rPr lang="en-US" altLang="zh-CN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>
                <a:latin typeface="SimHei" panose="02010609060101010101" pitchFamily="49" charset="-122"/>
                <a:ea typeface="SimHei" panose="02010609060101010101" pitchFamily="49" charset="-122"/>
              </a:rPr>
              <a:t>古代世界七大奇观之一</a:t>
            </a:r>
            <a:r>
              <a:rPr lang="en-US" altLang="zh-CN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Untitled-1">
            <a:extLst>
              <a:ext uri="{FF2B5EF4-FFF2-40B4-BE49-F238E27FC236}">
                <a16:creationId xmlns:a16="http://schemas.microsoft.com/office/drawing/2014/main" id="{09992454-6D63-4E4C-ACC7-D63AD2531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26990" y="852270"/>
            <a:ext cx="3048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尼布甲尼撒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被赶出离开世人、吃草如牛、身被天露滴湿、头发长长、好像鹰毛、指甲长长、如同鸟爪。 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776"/>
            <a:ext cx="12192000" cy="8522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至高者在人的国中掌权、要将国赐与谁、就赐与谁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 descr="Stationery">
            <a:extLst>
              <a:ext uri="{FF2B5EF4-FFF2-40B4-BE49-F238E27FC236}">
                <a16:creationId xmlns:a16="http://schemas.microsoft.com/office/drawing/2014/main" id="{F27E7732-66F6-48DD-A4EF-750D495F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6" y="609600"/>
            <a:ext cx="2615610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尼布甲尼撒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)605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562</a:t>
            </a:r>
          </a:p>
        </p:txBody>
      </p:sp>
      <p:sp>
        <p:nvSpPr>
          <p:cNvPr id="5126" name="Rectangle 6" descr="Stationery">
            <a:extLst>
              <a:ext uri="{FF2B5EF4-FFF2-40B4-BE49-F238E27FC236}">
                <a16:creationId xmlns:a16="http://schemas.microsoft.com/office/drawing/2014/main" id="{70DEBDFB-3377-4F81-A8A3-E11666D60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56" y="2971800"/>
            <a:ext cx="2456460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以未米罗达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)562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560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1E59CD16-2494-476D-BF4B-93AF3F34C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492" y="2971800"/>
            <a:ext cx="1263011" cy="1143000"/>
          </a:xfrm>
          <a:prstGeom prst="rect">
            <a:avLst/>
          </a:prstGeom>
          <a:solidFill>
            <a:srgbClr val="FF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女儿</a:t>
            </a:r>
          </a:p>
        </p:txBody>
      </p:sp>
      <p:sp>
        <p:nvSpPr>
          <p:cNvPr id="5128" name="Rectangle 8" descr="Newsprint">
            <a:extLst>
              <a:ext uri="{FF2B5EF4-FFF2-40B4-BE49-F238E27FC236}">
                <a16:creationId xmlns:a16="http://schemas.microsoft.com/office/drawing/2014/main" id="{6853B002-879A-4EF8-B962-E71AA5562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878" y="2950535"/>
            <a:ext cx="2569451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尼甲沙利薛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)560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556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27D47C3B-A027-4BC6-81FF-D6DB6B8FD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4318" y="2917610"/>
            <a:ext cx="1904818" cy="1143000"/>
          </a:xfrm>
          <a:prstGeom prst="rect">
            <a:avLst/>
          </a:prstGeom>
          <a:solidFill>
            <a:srgbClr val="FFDDDD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女儿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李道葵斯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130" name="Rectangle 10" descr="Bouquet">
            <a:extLst>
              <a:ext uri="{FF2B5EF4-FFF2-40B4-BE49-F238E27FC236}">
                <a16:creationId xmlns:a16="http://schemas.microsoft.com/office/drawing/2014/main" id="{57BBE625-7DFE-4C56-95AF-2350E896E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8662" y="2895599"/>
            <a:ext cx="2845698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拿波尼度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(17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)556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539</a:t>
            </a:r>
          </a:p>
        </p:txBody>
      </p:sp>
      <p:sp>
        <p:nvSpPr>
          <p:cNvPr id="5131" name="Rectangle 11" descr="Newsprint">
            <a:extLst>
              <a:ext uri="{FF2B5EF4-FFF2-40B4-BE49-F238E27FC236}">
                <a16:creationId xmlns:a16="http://schemas.microsoft.com/office/drawing/2014/main" id="{FD581F4F-1EEE-4D49-A171-575D0B113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009" y="5105400"/>
            <a:ext cx="2668772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拉巴西米罗达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(&lt;1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)556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32" name="Rectangle 12" descr="Bouquet">
            <a:extLst>
              <a:ext uri="{FF2B5EF4-FFF2-40B4-BE49-F238E27FC236}">
                <a16:creationId xmlns:a16="http://schemas.microsoft.com/office/drawing/2014/main" id="{76541D0C-D841-486A-960F-C974A5778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76" y="5323352"/>
            <a:ext cx="2724912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伯沙撒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(14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)553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539</a:t>
            </a:r>
          </a:p>
        </p:txBody>
      </p:sp>
      <p:cxnSp>
        <p:nvCxnSpPr>
          <p:cNvPr id="5133" name="AutoShape 13" descr="Stationery">
            <a:extLst>
              <a:ext uri="{FF2B5EF4-FFF2-40B4-BE49-F238E27FC236}">
                <a16:creationId xmlns:a16="http://schemas.microsoft.com/office/drawing/2014/main" id="{465F26DD-2CEC-4255-87E0-6C43D04124A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60175" y="1828800"/>
            <a:ext cx="10466" cy="116205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4" name="AutoShape 14">
            <a:extLst>
              <a:ext uri="{FF2B5EF4-FFF2-40B4-BE49-F238E27FC236}">
                <a16:creationId xmlns:a16="http://schemas.microsoft.com/office/drawing/2014/main" id="{17298480-A4B9-4B79-AEEF-614F4544CC8F}"/>
              </a:ext>
            </a:extLst>
          </p:cNvPr>
          <p:cNvCxnSpPr>
            <a:cxnSpLocks noChangeShapeType="1"/>
            <a:endCxn id="5127" idx="0"/>
          </p:cNvCxnSpPr>
          <p:nvPr/>
        </p:nvCxnSpPr>
        <p:spPr bwMode="auto">
          <a:xfrm>
            <a:off x="2070641" y="2091475"/>
            <a:ext cx="1765357" cy="880325"/>
          </a:xfrm>
          <a:prstGeom prst="bentConnector2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5" name="AutoShape 15">
            <a:extLst>
              <a:ext uri="{FF2B5EF4-FFF2-40B4-BE49-F238E27FC236}">
                <a16:creationId xmlns:a16="http://schemas.microsoft.com/office/drawing/2014/main" id="{E21C8438-E4F8-49B0-B165-EC1D98131787}"/>
              </a:ext>
            </a:extLst>
          </p:cNvPr>
          <p:cNvCxnSpPr>
            <a:cxnSpLocks noChangeShapeType="1"/>
            <a:endCxn id="5129" idx="0"/>
          </p:cNvCxnSpPr>
          <p:nvPr/>
        </p:nvCxnSpPr>
        <p:spPr bwMode="auto">
          <a:xfrm>
            <a:off x="2081107" y="2368296"/>
            <a:ext cx="6055620" cy="549314"/>
          </a:xfrm>
          <a:prstGeom prst="bentConnector2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6" name="AutoShape 16" descr="Newsprint">
            <a:extLst>
              <a:ext uri="{FF2B5EF4-FFF2-40B4-BE49-F238E27FC236}">
                <a16:creationId xmlns:a16="http://schemas.microsoft.com/office/drawing/2014/main" id="{340CA691-3FB3-4B62-8A4B-AE6B054071D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956715" y="4179920"/>
            <a:ext cx="990600" cy="82476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7" name="AutoShape 17" descr="Newsprint">
            <a:extLst>
              <a:ext uri="{FF2B5EF4-FFF2-40B4-BE49-F238E27FC236}">
                <a16:creationId xmlns:a16="http://schemas.microsoft.com/office/drawing/2014/main" id="{352185E6-1513-4B04-8455-987CC41F7C5C}"/>
              </a:ext>
            </a:extLst>
          </p:cNvPr>
          <p:cNvCxnSpPr>
            <a:cxnSpLocks noChangeShapeType="1"/>
            <a:stCxn id="5128" idx="2"/>
            <a:endCxn id="5131" idx="0"/>
          </p:cNvCxnSpPr>
          <p:nvPr/>
        </p:nvCxnSpPr>
        <p:spPr bwMode="auto">
          <a:xfrm rot="5400000">
            <a:off x="4838068" y="4119863"/>
            <a:ext cx="1011865" cy="95920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8" name="AutoShape 18">
            <a:extLst>
              <a:ext uri="{FF2B5EF4-FFF2-40B4-BE49-F238E27FC236}">
                <a16:creationId xmlns:a16="http://schemas.microsoft.com/office/drawing/2014/main" id="{F612C978-A201-46E8-8E9F-DB900D724C22}"/>
              </a:ext>
            </a:extLst>
          </p:cNvPr>
          <p:cNvCxnSpPr>
            <a:cxnSpLocks noChangeShapeType="1"/>
            <a:stCxn id="5129" idx="2"/>
            <a:endCxn id="5132" idx="0"/>
          </p:cNvCxnSpPr>
          <p:nvPr/>
        </p:nvCxnSpPr>
        <p:spPr bwMode="auto">
          <a:xfrm rot="16200000" flipH="1">
            <a:off x="7908408" y="4288928"/>
            <a:ext cx="1262742" cy="806105"/>
          </a:xfrm>
          <a:prstGeom prst="bentConnector3">
            <a:avLst>
              <a:gd name="adj1" fmla="val 39862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9" name="AutoShape 19" descr="Bouquet">
            <a:extLst>
              <a:ext uri="{FF2B5EF4-FFF2-40B4-BE49-F238E27FC236}">
                <a16:creationId xmlns:a16="http://schemas.microsoft.com/office/drawing/2014/main" id="{358F9C69-E467-4619-BB16-50C6C337488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8791013" y="4105971"/>
            <a:ext cx="1284752" cy="954023"/>
          </a:xfrm>
          <a:prstGeom prst="bentConnector3">
            <a:avLst>
              <a:gd name="adj1" fmla="val 48591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40" name="Oval 20">
            <a:extLst>
              <a:ext uri="{FF2B5EF4-FFF2-40B4-BE49-F238E27FC236}">
                <a16:creationId xmlns:a16="http://schemas.microsoft.com/office/drawing/2014/main" id="{6F2B2630-DE96-434C-A911-629ECD46D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2286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</a:p>
        </p:txBody>
      </p:sp>
      <p:sp>
        <p:nvSpPr>
          <p:cNvPr id="5141" name="Oval 21">
            <a:extLst>
              <a:ext uri="{FF2B5EF4-FFF2-40B4-BE49-F238E27FC236}">
                <a16:creationId xmlns:a16="http://schemas.microsoft.com/office/drawing/2014/main" id="{C4EE883E-E4BC-4E43-A6EA-426D23CF5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017" y="2533651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</a:p>
        </p:txBody>
      </p:sp>
      <p:sp>
        <p:nvSpPr>
          <p:cNvPr id="5142" name="Oval 22">
            <a:extLst>
              <a:ext uri="{FF2B5EF4-FFF2-40B4-BE49-F238E27FC236}">
                <a16:creationId xmlns:a16="http://schemas.microsoft.com/office/drawing/2014/main" id="{B1224F40-A1A4-427D-A37C-FFE7DC4A2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447" y="25146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</a:p>
        </p:txBody>
      </p:sp>
      <p:sp>
        <p:nvSpPr>
          <p:cNvPr id="5143" name="Oval 23">
            <a:extLst>
              <a:ext uri="{FF2B5EF4-FFF2-40B4-BE49-F238E27FC236}">
                <a16:creationId xmlns:a16="http://schemas.microsoft.com/office/drawing/2014/main" id="{B69D7F3C-B468-4AD2-A638-0294CDB8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100" y="47244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5144" name="Oval 24">
            <a:extLst>
              <a:ext uri="{FF2B5EF4-FFF2-40B4-BE49-F238E27FC236}">
                <a16:creationId xmlns:a16="http://schemas.microsoft.com/office/drawing/2014/main" id="{82252CCD-4248-4300-8579-032FC9400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1524" y="2438399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512635CF-B3B1-478C-9EB8-0C30213C4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697" y="4738577"/>
            <a:ext cx="1008609" cy="584775"/>
          </a:xfrm>
          <a:prstGeom prst="rect">
            <a:avLst/>
          </a:prstGeom>
          <a:solidFill>
            <a:srgbClr val="CC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副王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aniel_belshazzar">
            <a:extLst>
              <a:ext uri="{FF2B5EF4-FFF2-40B4-BE49-F238E27FC236}">
                <a16:creationId xmlns:a16="http://schemas.microsoft.com/office/drawing/2014/main" id="{C11C119F-F84C-45A8-A096-073B4A0D2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2" y="-79982"/>
            <a:ext cx="5637664" cy="683446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Rectangle 11" descr="Newsprint">
            <a:extLst>
              <a:ext uri="{FF2B5EF4-FFF2-40B4-BE49-F238E27FC236}">
                <a16:creationId xmlns:a16="http://schemas.microsoft.com/office/drawing/2014/main" id="{B547A427-4EDB-4126-9936-DE6C196B9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8026" y="23535"/>
            <a:ext cx="1908531" cy="61984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原文</a:t>
            </a:r>
          </a:p>
        </p:txBody>
      </p:sp>
      <p:sp>
        <p:nvSpPr>
          <p:cNvPr id="7180" name="Rectangle 12" descr="Pink tissue paper">
            <a:extLst>
              <a:ext uri="{FF2B5EF4-FFF2-40B4-BE49-F238E27FC236}">
                <a16:creationId xmlns:a16="http://schemas.microsoft.com/office/drawing/2014/main" id="{3D42A30A-A5B1-4211-9225-14CC2A7EA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466" y="731195"/>
            <a:ext cx="1908531" cy="92333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弥尼</a:t>
            </a:r>
            <a:endParaRPr lang="en-US" altLang="en-US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1" name="Rectangle 13" descr="Pink tissue paper">
            <a:extLst>
              <a:ext uri="{FF2B5EF4-FFF2-40B4-BE49-F238E27FC236}">
                <a16:creationId xmlns:a16="http://schemas.microsoft.com/office/drawing/2014/main" id="{08A57A21-FF5B-4DD2-908F-F503ADAFB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466" y="1735995"/>
            <a:ext cx="1908531" cy="92333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提客勒</a:t>
            </a:r>
            <a:endParaRPr lang="en-US" altLang="en-US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2" name="Rectangle 14" descr="Pink tissue paper">
            <a:extLst>
              <a:ext uri="{FF2B5EF4-FFF2-40B4-BE49-F238E27FC236}">
                <a16:creationId xmlns:a16="http://schemas.microsoft.com/office/drawing/2014/main" id="{8539B854-8AEB-4789-9AD0-F823A1116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586" y="2737620"/>
            <a:ext cx="1908531" cy="92333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乌法珥新</a:t>
            </a:r>
            <a:endParaRPr lang="en-US" altLang="en-US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3" name="Rectangle 15" descr="Newsprint">
            <a:extLst>
              <a:ext uri="{FF2B5EF4-FFF2-40B4-BE49-F238E27FC236}">
                <a16:creationId xmlns:a16="http://schemas.microsoft.com/office/drawing/2014/main" id="{60209FB0-DD50-47B2-910F-37BA5FF9C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757" y="26710"/>
            <a:ext cx="2354654" cy="61984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名词</a:t>
            </a:r>
          </a:p>
        </p:txBody>
      </p:sp>
      <p:sp>
        <p:nvSpPr>
          <p:cNvPr id="7184" name="Rectangle 16" descr="Recycled paper">
            <a:extLst>
              <a:ext uri="{FF2B5EF4-FFF2-40B4-BE49-F238E27FC236}">
                <a16:creationId xmlns:a16="http://schemas.microsoft.com/office/drawing/2014/main" id="{D11B715F-B35C-41B1-B9D9-1D915385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197" y="731195"/>
            <a:ext cx="2354654" cy="92333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弥那</a:t>
            </a:r>
          </a:p>
          <a:p>
            <a:pPr algn="ctr">
              <a:spcAft>
                <a:spcPct val="30000"/>
              </a:spcAft>
            </a:pPr>
            <a:r>
              <a:rPr lang="en-US" altLang="zh-CN" sz="2800" b="1">
                <a:solidFill>
                  <a:schemeClr val="bg1"/>
                </a:solidFill>
                <a:ea typeface="SimHei" panose="02010609060101010101" pitchFamily="49" charset="-122"/>
              </a:rPr>
              <a:t>= 60</a:t>
            </a: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舍客勒</a:t>
            </a:r>
            <a:endParaRPr lang="zh-TW" altLang="en-US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5" name="Rectangle 17" descr="Recycled paper">
            <a:extLst>
              <a:ext uri="{FF2B5EF4-FFF2-40B4-BE49-F238E27FC236}">
                <a16:creationId xmlns:a16="http://schemas.microsoft.com/office/drawing/2014/main" id="{5AE18E30-0281-4D95-8A87-F471A0A27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197" y="1735995"/>
            <a:ext cx="2354654" cy="92333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舍客勒</a:t>
            </a:r>
          </a:p>
          <a:p>
            <a:pPr algn="ctr">
              <a:spcAft>
                <a:spcPct val="30000"/>
              </a:spcAft>
            </a:pPr>
            <a:r>
              <a:rPr lang="en-US" altLang="zh-CN" sz="2800" b="1" dirty="0">
                <a:solidFill>
                  <a:schemeClr val="bg1"/>
                </a:solidFill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重量单位</a:t>
            </a:r>
            <a:r>
              <a:rPr lang="en-US" altLang="zh-CN" sz="2800" b="1" dirty="0">
                <a:solidFill>
                  <a:schemeClr val="bg1"/>
                </a:solidFill>
                <a:ea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6" name="Rectangle 18" descr="Recycled paper">
            <a:extLst>
              <a:ext uri="{FF2B5EF4-FFF2-40B4-BE49-F238E27FC236}">
                <a16:creationId xmlns:a16="http://schemas.microsoft.com/office/drawing/2014/main" id="{CF023BB4-B9D8-4B8E-9CA8-67167DEC8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316" y="2737620"/>
            <a:ext cx="4337521" cy="92333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2880" rIns="182880" anchor="ctr"/>
          <a:lstStyle/>
          <a:p>
            <a:pPr>
              <a:spcAft>
                <a:spcPct val="30000"/>
              </a:spcAft>
            </a:pP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乌：而且</a:t>
            </a:r>
          </a:p>
          <a:p>
            <a:pPr>
              <a:spcAft>
                <a:spcPct val="30000"/>
              </a:spcAft>
            </a:pP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法珥新 </a:t>
            </a:r>
            <a:r>
              <a:rPr lang="en-US" altLang="zh-CN" sz="2800" b="1">
                <a:solidFill>
                  <a:schemeClr val="bg1"/>
                </a:solidFill>
                <a:ea typeface="SimHei" panose="02010609060101010101" pitchFamily="49" charset="-122"/>
              </a:rPr>
              <a:t>(</a:t>
            </a: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复数</a:t>
            </a:r>
            <a:r>
              <a:rPr lang="en-US" altLang="zh-CN" sz="2800" b="1">
                <a:solidFill>
                  <a:schemeClr val="bg1"/>
                </a:solidFill>
                <a:ea typeface="SimHei" panose="02010609060101010101" pitchFamily="49" charset="-122"/>
              </a:rPr>
              <a:t>)</a:t>
            </a: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：一半</a:t>
            </a:r>
            <a:endParaRPr lang="zh-TW" altLang="en-US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87" name="Rectangle 19" descr="Newsprint">
            <a:extLst>
              <a:ext uri="{FF2B5EF4-FFF2-40B4-BE49-F238E27FC236}">
                <a16:creationId xmlns:a16="http://schemas.microsoft.com/office/drawing/2014/main" id="{C823A1FF-FB22-4154-8AA3-98289B16F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1156" y="20360"/>
            <a:ext cx="1906681" cy="61984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动词</a:t>
            </a:r>
          </a:p>
        </p:txBody>
      </p:sp>
      <p:sp>
        <p:nvSpPr>
          <p:cNvPr id="7188" name="Rectangle 20" descr="Bouquet">
            <a:extLst>
              <a:ext uri="{FF2B5EF4-FFF2-40B4-BE49-F238E27FC236}">
                <a16:creationId xmlns:a16="http://schemas.microsoft.com/office/drawing/2014/main" id="{2DC4C211-961E-449A-8319-D1932FCA6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3596" y="728020"/>
            <a:ext cx="1906681" cy="923331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200" b="1">
                <a:solidFill>
                  <a:schemeClr val="bg1"/>
                </a:solidFill>
                <a:ea typeface="SimHei" panose="02010609060101010101" pitchFamily="49" charset="-122"/>
              </a:rPr>
              <a:t>数算</a:t>
            </a:r>
          </a:p>
        </p:txBody>
      </p:sp>
      <p:sp>
        <p:nvSpPr>
          <p:cNvPr id="7189" name="Rectangle 21" descr="Bouquet">
            <a:extLst>
              <a:ext uri="{FF2B5EF4-FFF2-40B4-BE49-F238E27FC236}">
                <a16:creationId xmlns:a16="http://schemas.microsoft.com/office/drawing/2014/main" id="{FF94A559-4608-40BD-BD32-4CB5BEB7D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3596" y="1732820"/>
            <a:ext cx="1906681" cy="923331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3200" b="1" dirty="0">
                <a:solidFill>
                  <a:schemeClr val="bg1"/>
                </a:solidFill>
                <a:ea typeface="SimHei" panose="02010609060101010101" pitchFamily="49" charset="-122"/>
              </a:rPr>
              <a:t>称重</a:t>
            </a:r>
          </a:p>
        </p:txBody>
      </p:sp>
      <p:sp>
        <p:nvSpPr>
          <p:cNvPr id="7192" name="Rectangle 24" descr="Pink tissue paper">
            <a:extLst>
              <a:ext uri="{FF2B5EF4-FFF2-40B4-BE49-F238E27FC236}">
                <a16:creationId xmlns:a16="http://schemas.microsoft.com/office/drawing/2014/main" id="{B4DC6235-90B7-406D-BAC6-E51A47A3A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66" y="3697577"/>
            <a:ext cx="1908531" cy="92333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毗勒斯</a:t>
            </a:r>
          </a:p>
          <a:p>
            <a:pPr algn="ctr">
              <a:spcAft>
                <a:spcPct val="30000"/>
              </a:spcAft>
            </a:pPr>
            <a:r>
              <a:rPr lang="en-US" altLang="zh-CN" sz="2800" b="1">
                <a:solidFill>
                  <a:schemeClr val="bg1"/>
                </a:solidFill>
                <a:ea typeface="SimHei" panose="02010609060101010101" pitchFamily="49" charset="-122"/>
              </a:rPr>
              <a:t>(</a:t>
            </a:r>
            <a:r>
              <a:rPr lang="zh-CN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单数</a:t>
            </a:r>
            <a:r>
              <a:rPr lang="en-US" altLang="zh-CN" sz="2800" b="1">
                <a:solidFill>
                  <a:schemeClr val="bg1"/>
                </a:solidFill>
                <a:ea typeface="SimHei" panose="02010609060101010101" pitchFamily="49" charset="-122"/>
              </a:rPr>
              <a:t>)</a:t>
            </a:r>
            <a:endParaRPr lang="en-US" altLang="zh-TW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194" name="Rectangle 26" descr="Recycled paper">
            <a:extLst>
              <a:ext uri="{FF2B5EF4-FFF2-40B4-BE49-F238E27FC236}">
                <a16:creationId xmlns:a16="http://schemas.microsoft.com/office/drawing/2014/main" id="{8CC62E23-1332-4A05-AD75-D83BA2915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997" y="3697577"/>
            <a:ext cx="2354654" cy="92333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5000"/>
              </a:spcAft>
            </a:pPr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半弥那</a:t>
            </a:r>
            <a:r>
              <a:rPr lang="en-US" altLang="zh-TW" sz="2800" b="1" dirty="0">
                <a:solidFill>
                  <a:schemeClr val="bg1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舍客勒</a:t>
            </a:r>
            <a:r>
              <a:rPr lang="en-US" altLang="zh-TW" sz="2800" b="1" dirty="0">
                <a:solidFill>
                  <a:schemeClr val="bg1"/>
                </a:solidFill>
                <a:ea typeface="SimHei" panose="02010609060101010101" pitchFamily="49" charset="-122"/>
              </a:rPr>
              <a:t>)</a:t>
            </a:r>
            <a:endParaRPr lang="zh-TW" altLang="en-US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  <a:p>
            <a:pPr algn="ctr">
              <a:spcAft>
                <a:spcPct val="15000"/>
              </a:spcAft>
            </a:pPr>
            <a:r>
              <a:rPr lang="en-US" altLang="zh-TW" sz="2800" b="1" dirty="0">
                <a:solidFill>
                  <a:schemeClr val="bg1"/>
                </a:solidFill>
                <a:ea typeface="SimHei" panose="02010609060101010101" pitchFamily="49" charset="-122"/>
              </a:rPr>
              <a:t>or </a:t>
            </a:r>
            <a:r>
              <a:rPr lang="zh-TW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7196" name="Rectangle 28" descr="Bouquet">
            <a:extLst>
              <a:ext uri="{FF2B5EF4-FFF2-40B4-BE49-F238E27FC236}">
                <a16:creationId xmlns:a16="http://schemas.microsoft.com/office/drawing/2014/main" id="{A58C8BB4-83A8-4306-8F15-37BAE8B72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396" y="3697577"/>
            <a:ext cx="1906681" cy="923331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30000"/>
              </a:spcAft>
            </a:pPr>
            <a:r>
              <a:rPr lang="zh-TW" altLang="en-US" sz="2800" b="1">
                <a:solidFill>
                  <a:schemeClr val="bg1"/>
                </a:solidFill>
                <a:ea typeface="SimHei" panose="02010609060101010101" pitchFamily="49" charset="-122"/>
              </a:rPr>
              <a:t>分裂</a:t>
            </a:r>
            <a:endParaRPr lang="en-US" altLang="zh-TW" sz="2800" b="1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F4FE3-9710-48FB-A220-93E41F4AA3FF}"/>
              </a:ext>
            </a:extLst>
          </p:cNvPr>
          <p:cNvSpPr txBox="1"/>
          <p:nvPr/>
        </p:nvSpPr>
        <p:spPr>
          <a:xfrm>
            <a:off x="5711826" y="4625446"/>
            <a:ext cx="81881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弥尼</a:t>
            </a:r>
            <a:r>
              <a:rPr lang="en-US" altLang="zh-CN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就是神已经数算你国的年日到此完毕。</a:t>
            </a:r>
            <a:endParaRPr lang="en-US" altLang="zh-CN" sz="2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提客勒</a:t>
            </a:r>
            <a:r>
              <a:rPr lang="en-US" altLang="zh-CN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 </a:t>
            </a:r>
            <a:r>
              <a:rPr lang="zh-CN" altLang="en-US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就是你被称在天平里，</a:t>
            </a:r>
            <a:endParaRPr lang="en-US" altLang="zh-CN" sz="2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		</a:t>
            </a:r>
            <a:r>
              <a:rPr lang="zh-CN" altLang="en-US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显出你的亏欠。</a:t>
            </a:r>
            <a:endParaRPr lang="en-US" altLang="zh-CN" sz="2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CN" altLang="en-US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毘勒斯</a:t>
            </a:r>
            <a:r>
              <a:rPr lang="en-US" altLang="zh-CN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  <a:r>
              <a:rPr lang="zh-CN" altLang="en-US" sz="26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就是你的国分裂，</a:t>
            </a:r>
            <a:endParaRPr lang="en-US" altLang="zh-CN" sz="2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			</a:t>
            </a:r>
            <a:r>
              <a:rPr lang="zh-CN" altLang="en-US" sz="26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归与玛代人和波斯人。</a:t>
            </a:r>
            <a:endParaRPr lang="en-US" sz="26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02" name="Group 42">
            <a:extLst>
              <a:ext uri="{FF2B5EF4-FFF2-40B4-BE49-F238E27FC236}">
                <a16:creationId xmlns:a16="http://schemas.microsoft.com/office/drawing/2014/main" id="{91F066B5-BE06-486D-B8C7-C8A98E6776C1}"/>
              </a:ext>
            </a:extLst>
          </p:cNvPr>
          <p:cNvGrpSpPr>
            <a:grpSpLocks/>
          </p:cNvGrpSpPr>
          <p:nvPr/>
        </p:nvGrpSpPr>
        <p:grpSpPr bwMode="auto">
          <a:xfrm>
            <a:off x="2033588" y="3089276"/>
            <a:ext cx="8115300" cy="339725"/>
            <a:chOff x="321" y="1514"/>
            <a:chExt cx="5112" cy="214"/>
          </a:xfrm>
        </p:grpSpPr>
        <p:sp>
          <p:nvSpPr>
            <p:cNvPr id="15365" name="Rectangle 5">
              <a:extLst>
                <a:ext uri="{FF2B5EF4-FFF2-40B4-BE49-F238E27FC236}">
                  <a16:creationId xmlns:a16="http://schemas.microsoft.com/office/drawing/2014/main" id="{E166B8D1-0F26-417E-8624-78C7410DE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" y="1514"/>
              <a:ext cx="466" cy="21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6" name="Rectangle 6">
              <a:extLst>
                <a:ext uri="{FF2B5EF4-FFF2-40B4-BE49-F238E27FC236}">
                  <a16:creationId xmlns:a16="http://schemas.microsoft.com/office/drawing/2014/main" id="{3032FC71-3782-4EFE-8206-F4ACBCA42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" y="1514"/>
              <a:ext cx="207" cy="21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7" name="Rectangle 7">
              <a:extLst>
                <a:ext uri="{FF2B5EF4-FFF2-40B4-BE49-F238E27FC236}">
                  <a16:creationId xmlns:a16="http://schemas.microsoft.com/office/drawing/2014/main" id="{C3677A82-1041-4B91-80A1-F68C3AE83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1514"/>
              <a:ext cx="23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8" name="Rectangle 8">
              <a:extLst>
                <a:ext uri="{FF2B5EF4-FFF2-40B4-BE49-F238E27FC236}">
                  <a16:creationId xmlns:a16="http://schemas.microsoft.com/office/drawing/2014/main" id="{E48E771A-6A17-4349-A1DF-D5CA3E21D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" y="1514"/>
              <a:ext cx="812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9" name="Rectangle 9">
              <a:extLst>
                <a:ext uri="{FF2B5EF4-FFF2-40B4-BE49-F238E27FC236}">
                  <a16:creationId xmlns:a16="http://schemas.microsoft.com/office/drawing/2014/main" id="{416706FA-3A55-44FA-A731-BEC1F4A65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1514"/>
              <a:ext cx="512" cy="214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0" name="Rectangle 10">
              <a:extLst>
                <a:ext uri="{FF2B5EF4-FFF2-40B4-BE49-F238E27FC236}">
                  <a16:creationId xmlns:a16="http://schemas.microsoft.com/office/drawing/2014/main" id="{0BC080E2-BFB3-4027-8D91-400E0450B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514"/>
              <a:ext cx="956" cy="21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1" name="Rectangle 11">
              <a:extLst>
                <a:ext uri="{FF2B5EF4-FFF2-40B4-BE49-F238E27FC236}">
                  <a16:creationId xmlns:a16="http://schemas.microsoft.com/office/drawing/2014/main" id="{B2085200-39D3-4C95-83FE-A252C6C03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1514"/>
              <a:ext cx="443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2" name="Rectangle 12">
              <a:extLst>
                <a:ext uri="{FF2B5EF4-FFF2-40B4-BE49-F238E27FC236}">
                  <a16:creationId xmlns:a16="http://schemas.microsoft.com/office/drawing/2014/main" id="{C14B5E0D-F03A-4647-A284-C058D0AEB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" y="1514"/>
              <a:ext cx="1048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3" name="Rectangle 13">
              <a:extLst>
                <a:ext uri="{FF2B5EF4-FFF2-40B4-BE49-F238E27FC236}">
                  <a16:creationId xmlns:a16="http://schemas.microsoft.com/office/drawing/2014/main" id="{A5FE0A14-247A-42BB-B258-D4C801AB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1514"/>
              <a:ext cx="489" cy="21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4" name="Rectangle 14">
              <a:extLst>
                <a:ext uri="{FF2B5EF4-FFF2-40B4-BE49-F238E27FC236}">
                  <a16:creationId xmlns:a16="http://schemas.microsoft.com/office/drawing/2014/main" id="{CEE0C8BD-9D22-4EAD-81B0-226607486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" y="1514"/>
              <a:ext cx="46" cy="214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5" name="Rectangle 15">
              <a:extLst>
                <a:ext uri="{FF2B5EF4-FFF2-40B4-BE49-F238E27FC236}">
                  <a16:creationId xmlns:a16="http://schemas.microsoft.com/office/drawing/2014/main" id="{66D94C34-344B-4078-B9C1-15C252658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1514"/>
              <a:ext cx="115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</p:grpSp>
      <p:sp>
        <p:nvSpPr>
          <p:cNvPr id="15377" name="Text Box 17">
            <a:extLst>
              <a:ext uri="{FF2B5EF4-FFF2-40B4-BE49-F238E27FC236}">
                <a16:creationId xmlns:a16="http://schemas.microsoft.com/office/drawing/2014/main" id="{C2E34039-375F-45F0-89CD-821FEA8D5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792" y="3475038"/>
            <a:ext cx="5453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古</a:t>
            </a:r>
          </a:p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列</a:t>
            </a:r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72BF37F5-DC04-421B-B127-3CE865EFB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92" y="3475039"/>
            <a:ext cx="54534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甘</a:t>
            </a:r>
          </a:p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拜</a:t>
            </a:r>
          </a:p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西</a:t>
            </a:r>
          </a:p>
        </p:txBody>
      </p:sp>
      <p:sp>
        <p:nvSpPr>
          <p:cNvPr id="15379" name="Text Box 19">
            <a:extLst>
              <a:ext uri="{FF2B5EF4-FFF2-40B4-BE49-F238E27FC236}">
                <a16:creationId xmlns:a16="http://schemas.microsoft.com/office/drawing/2014/main" id="{CE282307-97B1-4BA7-B74D-72D12A943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607" y="4469605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伪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士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每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狄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斯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5380" name="Text Box 20">
            <a:extLst>
              <a:ext uri="{FF2B5EF4-FFF2-40B4-BE49-F238E27FC236}">
                <a16:creationId xmlns:a16="http://schemas.microsoft.com/office/drawing/2014/main" id="{90B4FFCF-C318-4E34-BF79-D53F382E7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454" y="3475038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zh-TW" altLang="en-US" sz="2800" b="1">
              <a:ea typeface="SimHei" panose="02010609060101010101" pitchFamily="49" charset="-122"/>
            </a:endParaRPr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75F2804A-7302-4293-82CD-987F21DB1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504" y="3475038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15382" name="Rectangle 22">
            <a:extLst>
              <a:ext uri="{FF2B5EF4-FFF2-40B4-BE49-F238E27FC236}">
                <a16:creationId xmlns:a16="http://schemas.microsoft.com/office/drawing/2014/main" id="{76FF5135-ADCE-4ECA-9FB8-2DB94A100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542" y="3475038"/>
            <a:ext cx="545341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大</a:t>
            </a:r>
            <a:endParaRPr lang="zh-CN" altLang="en-US" sz="2400" b="1" dirty="0">
              <a:ea typeface="SimHei" panose="02010609060101010101" pitchFamily="49" charset="-122"/>
            </a:endParaRP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世</a:t>
            </a:r>
            <a:endParaRPr lang="en-US" altLang="en-US" sz="2400" b="1" dirty="0">
              <a:ea typeface="SimHei" panose="02010609060101010101" pitchFamily="49" charset="-122"/>
            </a:endParaRPr>
          </a:p>
        </p:txBody>
      </p:sp>
      <p:sp>
        <p:nvSpPr>
          <p:cNvPr id="15383" name="Text Box 23">
            <a:extLst>
              <a:ext uri="{FF2B5EF4-FFF2-40B4-BE49-F238E27FC236}">
                <a16:creationId xmlns:a16="http://schemas.microsoft.com/office/drawing/2014/main" id="{940341FE-B3B9-43E9-94A9-18C5273B4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742" y="3475039"/>
            <a:ext cx="545342" cy="155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>
              <a:spcBef>
                <a:spcPct val="40000"/>
              </a:spcBef>
            </a:pPr>
            <a:endParaRPr lang="en-US" altLang="zh-TW" sz="2800" b="1" dirty="0">
              <a:ea typeface="SimHei" panose="02010609060101010101" pitchFamily="49" charset="-122"/>
            </a:endParaRPr>
          </a:p>
        </p:txBody>
      </p:sp>
      <p:sp>
        <p:nvSpPr>
          <p:cNvPr id="15384" name="Text Box 24">
            <a:extLst>
              <a:ext uri="{FF2B5EF4-FFF2-40B4-BE49-F238E27FC236}">
                <a16:creationId xmlns:a16="http://schemas.microsoft.com/office/drawing/2014/main" id="{FF440BF6-5179-40F7-AB9A-CFCEBB407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592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zh-TW" altLang="en-US" sz="2800" b="1">
              <a:ea typeface="SimHei" panose="02010609060101010101" pitchFamily="49" charset="-122"/>
            </a:endParaRPr>
          </a:p>
        </p:txBody>
      </p:sp>
      <p:sp>
        <p:nvSpPr>
          <p:cNvPr id="15385" name="Rectangle 25">
            <a:extLst>
              <a:ext uri="{FF2B5EF4-FFF2-40B4-BE49-F238E27FC236}">
                <a16:creationId xmlns:a16="http://schemas.microsoft.com/office/drawing/2014/main" id="{51453C81-BFA4-4DF2-9BC8-9BBF38D34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2654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15386" name="Rectangle 26">
            <a:extLst>
              <a:ext uri="{FF2B5EF4-FFF2-40B4-BE49-F238E27FC236}">
                <a16:creationId xmlns:a16="http://schemas.microsoft.com/office/drawing/2014/main" id="{B9CA6D8D-6B74-4E5A-9AF2-45170E39D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0267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世</a:t>
            </a:r>
            <a:endParaRPr lang="en-US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5387" name="Text Box 27">
            <a:extLst>
              <a:ext uri="{FF2B5EF4-FFF2-40B4-BE49-F238E27FC236}">
                <a16:creationId xmlns:a16="http://schemas.microsoft.com/office/drawing/2014/main" id="{73C8D52D-08C7-4D94-92F9-BD59799EE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4052" y="5397736"/>
            <a:ext cx="4940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瑟</a:t>
            </a:r>
          </a:p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15388" name="Line 28">
            <a:extLst>
              <a:ext uri="{FF2B5EF4-FFF2-40B4-BE49-F238E27FC236}">
                <a16:creationId xmlns:a16="http://schemas.microsoft.com/office/drawing/2014/main" id="{4851F61B-7F74-43B6-A2B4-29A001EB633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17850" y="3430588"/>
            <a:ext cx="53976" cy="113226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389" name="Line 29">
            <a:extLst>
              <a:ext uri="{FF2B5EF4-FFF2-40B4-BE49-F238E27FC236}">
                <a16:creationId xmlns:a16="http://schemas.microsoft.com/office/drawing/2014/main" id="{B91FB96D-BE47-41AC-9318-09671C3D92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886693" y="3430588"/>
            <a:ext cx="36770" cy="20449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390" name="Text Box 30">
            <a:extLst>
              <a:ext uri="{FF2B5EF4-FFF2-40B4-BE49-F238E27FC236}">
                <a16:creationId xmlns:a16="http://schemas.microsoft.com/office/drawing/2014/main" id="{2B7C3096-372B-4BA6-A91D-75BBC1CAD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3" y="2730500"/>
            <a:ext cx="651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550</a:t>
            </a:r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7F39CB3A-6EA1-4E8A-8F5E-9249E86FB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1075" y="2727325"/>
            <a:ext cx="651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331</a:t>
            </a:r>
          </a:p>
        </p:txBody>
      </p:sp>
      <p:sp>
        <p:nvSpPr>
          <p:cNvPr id="15396" name="Line 36">
            <a:extLst>
              <a:ext uri="{FF2B5EF4-FFF2-40B4-BE49-F238E27FC236}">
                <a16:creationId xmlns:a16="http://schemas.microsoft.com/office/drawing/2014/main" id="{417F1B17-DC77-456A-B68C-09240864C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1225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397" name="Text Box 37">
            <a:extLst>
              <a:ext uri="{FF2B5EF4-FFF2-40B4-BE49-F238E27FC236}">
                <a16:creationId xmlns:a16="http://schemas.microsoft.com/office/drawing/2014/main" id="{5BD81BDA-C56D-430A-9931-032007F5A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171" y="1439296"/>
            <a:ext cx="1422184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en-US" altLang="zh-TW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445.3.14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出令重建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5398" name="Line 38">
            <a:extLst>
              <a:ext uri="{FF2B5EF4-FFF2-40B4-BE49-F238E27FC236}">
                <a16:creationId xmlns:a16="http://schemas.microsoft.com/office/drawing/2014/main" id="{24E79A75-1069-4524-B834-64E5E143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400" name="Text Box 40">
            <a:extLst>
              <a:ext uri="{FF2B5EF4-FFF2-40B4-BE49-F238E27FC236}">
                <a16:creationId xmlns:a16="http://schemas.microsoft.com/office/drawing/2014/main" id="{25BB6261-934D-48A2-9F33-7933FD8BD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823" y="1402362"/>
            <a:ext cx="11128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en-US" altLang="zh-CN" sz="2600" b="1" dirty="0">
                <a:solidFill>
                  <a:srgbClr val="FFFF00"/>
                </a:solidFill>
                <a:ea typeface="SimHei" panose="02010609060101010101" pitchFamily="49" charset="-122"/>
              </a:rPr>
              <a:t>479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以斯帖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为王后</a:t>
            </a:r>
            <a:endParaRPr lang="zh-TW" altLang="en-US" sz="2400" b="1" dirty="0">
              <a:solidFill>
                <a:srgbClr val="FF3300"/>
              </a:solidFill>
              <a:ea typeface="SimHei" panose="02010609060101010101" pitchFamily="49" charset="-122"/>
            </a:endParaRPr>
          </a:p>
        </p:txBody>
      </p:sp>
      <p:sp>
        <p:nvSpPr>
          <p:cNvPr id="15401" name="Text Box 41">
            <a:extLst>
              <a:ext uri="{FF2B5EF4-FFF2-40B4-BE49-F238E27FC236}">
                <a16:creationId xmlns:a16="http://schemas.microsoft.com/office/drawing/2014/main" id="{9DD77AA4-1903-48F8-8516-A4F1A2EF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139" y="79786"/>
            <a:ext cx="43588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FFF00"/>
                </a:solidFill>
                <a:ea typeface="SimHei" panose="02010609060101010101" pitchFamily="49" charset="-122"/>
              </a:rPr>
              <a:t>波斯帝国诸王</a:t>
            </a:r>
            <a:endParaRPr lang="zh-TW" altLang="en-US" sz="5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03" name="Line 43">
            <a:extLst>
              <a:ext uri="{FF2B5EF4-FFF2-40B4-BE49-F238E27FC236}">
                <a16:creationId xmlns:a16="http://schemas.microsoft.com/office/drawing/2014/main" id="{8F81AA15-18DC-45D7-84E5-4F2E24F3A1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4225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404" name="Text Box 44">
            <a:extLst>
              <a:ext uri="{FF2B5EF4-FFF2-40B4-BE49-F238E27FC236}">
                <a16:creationId xmlns:a16="http://schemas.microsoft.com/office/drawing/2014/main" id="{D3558C0F-5F2F-419A-8180-10F85B382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13" y="1939926"/>
            <a:ext cx="803425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2400" b="1">
                <a:solidFill>
                  <a:srgbClr val="FF3300"/>
                </a:solidFill>
                <a:ea typeface="SimHei" panose="02010609060101010101" pitchFamily="49" charset="-122"/>
              </a:rPr>
              <a:t>圣殿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>
                <a:solidFill>
                  <a:srgbClr val="FF3300"/>
                </a:solidFill>
                <a:ea typeface="SimHei" panose="02010609060101010101" pitchFamily="49" charset="-122"/>
              </a:rPr>
              <a:t>完工</a:t>
            </a:r>
          </a:p>
        </p:txBody>
      </p:sp>
      <p:sp>
        <p:nvSpPr>
          <p:cNvPr id="15406" name="Line 46">
            <a:extLst>
              <a:ext uri="{FF2B5EF4-FFF2-40B4-BE49-F238E27FC236}">
                <a16:creationId xmlns:a16="http://schemas.microsoft.com/office/drawing/2014/main" id="{9B7277A9-6700-4F70-879D-B6E69A17E8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0516" y="3429001"/>
            <a:ext cx="0" cy="31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407" name="Line 47">
            <a:extLst>
              <a:ext uri="{FF2B5EF4-FFF2-40B4-BE49-F238E27FC236}">
                <a16:creationId xmlns:a16="http://schemas.microsoft.com/office/drawing/2014/main" id="{7D210AFE-F59D-437A-9684-17DA1F05C9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50782" y="3737930"/>
            <a:ext cx="78748" cy="14493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409" name="Text Box 49">
            <a:extLst>
              <a:ext uri="{FF2B5EF4-FFF2-40B4-BE49-F238E27FC236}">
                <a16:creationId xmlns:a16="http://schemas.microsoft.com/office/drawing/2014/main" id="{696EBA09-BBF9-4B29-B3D6-107EBD5CC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519" y="5078426"/>
            <a:ext cx="90601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3300"/>
                </a:solidFill>
                <a:ea typeface="SimHei" panose="02010609060101010101" pitchFamily="49" charset="-122"/>
              </a:rPr>
              <a:t>远征</a:t>
            </a:r>
          </a:p>
          <a:p>
            <a:pPr algn="ctr"/>
            <a:r>
              <a:rPr lang="zh-TW" altLang="en-US" sz="2800" b="1" dirty="0">
                <a:solidFill>
                  <a:srgbClr val="FF3300"/>
                </a:solidFill>
                <a:ea typeface="SimHei" panose="02010609060101010101" pitchFamily="49" charset="-122"/>
              </a:rPr>
              <a:t>希腊</a:t>
            </a:r>
            <a:endParaRPr lang="en-US" altLang="zh-TW" sz="2800" b="1" dirty="0">
              <a:solidFill>
                <a:srgbClr val="FF3300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480</a:t>
            </a:r>
            <a:endParaRPr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10" name="Rectangle 50">
            <a:extLst>
              <a:ext uri="{FF2B5EF4-FFF2-40B4-BE49-F238E27FC236}">
                <a16:creationId xmlns:a16="http://schemas.microsoft.com/office/drawing/2014/main" id="{1224470A-1F27-4D1E-826D-847B05072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38" y="2830514"/>
            <a:ext cx="520700" cy="187325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/>
          </a:p>
        </p:txBody>
      </p:sp>
      <p:sp>
        <p:nvSpPr>
          <p:cNvPr id="15412" name="Text Box 52">
            <a:extLst>
              <a:ext uri="{FF2B5EF4-FFF2-40B4-BE49-F238E27FC236}">
                <a16:creationId xmlns:a16="http://schemas.microsoft.com/office/drawing/2014/main" id="{135D6FE1-14C0-40B1-8A23-A7A5D82B1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201" y="1141414"/>
            <a:ext cx="1136850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 sz="2400" b="1">
                <a:ea typeface="SimHei" panose="02010609060101010101" pitchFamily="49" charset="-122"/>
              </a:rPr>
              <a:t>玛代王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>
                <a:ea typeface="SimHei" panose="02010609060101010101" pitchFamily="49" charset="-122"/>
              </a:rPr>
              <a:t>大利乌</a:t>
            </a:r>
          </a:p>
          <a:p>
            <a:pPr algn="ctr">
              <a:spcAft>
                <a:spcPct val="20000"/>
              </a:spcAft>
            </a:pPr>
            <a:r>
              <a:rPr lang="en-US" altLang="zh-CN" sz="2400" b="1">
                <a:solidFill>
                  <a:schemeClr val="bg2"/>
                </a:solidFill>
                <a:ea typeface="SimHei" panose="02010609060101010101" pitchFamily="49" charset="-122"/>
              </a:rPr>
              <a:t>Gubaru</a:t>
            </a:r>
            <a:endParaRPr lang="en-US" altLang="zh-TW" sz="2400" b="1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15413" name="Line 53">
            <a:extLst>
              <a:ext uri="{FF2B5EF4-FFF2-40B4-BE49-F238E27FC236}">
                <a16:creationId xmlns:a16="http://schemas.microsoft.com/office/drawing/2014/main" id="{4EA00D89-5DA3-4B6B-A52D-06F9C307B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425" y="2178051"/>
            <a:ext cx="0" cy="652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47186-85F7-448F-A4D2-2214FF551BAC}"/>
              </a:ext>
            </a:extLst>
          </p:cNvPr>
          <p:cNvSpPr txBox="1"/>
          <p:nvPr/>
        </p:nvSpPr>
        <p:spPr>
          <a:xfrm>
            <a:off x="4911751" y="3475038"/>
            <a:ext cx="5206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亚哈随鲁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5A1F24-967E-4790-B0A2-479F23EEF1D3}"/>
              </a:ext>
            </a:extLst>
          </p:cNvPr>
          <p:cNvSpPr txBox="1"/>
          <p:nvPr/>
        </p:nvSpPr>
        <p:spPr>
          <a:xfrm>
            <a:off x="9914355" y="5372809"/>
            <a:ext cx="563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西塞士</a:t>
            </a:r>
            <a:endParaRPr 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0864" y="4255528"/>
            <a:ext cx="812186" cy="60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536</a:t>
            </a:r>
          </a:p>
        </p:txBody>
      </p:sp>
    </p:spTree>
    <p:extLst>
      <p:ext uri="{BB962C8B-B14F-4D97-AF65-F5344CB8AC3E}">
        <p14:creationId xmlns:p14="http://schemas.microsoft.com/office/powerpoint/2010/main" val="640282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Daniellion">
            <a:extLst>
              <a:ext uri="{FF2B5EF4-FFF2-40B4-BE49-F238E27FC236}">
                <a16:creationId xmlns:a16="http://schemas.microsoft.com/office/drawing/2014/main" id="{47895485-37AA-486B-B0C9-6863DE600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17" y="0"/>
            <a:ext cx="103898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D4B40A4-1AEE-46EB-A68D-FF38FD5987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741627"/>
              </p:ext>
            </p:extLst>
          </p:nvPr>
        </p:nvGraphicFramePr>
        <p:xfrm>
          <a:off x="1550580" y="0"/>
          <a:ext cx="105156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4703">
                  <a:extLst>
                    <a:ext uri="{9D8B030D-6E8A-4147-A177-3AD203B41FA5}">
                      <a16:colId xmlns:a16="http://schemas.microsoft.com/office/drawing/2014/main" val="874795228"/>
                    </a:ext>
                  </a:extLst>
                </a:gridCol>
                <a:gridCol w="5337544">
                  <a:extLst>
                    <a:ext uri="{9D8B030D-6E8A-4147-A177-3AD203B41FA5}">
                      <a16:colId xmlns:a16="http://schemas.microsoft.com/office/drawing/2014/main" val="968534033"/>
                    </a:ext>
                  </a:extLst>
                </a:gridCol>
                <a:gridCol w="1933353">
                  <a:extLst>
                    <a:ext uri="{9D8B030D-6E8A-4147-A177-3AD203B41FA5}">
                      <a16:colId xmlns:a16="http://schemas.microsoft.com/office/drawing/2014/main" val="241439712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5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伯沙撒</a:t>
                      </a:r>
                      <a:endParaRPr lang="en-US" sz="5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四巨獸</a:t>
                      </a:r>
                      <a:endParaRPr lang="en-US" sz="5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79735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5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綿羊與山羊</a:t>
                      </a:r>
                      <a:endParaRPr lang="en-US" sz="5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86951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5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大利烏</a:t>
                      </a:r>
                      <a:endParaRPr lang="en-US" sz="5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為歸回禱告</a:t>
                      </a:r>
                      <a:endParaRPr lang="en-US" sz="5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9上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4750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5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1" kern="1200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七十個七</a:t>
                      </a:r>
                      <a:endParaRPr lang="en-US" sz="5400" b="1" kern="1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kern="1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9下</a:t>
                      </a:r>
                      <a:endParaRPr lang="en-US" sz="54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89985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5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5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古列</a:t>
                      </a:r>
                      <a:endParaRPr lang="en-US" sz="5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遲來之原因</a:t>
                      </a:r>
                      <a:endParaRPr lang="en-US" sz="5400" b="1" kern="1200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8086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5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王之交戰</a:t>
                      </a:r>
                      <a:endParaRPr lang="en-US" sz="5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65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5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kern="1200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最終之結局</a:t>
                      </a:r>
                      <a:endParaRPr lang="en-US" sz="5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>
                          <a:solidFill>
                            <a:srgbClr val="FFC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839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5F1F92F-31A8-497E-AEF2-4F6C3973F16A}"/>
              </a:ext>
            </a:extLst>
          </p:cNvPr>
          <p:cNvSpPr txBox="1"/>
          <p:nvPr/>
        </p:nvSpPr>
        <p:spPr>
          <a:xfrm>
            <a:off x="276447" y="214491"/>
            <a:ext cx="108274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但以理書</a:t>
            </a:r>
            <a:r>
              <a:rPr lang="en-US" sz="66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</a:t>
            </a:r>
            <a:endParaRPr lang="en-US" sz="6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7094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east-1">
            <a:extLst>
              <a:ext uri="{FF2B5EF4-FFF2-40B4-BE49-F238E27FC236}">
                <a16:creationId xmlns:a16="http://schemas.microsoft.com/office/drawing/2014/main" id="{6D344A24-45F9-4AB1-BA9E-E06AC91D3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1" y="0"/>
            <a:ext cx="5595938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BAB56707-5BF1-4327-8447-2187E0C14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2214" y="36255"/>
            <a:ext cx="635882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头一个像狮子，有鹰的翅膀；我正观看的时候，兽的翅膀被拔去，兽从地上得立起来，用两脚站立，像人一样，又得了人心。   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200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7:4)</a:t>
            </a:r>
            <a:endParaRPr lang="en-US" altLang="zh-TW" sz="3200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384CA750-D94A-451D-8B0E-74C8BF4CC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6051"/>
            <a:ext cx="470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anose="02010609060101010101" pitchFamily="49" charset="-122"/>
              </a:rPr>
              <a:t>1</a:t>
            </a:r>
          </a:p>
        </p:txBody>
      </p:sp>
      <p:sp>
        <p:nvSpPr>
          <p:cNvPr id="14341" name="Rectangle 5" descr="Brown marble">
            <a:extLst>
              <a:ext uri="{FF2B5EF4-FFF2-40B4-BE49-F238E27FC236}">
                <a16:creationId xmlns:a16="http://schemas.microsoft.com/office/drawing/2014/main" id="{F6948289-5FA1-450F-B309-546F40F7E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2917" y="4183363"/>
            <a:ext cx="3429000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巴比伦帝国</a:t>
            </a:r>
            <a:endParaRPr lang="zh-TW" altLang="en-US" sz="40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2" name="Picture 6" descr="striding-lion">
            <a:extLst>
              <a:ext uri="{FF2B5EF4-FFF2-40B4-BE49-F238E27FC236}">
                <a16:creationId xmlns:a16="http://schemas.microsoft.com/office/drawing/2014/main" id="{DE2F315D-74AD-4E64-BE08-1907B4FF7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917" y="4792963"/>
            <a:ext cx="3429000" cy="158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ancient-chaldean-man-lion-from-babylon">
            <a:extLst>
              <a:ext uri="{FF2B5EF4-FFF2-40B4-BE49-F238E27FC236}">
                <a16:creationId xmlns:a16="http://schemas.microsoft.com/office/drawing/2014/main" id="{85A6F953-6A3E-4D1B-AC84-BCDBBE47E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546" y="4299982"/>
            <a:ext cx="2686493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AutoShape 9">
            <a:extLst>
              <a:ext uri="{FF2B5EF4-FFF2-40B4-BE49-F238E27FC236}">
                <a16:creationId xmlns:a16="http://schemas.microsoft.com/office/drawing/2014/main" id="{FD560C88-505F-4B33-A61F-FA8CA510B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662" y="2808324"/>
            <a:ext cx="2066260" cy="1241351"/>
          </a:xfrm>
          <a:prstGeom prst="wedgeRectCallout">
            <a:avLst>
              <a:gd name="adj1" fmla="val -19987"/>
              <a:gd name="adj2" fmla="val -18855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尼布甲尼</a:t>
            </a:r>
            <a:endParaRPr lang="en-US" altLang="zh-CN" sz="36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撒发疯</a:t>
            </a:r>
            <a:endParaRPr lang="en-US" altLang="zh-TW" sz="36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east-2">
            <a:extLst>
              <a:ext uri="{FF2B5EF4-FFF2-40B4-BE49-F238E27FC236}">
                <a16:creationId xmlns:a16="http://schemas.microsoft.com/office/drawing/2014/main" id="{21491CDF-E02F-46E4-A3FA-E49623D7E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5" y="0"/>
            <a:ext cx="4891088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24BB8251-6BB0-4CF5-83ED-DC26EC6B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513" y="69107"/>
            <a:ext cx="698913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又有一兽如熊，就是第二兽，旁跨而坐，口齿内衔着三根肋骨。有吩咐这兽的说：「起来吞吃多肉。」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7:5)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79A8AC36-FA63-4B3A-AA4F-04EB43309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6051"/>
            <a:ext cx="4443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anose="02010609060101010101" pitchFamily="49" charset="-122"/>
              </a:rPr>
              <a:t>2</a:t>
            </a:r>
          </a:p>
        </p:txBody>
      </p:sp>
      <p:sp>
        <p:nvSpPr>
          <p:cNvPr id="15365" name="Rectangle 5" descr="Brown marble">
            <a:extLst>
              <a:ext uri="{FF2B5EF4-FFF2-40B4-BE49-F238E27FC236}">
                <a16:creationId xmlns:a16="http://schemas.microsoft.com/office/drawing/2014/main" id="{EED8B2A6-21E1-42E0-A841-881208A7B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9585" y="1981200"/>
            <a:ext cx="6578009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波斯玛代帝国</a:t>
            </a:r>
            <a:endParaRPr lang="zh-TW" altLang="en-US" sz="44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DEDE9892-2BE9-43D7-A700-D5735A2F9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969" y="4114800"/>
            <a:ext cx="685209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CC0000"/>
                </a:solidFill>
                <a:ea typeface="SimHei" panose="02010609060101010101" pitchFamily="49" charset="-122"/>
              </a:rPr>
              <a:t>旁跨而坐 </a:t>
            </a:r>
            <a:r>
              <a:rPr lang="en-US" altLang="zh-TW" sz="3200" b="1" dirty="0">
                <a:solidFill>
                  <a:schemeClr val="accent2"/>
                </a:solidFill>
                <a:ea typeface="SimHei" panose="02010609060101010101" pitchFamily="49" charset="-122"/>
              </a:rPr>
              <a:t>(It was raised up on one of its sides)</a:t>
            </a:r>
            <a:r>
              <a:rPr lang="zh-TW" altLang="en-US" sz="3200" b="1" dirty="0">
                <a:solidFill>
                  <a:schemeClr val="accent2"/>
                </a:solidFill>
                <a:ea typeface="SimHei" panose="02010609060101010101" pitchFamily="49" charset="-122"/>
              </a:rPr>
              <a:t>：</a:t>
            </a:r>
            <a:r>
              <a:rPr lang="zh-TW" altLang="en-US" sz="3200" b="1" dirty="0">
                <a:ea typeface="SimHei" panose="02010609060101010101" pitchFamily="49" charset="-122"/>
              </a:rPr>
              <a:t>侧身起立</a:t>
            </a:r>
            <a:r>
              <a:rPr lang="zh-TW" altLang="en-US" sz="3200" b="1" dirty="0">
                <a:ea typeface="PMingLiU" panose="02020500000000000000" pitchFamily="18" charset="-120"/>
              </a:rPr>
              <a:t> </a:t>
            </a:r>
            <a:r>
              <a:rPr lang="en-US" altLang="zh-TW" sz="3200" b="1" dirty="0">
                <a:ea typeface="PMingLiU" panose="02020500000000000000" pitchFamily="18" charset="-120"/>
                <a:sym typeface="Wingdings" panose="05000000000000000000" pitchFamily="2" charset="2"/>
              </a:rPr>
              <a:t> </a:t>
            </a:r>
            <a:r>
              <a:rPr lang="zh-TW" altLang="en-US" sz="3200" b="1" dirty="0">
                <a:ea typeface="SimHei" panose="02010609060101010101" pitchFamily="49" charset="-122"/>
              </a:rPr>
              <a:t>波斯强于玛代，靠波斯而崛起。</a:t>
            </a: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15D67950-421E-47B0-91C2-ACF9F548A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969" y="5675292"/>
            <a:ext cx="685209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C0000"/>
                </a:solidFill>
                <a:ea typeface="SimHei" panose="02010609060101010101" pitchFamily="49" charset="-122"/>
              </a:rPr>
              <a:t>三根肋骨：</a:t>
            </a:r>
            <a:r>
              <a:rPr lang="zh-CN" altLang="en-US" sz="3200" b="1" dirty="0">
                <a:ea typeface="SimHei" panose="02010609060101010101" pitchFamily="49" charset="-122"/>
              </a:rPr>
              <a:t>波斯所征服的三个大国</a:t>
            </a:r>
            <a:r>
              <a:rPr lang="zh-CN" altLang="zh-TW" sz="3200" b="1" dirty="0">
                <a:ea typeface="SimHei" panose="02010609060101010101" pitchFamily="49" charset="-122"/>
              </a:rPr>
              <a:t> </a:t>
            </a:r>
            <a:r>
              <a:rPr lang="zh-TW" altLang="en-US" sz="3200" b="1" dirty="0">
                <a:ea typeface="SimHei" panose="02010609060101010101" pitchFamily="49" charset="-122"/>
              </a:rPr>
              <a:t>-</a:t>
            </a:r>
            <a:r>
              <a:rPr lang="en-US" altLang="zh-TW" sz="3200" b="1" dirty="0">
                <a:ea typeface="SimHei" panose="02010609060101010101" pitchFamily="49" charset="-122"/>
              </a:rPr>
              <a:t>- </a:t>
            </a:r>
            <a:r>
              <a:rPr lang="zh-CN" altLang="en-US" sz="3200" b="1" dirty="0">
                <a:ea typeface="SimHei" panose="02010609060101010101" pitchFamily="49" charset="-122"/>
              </a:rPr>
              <a:t>巴比伦、吕底亚、埃及。</a:t>
            </a:r>
            <a:endParaRPr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934CDBDC-C364-4E07-AF5B-9261A8E8E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969" y="2697541"/>
            <a:ext cx="685209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C0000"/>
                </a:solidFill>
                <a:ea typeface="SimHei" panose="02010609060101010101" pitchFamily="49" charset="-122"/>
              </a:rPr>
              <a:t>熊：</a:t>
            </a:r>
            <a:r>
              <a:rPr lang="zh-CN" altLang="en-US" sz="3200" b="1" dirty="0">
                <a:ea typeface="SimHei" panose="02010609060101010101" pitchFamily="49" charset="-122"/>
              </a:rPr>
              <a:t>波斯常靠人海战术，以蛮力取胜。波斯王亚哈随鲁远征希腊时，就动员了</a:t>
            </a:r>
            <a:r>
              <a:rPr lang="en-US" altLang="zh-CN" sz="3200" b="1" dirty="0">
                <a:ea typeface="SimHei" panose="02010609060101010101" pitchFamily="49" charset="-122"/>
              </a:rPr>
              <a:t>25</a:t>
            </a:r>
            <a:r>
              <a:rPr lang="zh-CN" altLang="en-US" sz="3200" b="1" dirty="0">
                <a:ea typeface="SimHei" panose="02010609060101010101" pitchFamily="49" charset="-122"/>
              </a:rPr>
              <a:t>万大军。</a:t>
            </a:r>
            <a:endParaRPr lang="zh-TW" altLang="en-US" sz="3200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east-3">
            <a:extLst>
              <a:ext uri="{FF2B5EF4-FFF2-40B4-BE49-F238E27FC236}">
                <a16:creationId xmlns:a16="http://schemas.microsoft.com/office/drawing/2014/main" id="{6D78321B-94A4-444D-9310-0F51E055F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44624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>
            <a:extLst>
              <a:ext uri="{FF2B5EF4-FFF2-40B4-BE49-F238E27FC236}">
                <a16:creationId xmlns:a16="http://schemas.microsoft.com/office/drawing/2014/main" id="{54B20746-8837-4486-B315-CD7A77FA9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41" y="4590334"/>
            <a:ext cx="547945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此后我观看，又有一兽如豹，背上有鸟的四个翅膀；这兽有四个头，又得了权柄。</a:t>
            </a:r>
            <a:endParaRPr lang="en-US" altLang="zh-CN" sz="32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7:6)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170C6E61-30EE-45B0-A027-5D2782AA2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6051"/>
            <a:ext cx="497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anose="02010609060101010101" pitchFamily="49" charset="-122"/>
              </a:rPr>
              <a:t>3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A1DABAFB-E74A-4F0F-BDB6-98B51B821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8507" y="4483729"/>
            <a:ext cx="5559203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豹与四翅：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亚历山大行军神速，</a:t>
            </a:r>
            <a:endParaRPr lang="en-US" altLang="zh-CN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仅花八年就征服天下。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BCB76339-7A4B-4008-97B1-A041BFA2B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656" y="5486400"/>
            <a:ext cx="555444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四头：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亚历山大死后帝国被四将领瓜分，分成马其顿、小亚细亚、叙利亚、埃及。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91" name="Rectangle 7" descr="Brown marble">
            <a:extLst>
              <a:ext uri="{FF2B5EF4-FFF2-40B4-BE49-F238E27FC236}">
                <a16:creationId xmlns:a16="http://schemas.microsoft.com/office/drawing/2014/main" id="{473D508D-2AB2-408A-B044-CF7B9BC63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4668885"/>
            <a:ext cx="1143000" cy="1905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TW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希腊</a:t>
            </a:r>
          </a:p>
          <a:p>
            <a:pPr algn="ctr">
              <a:spcAft>
                <a:spcPct val="50000"/>
              </a:spcAft>
            </a:pPr>
            <a:r>
              <a:rPr lang="zh-TW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帝国</a:t>
            </a:r>
            <a:endParaRPr lang="zh-TW" altLang="en-US" sz="24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5" name="Rectangle 17">
            <a:extLst>
              <a:ext uri="{FF2B5EF4-FFF2-40B4-BE49-F238E27FC236}">
                <a16:creationId xmlns:a16="http://schemas.microsoft.com/office/drawing/2014/main" id="{206D9164-6E5E-4DB3-8459-BD3F10FC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389" y="5549269"/>
            <a:ext cx="787620" cy="404963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424" name="Rectangle 16">
            <a:extLst>
              <a:ext uri="{FF2B5EF4-FFF2-40B4-BE49-F238E27FC236}">
                <a16:creationId xmlns:a16="http://schemas.microsoft.com/office/drawing/2014/main" id="{D6B8CD35-61F9-4593-950C-C0D20DA8B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6362" y="5518166"/>
            <a:ext cx="787620" cy="43606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410" name="Picture 2" descr="Beast-4">
            <a:extLst>
              <a:ext uri="{FF2B5EF4-FFF2-40B4-BE49-F238E27FC236}">
                <a16:creationId xmlns:a16="http://schemas.microsoft.com/office/drawing/2014/main" id="{DFE0EB7A-7319-4413-B052-1CFB69FA0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2869"/>
            <a:ext cx="9144000" cy="44624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3">
            <a:extLst>
              <a:ext uri="{FF2B5EF4-FFF2-40B4-BE49-F238E27FC236}">
                <a16:creationId xmlns:a16="http://schemas.microsoft.com/office/drawing/2014/main" id="{67FCD26B-1433-4F9D-8370-E3E41EE41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888" y="4501342"/>
            <a:ext cx="121920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其后我在夜间的异象中观看，见第四兽甚是可怕，极其强壮，大有力量，有大铁牙，吞吃嚼碎，所剩下的用脚践踏。这兽与前三兽大不相同，头有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十角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。我正观看这些角，见其中又长起一个</a:t>
            </a:r>
            <a:r>
              <a:rPr lang="zh-CN" altLang="en-US" sz="30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小角</a:t>
            </a:r>
            <a:r>
              <a:rPr lang="zh-CN" altLang="en-US" sz="3000" b="1" dirty="0">
                <a:latin typeface="SimHei" panose="02010609060101010101" pitchFamily="49" charset="-122"/>
                <a:ea typeface="SimHei" panose="02010609060101010101" pitchFamily="49" charset="-122"/>
              </a:rPr>
              <a:t>；先前的角中有三角在这角前，连根被他拔出来。这角有眼，像人的眼，有口说夸大的话。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0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7:7-8)</a:t>
            </a:r>
            <a:endParaRPr lang="en-US" altLang="zh-TW" sz="30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82DF2636-25CF-4148-A689-B9DA5E42C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6051"/>
            <a:ext cx="470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17413" name="Freeform 5">
            <a:extLst>
              <a:ext uri="{FF2B5EF4-FFF2-40B4-BE49-F238E27FC236}">
                <a16:creationId xmlns:a16="http://schemas.microsoft.com/office/drawing/2014/main" id="{835D4049-B5E4-4B72-8337-24AAFFCDEED8}"/>
              </a:ext>
            </a:extLst>
          </p:cNvPr>
          <p:cNvSpPr>
            <a:spLocks/>
          </p:cNvSpPr>
          <p:nvPr/>
        </p:nvSpPr>
        <p:spPr bwMode="auto">
          <a:xfrm>
            <a:off x="7015164" y="1419225"/>
            <a:ext cx="236537" cy="338138"/>
          </a:xfrm>
          <a:custGeom>
            <a:avLst/>
            <a:gdLst>
              <a:gd name="T0" fmla="*/ 0 w 149"/>
              <a:gd name="T1" fmla="*/ 213 h 213"/>
              <a:gd name="T2" fmla="*/ 101 w 149"/>
              <a:gd name="T3" fmla="*/ 191 h 213"/>
              <a:gd name="T4" fmla="*/ 123 w 149"/>
              <a:gd name="T5" fmla="*/ 130 h 213"/>
              <a:gd name="T6" fmla="*/ 149 w 149"/>
              <a:gd name="T7" fmla="*/ 0 h 213"/>
              <a:gd name="T8" fmla="*/ 111 w 149"/>
              <a:gd name="T9" fmla="*/ 23 h 213"/>
              <a:gd name="T10" fmla="*/ 47 w 149"/>
              <a:gd name="T11" fmla="*/ 104 h 213"/>
              <a:gd name="T12" fmla="*/ 13 w 149"/>
              <a:gd name="T13" fmla="*/ 162 h 213"/>
              <a:gd name="T14" fmla="*/ 0 w 149"/>
              <a:gd name="T15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9" h="213">
                <a:moveTo>
                  <a:pt x="0" y="213"/>
                </a:moveTo>
                <a:lnTo>
                  <a:pt x="101" y="191"/>
                </a:lnTo>
                <a:lnTo>
                  <a:pt x="123" y="130"/>
                </a:lnTo>
                <a:lnTo>
                  <a:pt x="149" y="0"/>
                </a:lnTo>
                <a:lnTo>
                  <a:pt x="111" y="23"/>
                </a:lnTo>
                <a:lnTo>
                  <a:pt x="47" y="104"/>
                </a:lnTo>
                <a:lnTo>
                  <a:pt x="13" y="162"/>
                </a:lnTo>
                <a:lnTo>
                  <a:pt x="0" y="213"/>
                </a:lnTo>
                <a:close/>
              </a:path>
            </a:pathLst>
          </a:custGeom>
          <a:solidFill>
            <a:srgbClr val="FFFF99"/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Line 6">
            <a:extLst>
              <a:ext uri="{FF2B5EF4-FFF2-40B4-BE49-F238E27FC236}">
                <a16:creationId xmlns:a16="http://schemas.microsoft.com/office/drawing/2014/main" id="{9FE2C3DF-DAC1-46D6-AD6C-0171C1BC7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063" y="1374775"/>
            <a:ext cx="271462" cy="2428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7">
            <a:extLst>
              <a:ext uri="{FF2B5EF4-FFF2-40B4-BE49-F238E27FC236}">
                <a16:creationId xmlns:a16="http://schemas.microsoft.com/office/drawing/2014/main" id="{89C49595-549A-4C9B-A2FD-56996EE147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64401" y="1354138"/>
            <a:ext cx="169863" cy="3349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Line 8">
            <a:extLst>
              <a:ext uri="{FF2B5EF4-FFF2-40B4-BE49-F238E27FC236}">
                <a16:creationId xmlns:a16="http://schemas.microsoft.com/office/drawing/2014/main" id="{28A04478-4290-4F01-AA92-44CBF750282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2225" y="1393825"/>
            <a:ext cx="223838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7" name="Line 9">
            <a:extLst>
              <a:ext uri="{FF2B5EF4-FFF2-40B4-BE49-F238E27FC236}">
                <a16:creationId xmlns:a16="http://schemas.microsoft.com/office/drawing/2014/main" id="{3664A107-CC24-48F8-9DD6-9EEF144CCE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10475" y="1431925"/>
            <a:ext cx="293688" cy="1857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8" name="Line 10">
            <a:extLst>
              <a:ext uri="{FF2B5EF4-FFF2-40B4-BE49-F238E27FC236}">
                <a16:creationId xmlns:a16="http://schemas.microsoft.com/office/drawing/2014/main" id="{BC1C21D4-4EDD-4A5A-958C-A0A19BCE0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7975" y="1620839"/>
            <a:ext cx="63500" cy="263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Line 11">
            <a:extLst>
              <a:ext uri="{FF2B5EF4-FFF2-40B4-BE49-F238E27FC236}">
                <a16:creationId xmlns:a16="http://schemas.microsoft.com/office/drawing/2014/main" id="{66520116-0417-49C1-ADAC-2503AED498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0826" y="1697038"/>
            <a:ext cx="168275" cy="68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Rectangle 13" descr="Brown marble">
            <a:extLst>
              <a:ext uri="{FF2B5EF4-FFF2-40B4-BE49-F238E27FC236}">
                <a16:creationId xmlns:a16="http://schemas.microsoft.com/office/drawing/2014/main" id="{144FD8AE-567C-4334-A3B6-28D77D7A5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1" y="1354138"/>
            <a:ext cx="1447800" cy="1828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50000"/>
              </a:spcAft>
            </a:pPr>
            <a:r>
              <a:rPr lang="zh-TW" altLang="en-US" sz="4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</a:p>
          <a:p>
            <a:pPr algn="ctr">
              <a:spcAft>
                <a:spcPct val="50000"/>
              </a:spcAft>
            </a:pPr>
            <a:r>
              <a:rPr lang="zh-TW" altLang="en-US" sz="4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帝国</a:t>
            </a:r>
          </a:p>
        </p:txBody>
      </p:sp>
      <p:sp>
        <p:nvSpPr>
          <p:cNvPr id="17422" name="AutoShape 14">
            <a:extLst>
              <a:ext uri="{FF2B5EF4-FFF2-40B4-BE49-F238E27FC236}">
                <a16:creationId xmlns:a16="http://schemas.microsoft.com/office/drawing/2014/main" id="{42C52E96-5DE0-447E-A11B-D250FA90F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99" y="3377667"/>
            <a:ext cx="1753225" cy="977900"/>
          </a:xfrm>
          <a:prstGeom prst="wedgeRectCallout">
            <a:avLst>
              <a:gd name="adj1" fmla="val -45946"/>
              <a:gd name="adj2" fmla="val 169616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末世十</a:t>
            </a:r>
            <a:endParaRPr lang="en-US" altLang="zh-CN" sz="32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国联盟</a:t>
            </a:r>
            <a:endParaRPr lang="en-US" altLang="en-US" sz="3200" b="1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7423" name="AutoShape 15">
            <a:extLst>
              <a:ext uri="{FF2B5EF4-FFF2-40B4-BE49-F238E27FC236}">
                <a16:creationId xmlns:a16="http://schemas.microsoft.com/office/drawing/2014/main" id="{83B49136-B23D-4376-90E3-E697F1EAC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3847292"/>
            <a:ext cx="1802844" cy="533400"/>
          </a:xfrm>
          <a:prstGeom prst="wedgeRectCallout">
            <a:avLst>
              <a:gd name="adj1" fmla="val -41421"/>
              <a:gd name="adj2" fmla="val 25338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敌基督</a:t>
            </a:r>
            <a:endParaRPr lang="en-US" altLang="zh-TW" sz="32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7426" name="Picture 18" descr="DAN-7-HORN">
            <a:extLst>
              <a:ext uri="{FF2B5EF4-FFF2-40B4-BE49-F238E27FC236}">
                <a16:creationId xmlns:a16="http://schemas.microsoft.com/office/drawing/2014/main" id="{FD6B496E-569B-40AB-837E-EF8C38937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2514600" cy="18859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7" name="Text Box 19">
            <a:extLst>
              <a:ext uri="{FF2B5EF4-FFF2-40B4-BE49-F238E27FC236}">
                <a16:creationId xmlns:a16="http://schemas.microsoft.com/office/drawing/2014/main" id="{54469B49-1A3B-40E7-B235-ACAD69ECE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9800" y="76201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小角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>
            <a:extLst>
              <a:ext uri="{FF2B5EF4-FFF2-40B4-BE49-F238E27FC236}">
                <a16:creationId xmlns:a16="http://schemas.microsoft.com/office/drawing/2014/main" id="{F1C81080-FB66-4D02-82A1-DCB3E0EFF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5897"/>
            <a:ext cx="1212874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我观看，见有宝座设立，上头坐着亘古常在者。他的衣服洁白如雪，头发如纯净的羊毛。宝座乃火焰，其轮乃烈火。从他面前有火，像河发出；事奉他的有千千，在他面前侍立的有万万；他坐着要行审判，案卷都展开了。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7:9-10)</a:t>
            </a:r>
            <a:endParaRPr lang="en-US" altLang="zh-TW" sz="32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486" name="Picture 6" descr="DAN-7-ANCIENT">
            <a:extLst>
              <a:ext uri="{FF2B5EF4-FFF2-40B4-BE49-F238E27FC236}">
                <a16:creationId xmlns:a16="http://schemas.microsoft.com/office/drawing/2014/main" id="{A75FAD12-3D81-4C7E-A822-5103DCCB4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9" y="0"/>
            <a:ext cx="6518275" cy="488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Beast-3">
            <a:extLst>
              <a:ext uri="{FF2B5EF4-FFF2-40B4-BE49-F238E27FC236}">
                <a16:creationId xmlns:a16="http://schemas.microsoft.com/office/drawing/2014/main" id="{1B7BB96F-DEFC-4407-AB02-5CDED5405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5" r="14497"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Beast-4">
            <a:extLst>
              <a:ext uri="{FF2B5EF4-FFF2-40B4-BE49-F238E27FC236}">
                <a16:creationId xmlns:a16="http://schemas.microsoft.com/office/drawing/2014/main" id="{39A11211-1D0C-4681-BE06-A28A77B2E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6" t="185" r="21312"/>
          <a:stretch>
            <a:fillRect/>
          </a:stretch>
        </p:blipFill>
        <p:spPr bwMode="auto">
          <a:xfrm>
            <a:off x="6096001" y="3429000"/>
            <a:ext cx="4570413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Beast-1">
            <a:extLst>
              <a:ext uri="{FF2B5EF4-FFF2-40B4-BE49-F238E27FC236}">
                <a16:creationId xmlns:a16="http://schemas.microsoft.com/office/drawing/2014/main" id="{12C47249-DFD7-45C3-B08F-2CE554A81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7" b="22292"/>
          <a:stretch>
            <a:fillRect/>
          </a:stretch>
        </p:blipFill>
        <p:spPr bwMode="auto">
          <a:xfrm>
            <a:off x="1524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Beast-2">
            <a:extLst>
              <a:ext uri="{FF2B5EF4-FFF2-40B4-BE49-F238E27FC236}">
                <a16:creationId xmlns:a16="http://schemas.microsoft.com/office/drawing/2014/main" id="{8C22C496-F529-4E94-8016-C944B6E74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7" b="23819"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0" name="Rectangle 8">
            <a:extLst>
              <a:ext uri="{FF2B5EF4-FFF2-40B4-BE49-F238E27FC236}">
                <a16:creationId xmlns:a16="http://schemas.microsoft.com/office/drawing/2014/main" id="{C9DFD034-F284-4CE0-AE3A-D343B57BA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804" y="2808287"/>
            <a:ext cx="1196196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703499E3-9489-44F6-B3FD-98C87D28B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2808287"/>
            <a:ext cx="1753353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瑪代</a:t>
            </a:r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C1C9CF25-96C5-4917-909A-AB633F462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18" y="3429001"/>
            <a:ext cx="1197782" cy="620711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希腊</a:t>
            </a:r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D516FF33-36D8-44C0-BE03-5CEDA06DB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3429001"/>
            <a:ext cx="1109663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罗马</a:t>
            </a:r>
          </a:p>
        </p:txBody>
      </p:sp>
    </p:spTree>
    <p:extLst>
      <p:ext uri="{BB962C8B-B14F-4D97-AF65-F5344CB8AC3E}">
        <p14:creationId xmlns:p14="http://schemas.microsoft.com/office/powerpoint/2010/main" val="1610227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2989E7-3337-4B90-96FC-78C5FB7A8F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048735"/>
              </p:ext>
            </p:extLst>
          </p:nvPr>
        </p:nvGraphicFramePr>
        <p:xfrm>
          <a:off x="10633" y="0"/>
          <a:ext cx="12181367" cy="690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669">
                  <a:extLst>
                    <a:ext uri="{9D8B030D-6E8A-4147-A177-3AD203B41FA5}">
                      <a16:colId xmlns:a16="http://schemas.microsoft.com/office/drawing/2014/main" val="3818274982"/>
                    </a:ext>
                  </a:extLst>
                </a:gridCol>
                <a:gridCol w="2796363">
                  <a:extLst>
                    <a:ext uri="{9D8B030D-6E8A-4147-A177-3AD203B41FA5}">
                      <a16:colId xmlns:a16="http://schemas.microsoft.com/office/drawing/2014/main" val="3147686004"/>
                    </a:ext>
                  </a:extLst>
                </a:gridCol>
                <a:gridCol w="2583712">
                  <a:extLst>
                    <a:ext uri="{9D8B030D-6E8A-4147-A177-3AD203B41FA5}">
                      <a16:colId xmlns:a16="http://schemas.microsoft.com/office/drawing/2014/main" val="3689535172"/>
                    </a:ext>
                  </a:extLst>
                </a:gridCol>
                <a:gridCol w="4100623">
                  <a:extLst>
                    <a:ext uri="{9D8B030D-6E8A-4147-A177-3AD203B41FA5}">
                      <a16:colId xmlns:a16="http://schemas.microsoft.com/office/drawing/2014/main" val="784103794"/>
                    </a:ext>
                  </a:extLst>
                </a:gridCol>
              </a:tblGrid>
              <a:tr h="5915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二章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36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一大像</a:t>
                      </a:r>
                      <a:r>
                        <a:rPr lang="en-US" altLang="zh-CN" sz="36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七章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四巨獸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預 表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FF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但七章略釋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Hei" panose="02010609060101010101" pitchFamily="49" charset="-122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085538"/>
                  </a:ext>
                </a:extLst>
              </a:tr>
              <a:tr h="1003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金頭</a:t>
                      </a:r>
                      <a:endParaRPr lang="en-US" sz="40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鷹翅獅</a:t>
                      </a:r>
                      <a:endParaRPr lang="en-US" sz="40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巴比倫</a:t>
                      </a:r>
                      <a:endParaRPr lang="en-US" sz="40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C0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7:4=</a:t>
                      </a:r>
                      <a:r>
                        <a:rPr lang="en-US" sz="3600" b="1" dirty="0" err="1">
                          <a:solidFill>
                            <a:srgbClr val="FFC0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人心，無翼獸指快被滅亡</a:t>
                      </a:r>
                      <a:r>
                        <a:rPr lang="en-US" sz="3600" b="1" dirty="0">
                          <a:solidFill>
                            <a:srgbClr val="FFC000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551249"/>
                  </a:ext>
                </a:extLst>
              </a:tr>
              <a:tr h="15054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銀臂胸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旁跨坐熊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瑪代與波斯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7:5波斯[邊]</a:t>
                      </a:r>
                      <a:r>
                        <a:rPr lang="en-US" sz="3600" b="1" dirty="0" err="1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較強，口嚼三骨指征服</a:t>
                      </a:r>
                      <a:r>
                        <a:rPr lang="zh-CN" altLang="en-US" sz="36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三个大国</a:t>
                      </a:r>
                      <a:r>
                        <a:rPr lang="zh-CN" altLang="zh-TW" sz="36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</a:t>
                      </a:r>
                      <a:r>
                        <a:rPr lang="en-US" sz="3600" b="1" dirty="0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1859492"/>
                  </a:ext>
                </a:extLst>
              </a:tr>
              <a:tr h="1003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銅腰肚</a:t>
                      </a:r>
                      <a:endParaRPr lang="en-US" sz="4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四翅豹</a:t>
                      </a:r>
                      <a:endParaRPr lang="en-US" sz="4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希臘</a:t>
                      </a:r>
                      <a:endParaRPr lang="en-US" sz="4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7:6四頭四翅豹指希臘四將軍神速征服全地。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29698"/>
                  </a:ext>
                </a:extLst>
              </a:tr>
              <a:tr h="1003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鐵腿泥腳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十一角怪獸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羅馬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7:7-8十國聯盟受敵基督所操縱</a:t>
                      </a:r>
                      <a:r>
                        <a:rPr lang="en-US" sz="3200" b="1" dirty="0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6789248"/>
                  </a:ext>
                </a:extLst>
              </a:tr>
              <a:tr h="1367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非人手鑿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出之石頭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亙古常存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者之寶座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基督之國度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末日之審判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7:9-12 啟19:11-21;20:7-15。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1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485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amGoat">
            <a:extLst>
              <a:ext uri="{FF2B5EF4-FFF2-40B4-BE49-F238E27FC236}">
                <a16:creationId xmlns:a16="http://schemas.microsoft.com/office/drawing/2014/main" id="{8E2861F0-1BF4-42FB-86D7-ECE4BF308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42900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Ram">
            <a:extLst>
              <a:ext uri="{FF2B5EF4-FFF2-40B4-BE49-F238E27FC236}">
                <a16:creationId xmlns:a16="http://schemas.microsoft.com/office/drawing/2014/main" id="{6B2D4883-1A9F-4ACF-805C-ED781530F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35" y="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Goat">
            <a:extLst>
              <a:ext uri="{FF2B5EF4-FFF2-40B4-BE49-F238E27FC236}">
                <a16:creationId xmlns:a16="http://schemas.microsoft.com/office/drawing/2014/main" id="{8E764D7E-D6C6-4C6C-979F-C4B010D8B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71" y="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5">
            <a:extLst>
              <a:ext uri="{FF2B5EF4-FFF2-40B4-BE49-F238E27FC236}">
                <a16:creationId xmlns:a16="http://schemas.microsoft.com/office/drawing/2014/main" id="{0E99C027-60ED-4124-BF52-0928EBAE2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698" y="0"/>
            <a:ext cx="2037737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玛代</a:t>
            </a:r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326E1585-A4CB-43C1-A965-7CFB0A612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0379" y="125003"/>
            <a:ext cx="1111202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希腊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8893-6EB7-4833-8FAB-B7CAB0B5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 八 章 略 釋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1F74-CBE9-4311-B47C-24007FE58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8:3=</a:t>
            </a: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後長較高角指波斯後來吞滅瑪代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8:5=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非常角」即亞歷山大在極強時病逝，其國給四將軍（四角）瓜分，而一位將軍之後（即後來之安提阿哥以彼芬尼斯Antiochus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Epiphanes）侵瀆聖地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2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Alexandermosaic1">
            <a:extLst>
              <a:ext uri="{FF2B5EF4-FFF2-40B4-BE49-F238E27FC236}">
                <a16:creationId xmlns:a16="http://schemas.microsoft.com/office/drawing/2014/main" id="{DD845409-1402-4444-9433-FE7BE2657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15524"/>
            <a:ext cx="9144000" cy="50482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BattleofIssus333BC-mosaic-detail1a">
            <a:extLst>
              <a:ext uri="{FF2B5EF4-FFF2-40B4-BE49-F238E27FC236}">
                <a16:creationId xmlns:a16="http://schemas.microsoft.com/office/drawing/2014/main" id="{8F0015B7-C223-4E56-992B-7EBBB8BC8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5" y="1200150"/>
            <a:ext cx="3803328" cy="2624797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Rectangle 7">
            <a:extLst>
              <a:ext uri="{FF2B5EF4-FFF2-40B4-BE49-F238E27FC236}">
                <a16:creationId xmlns:a16="http://schemas.microsoft.com/office/drawing/2014/main" id="{D0D7615E-BE69-4175-94E7-F773B2EB8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9212" y="3306871"/>
            <a:ext cx="1981200" cy="1371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B60BDA06-3AF1-4BD1-AF4F-31BED6C9F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5" y="65536"/>
            <a:ext cx="110241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亚历山大击败波斯王大利乌三世</a:t>
            </a: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(333BC)</a:t>
            </a:r>
            <a:endParaRPr lang="en-US" altLang="zh-TW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156" name="Picture 12" descr="Alexandermosaic 2">
            <a:extLst>
              <a:ext uri="{FF2B5EF4-FFF2-40B4-BE49-F238E27FC236}">
                <a16:creationId xmlns:a16="http://schemas.microsoft.com/office/drawing/2014/main" id="{3F098960-9B98-4035-B254-354B2D4C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r="17429"/>
          <a:stretch>
            <a:fillRect/>
          </a:stretch>
        </p:blipFill>
        <p:spPr bwMode="auto">
          <a:xfrm>
            <a:off x="118755" y="3902609"/>
            <a:ext cx="3249922" cy="2783941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Rectangle 13">
            <a:extLst>
              <a:ext uri="{FF2B5EF4-FFF2-40B4-BE49-F238E27FC236}">
                <a16:creationId xmlns:a16="http://schemas.microsoft.com/office/drawing/2014/main" id="{607D680D-2351-4B5F-A894-8BBB66D6B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7516" y="2621071"/>
            <a:ext cx="1676400" cy="1371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Text Box 14">
            <a:extLst>
              <a:ext uri="{FF2B5EF4-FFF2-40B4-BE49-F238E27FC236}">
                <a16:creationId xmlns:a16="http://schemas.microsoft.com/office/drawing/2014/main" id="{9B4C642F-4817-4E72-86AE-B7236898D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965" y="1200150"/>
            <a:ext cx="1620957" cy="523220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亚历山大</a:t>
            </a:r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158BBB80-7A6F-4779-B6DF-3ECE1144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20" y="3902609"/>
            <a:ext cx="1980029" cy="523220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大利乌三世</a:t>
            </a:r>
            <a:endParaRPr lang="zh-TW" altLang="en-US" sz="28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BattleofIssus333BC-mosaic-detail1a">
            <a:extLst>
              <a:ext uri="{FF2B5EF4-FFF2-40B4-BE49-F238E27FC236}">
                <a16:creationId xmlns:a16="http://schemas.microsoft.com/office/drawing/2014/main" id="{8E6E3617-6ABA-4A76-984B-E5FACE4CF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53" y="3330347"/>
            <a:ext cx="4826000" cy="33305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8" name="Text Box 8">
            <a:extLst>
              <a:ext uri="{FF2B5EF4-FFF2-40B4-BE49-F238E27FC236}">
                <a16:creationId xmlns:a16="http://schemas.microsoft.com/office/drawing/2014/main" id="{31B34651-5FCC-4A58-A9E0-55EE304DB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561" y="841407"/>
            <a:ext cx="932979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336BC (20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岁</a:t>
            </a: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) 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继任为马其顿王</a:t>
            </a:r>
          </a:p>
          <a:p>
            <a:pPr>
              <a:buFontTx/>
              <a:buBlip>
                <a:blip r:embed="rId3"/>
              </a:buBlip>
            </a:pP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331BC (25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岁</a:t>
            </a: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) 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征服波斯</a:t>
            </a:r>
          </a:p>
          <a:p>
            <a:pPr>
              <a:buFontTx/>
              <a:buBlip>
                <a:blip r:embed="rId3"/>
              </a:buBlip>
            </a:pP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323BC (33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岁</a:t>
            </a:r>
            <a:r>
              <a:rPr lang="en-US" altLang="zh-CN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) </a:t>
            </a: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暴毙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他给近东带来文化上的统一，达一千年之久</a:t>
            </a:r>
            <a:endParaRPr lang="zh-TW" altLang="en-US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0249" name="Rectangle 9" descr="Green marble">
            <a:extLst>
              <a:ext uri="{FF2B5EF4-FFF2-40B4-BE49-F238E27FC236}">
                <a16:creationId xmlns:a16="http://schemas.microsoft.com/office/drawing/2014/main" id="{E4A62F26-E192-4D51-BB6D-9AFFAE42E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59" y="0"/>
            <a:ext cx="3579826" cy="76944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lang="zh-CN" altLang="en-US" sz="4400" b="1" dirty="0">
                <a:solidFill>
                  <a:srgbClr val="FF0000"/>
                </a:solidFill>
                <a:ea typeface="SimHei" panose="02010609060101010101" pitchFamily="49" charset="-122"/>
              </a:rPr>
              <a:t>亚历山大大帝</a:t>
            </a:r>
            <a:endParaRPr lang="zh-TW" altLang="en-US" sz="44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pic>
        <p:nvPicPr>
          <p:cNvPr id="10250" name="Picture 10" descr="450px-AlexandreLouvre">
            <a:extLst>
              <a:ext uri="{FF2B5EF4-FFF2-40B4-BE49-F238E27FC236}">
                <a16:creationId xmlns:a16="http://schemas.microsoft.com/office/drawing/2014/main" id="{6AF79498-522B-4034-B938-006C8A8D5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784" y="3330347"/>
            <a:ext cx="2589291" cy="3452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Goatheads050">
            <a:extLst>
              <a:ext uri="{FF2B5EF4-FFF2-40B4-BE49-F238E27FC236}">
                <a16:creationId xmlns:a16="http://schemas.microsoft.com/office/drawing/2014/main" id="{2E9C1339-0E99-4B27-80DA-4BE1A9C1B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55" y="410047"/>
            <a:ext cx="5240337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Text Box 7">
            <a:extLst>
              <a:ext uri="{FF2B5EF4-FFF2-40B4-BE49-F238E27FC236}">
                <a16:creationId xmlns:a16="http://schemas.microsoft.com/office/drawing/2014/main" id="{ECBAAE05-015D-4B53-A89F-B08FC298E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198" y="786716"/>
            <a:ext cx="2242922" cy="77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4000" b="1" dirty="0">
                <a:ea typeface="SimHei" panose="02010609060101010101" pitchFamily="49" charset="-122"/>
              </a:rPr>
              <a:t>大角折断</a:t>
            </a: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8D7EDEF5-CEF1-417E-AEB1-96363B71E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035" y="1332107"/>
            <a:ext cx="2242922" cy="77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4000" b="1" dirty="0">
                <a:ea typeface="SimHei" panose="02010609060101010101" pitchFamily="49" charset="-122"/>
              </a:rPr>
              <a:t>长出四角</a:t>
            </a:r>
          </a:p>
        </p:txBody>
      </p:sp>
      <p:sp>
        <p:nvSpPr>
          <p:cNvPr id="4105" name="Text Box 9">
            <a:extLst>
              <a:ext uri="{FF2B5EF4-FFF2-40B4-BE49-F238E27FC236}">
                <a16:creationId xmlns:a16="http://schemas.microsoft.com/office/drawing/2014/main" id="{2C6CFA21-46BF-4AAE-B6EC-CE45DE6F3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3527" y="4374876"/>
            <a:ext cx="3892703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ea typeface="SimHei" panose="02010609060101010101" pitchFamily="49" charset="-122"/>
              </a:rPr>
              <a:t>四角之中，有一角长出一小角，渐渐成为强大</a:t>
            </a:r>
            <a:endParaRPr lang="zh-TW" altLang="en-US" sz="3200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Diadochen2">
            <a:extLst>
              <a:ext uri="{FF2B5EF4-FFF2-40B4-BE49-F238E27FC236}">
                <a16:creationId xmlns:a16="http://schemas.microsoft.com/office/drawing/2014/main" id="{7C2503C4-890F-475A-A744-66424EA1B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30314"/>
            <a:ext cx="9144000" cy="43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8" name="AutoShape 6">
            <a:extLst>
              <a:ext uri="{FF2B5EF4-FFF2-40B4-BE49-F238E27FC236}">
                <a16:creationId xmlns:a16="http://schemas.microsoft.com/office/drawing/2014/main" id="{B7BBEA63-5F1E-4F3D-84CC-89000A1DF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913" y="5228247"/>
            <a:ext cx="1447800" cy="1371600"/>
          </a:xfrm>
          <a:prstGeom prst="wedgeRectCallout">
            <a:avLst>
              <a:gd name="adj1" fmla="val 39037"/>
              <a:gd name="adj2" fmla="val -8969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多利买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南方王</a:t>
            </a:r>
            <a:r>
              <a:rPr lang="en-US" altLang="zh-CN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9" name="AutoShape 7">
            <a:extLst>
              <a:ext uri="{FF2B5EF4-FFF2-40B4-BE49-F238E27FC236}">
                <a16:creationId xmlns:a16="http://schemas.microsoft.com/office/drawing/2014/main" id="{A187C189-3C3E-48AF-9347-FA5A5E4DC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1089760"/>
            <a:ext cx="1295400" cy="914400"/>
          </a:xfrm>
          <a:prstGeom prst="wedgeRectCallout">
            <a:avLst>
              <a:gd name="adj1" fmla="val 41342"/>
              <a:gd name="adj2" fmla="val 11755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马其顿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卡桑德</a:t>
            </a:r>
            <a:endParaRPr lang="en-US" altLang="zh-TW" sz="28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0" name="AutoShape 8">
            <a:extLst>
              <a:ext uri="{FF2B5EF4-FFF2-40B4-BE49-F238E27FC236}">
                <a16:creationId xmlns:a16="http://schemas.microsoft.com/office/drawing/2014/main" id="{9CFE51A1-B4CB-490B-8833-6A390C0F5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599" y="990600"/>
            <a:ext cx="2923515" cy="914400"/>
          </a:xfrm>
          <a:prstGeom prst="wedgeRectCallout">
            <a:avLst>
              <a:gd name="adj1" fmla="val -41570"/>
              <a:gd name="adj2" fmla="val 14491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色雷斯</a:t>
            </a:r>
            <a:r>
              <a:rPr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小亚细亚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吕西马加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en-US" altLang="zh-TW" sz="24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201" name="Picture 9" descr="ptolemy">
            <a:extLst>
              <a:ext uri="{FF2B5EF4-FFF2-40B4-BE49-F238E27FC236}">
                <a16:creationId xmlns:a16="http://schemas.microsoft.com/office/drawing/2014/main" id="{2E9A219E-5AAF-4EF4-992F-D8F27E59B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782345"/>
            <a:ext cx="1317625" cy="16906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lysimachus">
            <a:extLst>
              <a:ext uri="{FF2B5EF4-FFF2-40B4-BE49-F238E27FC236}">
                <a16:creationId xmlns:a16="http://schemas.microsoft.com/office/drawing/2014/main" id="{8802DC4D-8164-44CD-A873-DCC6E14DB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62" y="925361"/>
            <a:ext cx="1408113" cy="1600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assander">
            <a:extLst>
              <a:ext uri="{FF2B5EF4-FFF2-40B4-BE49-F238E27FC236}">
                <a16:creationId xmlns:a16="http://schemas.microsoft.com/office/drawing/2014/main" id="{A51C1B9E-0A64-4D66-8476-2FFF173C5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143000"/>
            <a:ext cx="1047750" cy="1447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Text Box 13">
            <a:extLst>
              <a:ext uri="{FF2B5EF4-FFF2-40B4-BE49-F238E27FC236}">
                <a16:creationId xmlns:a16="http://schemas.microsoft.com/office/drawing/2014/main" id="{A77C2165-F7FD-4D20-B28B-3FF660705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28600"/>
            <a:ext cx="75713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亚历山大死后约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年，帝国分成四部分：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6" name="Rectangle 14">
            <a:extLst>
              <a:ext uri="{FF2B5EF4-FFF2-40B4-BE49-F238E27FC236}">
                <a16:creationId xmlns:a16="http://schemas.microsoft.com/office/drawing/2014/main" id="{439C891E-748F-414F-8276-4C5A71EA2634}"/>
              </a:ext>
            </a:extLst>
          </p:cNvPr>
          <p:cNvSpPr>
            <a:spLocks noChangeArrowheads="1"/>
          </p:cNvSpPr>
          <p:nvPr/>
        </p:nvSpPr>
        <p:spPr bwMode="auto">
          <a:xfrm rot="1169626">
            <a:off x="10344864" y="358042"/>
            <a:ext cx="1155700" cy="609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四角</a:t>
            </a:r>
          </a:p>
        </p:txBody>
      </p:sp>
      <p:sp>
        <p:nvSpPr>
          <p:cNvPr id="8208" name="Rectangle 16">
            <a:extLst>
              <a:ext uri="{FF2B5EF4-FFF2-40B4-BE49-F238E27FC236}">
                <a16:creationId xmlns:a16="http://schemas.microsoft.com/office/drawing/2014/main" id="{CACC81E3-5BD6-4DB6-BAA5-D35B52C52957}"/>
              </a:ext>
            </a:extLst>
          </p:cNvPr>
          <p:cNvSpPr>
            <a:spLocks noChangeArrowheads="1"/>
          </p:cNvSpPr>
          <p:nvPr/>
        </p:nvSpPr>
        <p:spPr bwMode="auto">
          <a:xfrm rot="20567276">
            <a:off x="7919283" y="3392549"/>
            <a:ext cx="1617972" cy="609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长出小角</a:t>
            </a:r>
          </a:p>
        </p:txBody>
      </p:sp>
      <p:sp>
        <p:nvSpPr>
          <p:cNvPr id="8207" name="Freeform 15">
            <a:extLst>
              <a:ext uri="{FF2B5EF4-FFF2-40B4-BE49-F238E27FC236}">
                <a16:creationId xmlns:a16="http://schemas.microsoft.com/office/drawing/2014/main" id="{1C2495FA-3BAD-49CF-82A1-93E5ABE9740B}"/>
              </a:ext>
            </a:extLst>
          </p:cNvPr>
          <p:cNvSpPr>
            <a:spLocks/>
          </p:cNvSpPr>
          <p:nvPr/>
        </p:nvSpPr>
        <p:spPr bwMode="auto">
          <a:xfrm>
            <a:off x="8991601" y="3867150"/>
            <a:ext cx="354013" cy="1085850"/>
          </a:xfrm>
          <a:custGeom>
            <a:avLst/>
            <a:gdLst>
              <a:gd name="T0" fmla="*/ 223 w 223"/>
              <a:gd name="T1" fmla="*/ 684 h 684"/>
              <a:gd name="T2" fmla="*/ 172 w 223"/>
              <a:gd name="T3" fmla="*/ 312 h 684"/>
              <a:gd name="T4" fmla="*/ 0 w 223"/>
              <a:gd name="T5" fmla="*/ 0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" h="684">
                <a:moveTo>
                  <a:pt x="223" y="684"/>
                </a:moveTo>
                <a:cubicBezTo>
                  <a:pt x="215" y="622"/>
                  <a:pt x="209" y="426"/>
                  <a:pt x="172" y="312"/>
                </a:cubicBezTo>
                <a:cubicBezTo>
                  <a:pt x="135" y="198"/>
                  <a:pt x="36" y="65"/>
                  <a:pt x="0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AA411604-76B0-45C0-8331-F988C844F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890" y="5132389"/>
            <a:ext cx="2651677" cy="1371600"/>
          </a:xfrm>
          <a:prstGeom prst="wedgeRectCallout">
            <a:avLst>
              <a:gd name="adj1" fmla="val -44486"/>
              <a:gd name="adj2" fmla="val -13204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叙利亚</a:t>
            </a:r>
            <a:r>
              <a:rPr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西流古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北方王</a:t>
            </a:r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202" name="Picture 10" descr="seleucus">
            <a:extLst>
              <a:ext uri="{FF2B5EF4-FFF2-40B4-BE49-F238E27FC236}">
                <a16:creationId xmlns:a16="http://schemas.microsoft.com/office/drawing/2014/main" id="{D1BCC241-C09F-41A0-BDC2-8207B75FB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642" y="4751389"/>
            <a:ext cx="1303337" cy="1752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520112D-74CA-44CB-9343-070667918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1" y="1"/>
            <a:ext cx="11560339" cy="1539875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 dirty="0">
              <a:ea typeface="SimHei" panose="02010609060101010101" pitchFamily="49" charset="-122"/>
            </a:endParaRP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019FED08-A6CF-4E3B-80AB-1D701389A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43829"/>
            <a:ext cx="115603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但</a:t>
            </a:r>
            <a:r>
              <a:rPr kumimoji="1" lang="en-US" altLang="zh-CN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9:25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你当知道，当明白，从出令重新建造耶路撒冷， 直到有受膏君的时候，必有</a:t>
            </a:r>
            <a:r>
              <a:rPr kumimoji="1" lang="zh-CN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七个七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和</a:t>
            </a:r>
            <a:r>
              <a:rPr kumimoji="1" lang="zh-CN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六十二个七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。</a:t>
            </a:r>
            <a:endParaRPr kumimoji="1" lang="zh-TW" altLang="en-US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0964" name="Rectangle 18">
            <a:extLst>
              <a:ext uri="{FF2B5EF4-FFF2-40B4-BE49-F238E27FC236}">
                <a16:creationId xmlns:a16="http://schemas.microsoft.com/office/drawing/2014/main" id="{D8E2E0CD-DABD-495F-8547-E311BD99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88" y="2493850"/>
            <a:ext cx="3062057" cy="477714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0A3E924F-5247-4A42-BC75-584FB191F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2" y="5028087"/>
            <a:ext cx="106490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200" b="1" dirty="0">
                <a:ea typeface="SimHei" panose="02010609060101010101" pitchFamily="49" charset="-122"/>
              </a:rPr>
              <a:t>犹太历法：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69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个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7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483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483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X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360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173, 880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</a:t>
            </a:r>
            <a:endParaRPr kumimoji="1"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40966" name="Rectangle 11">
            <a:extLst>
              <a:ext uri="{FF2B5EF4-FFF2-40B4-BE49-F238E27FC236}">
                <a16:creationId xmlns:a16="http://schemas.microsoft.com/office/drawing/2014/main" id="{86F1E12B-93E3-4F37-A96D-EAE186D7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9932" y="3226561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3200" b="1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</a:p>
        </p:txBody>
      </p:sp>
      <p:sp>
        <p:nvSpPr>
          <p:cNvPr id="29708" name="Text Box 12">
            <a:extLst>
              <a:ext uri="{FF2B5EF4-FFF2-40B4-BE49-F238E27FC236}">
                <a16:creationId xmlns:a16="http://schemas.microsoft.com/office/drawing/2014/main" id="{5C50D9E7-261F-4F17-945A-7D44FCD5D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2" y="5536340"/>
            <a:ext cx="11271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200" b="1" dirty="0">
                <a:ea typeface="SimHei" panose="02010609060101010101" pitchFamily="49" charset="-122"/>
              </a:rPr>
              <a:t>西历：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476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X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365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+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116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(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闰年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)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+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24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173, 880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endParaRPr kumimoji="1"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40968" name="Rectangle 24">
            <a:extLst>
              <a:ext uri="{FF2B5EF4-FFF2-40B4-BE49-F238E27FC236}">
                <a16:creationId xmlns:a16="http://schemas.microsoft.com/office/drawing/2014/main" id="{156C6C74-B6F9-4C5E-8CA3-E643716FD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0" y="1483382"/>
            <a:ext cx="51139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2800" b="1" dirty="0">
                <a:ea typeface="SimHei" panose="02010609060101010101" pitchFamily="49" charset="-122"/>
              </a:rPr>
              <a:t>亚达薛西王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465 BC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登基</a:t>
            </a:r>
          </a:p>
          <a:p>
            <a:r>
              <a:rPr kumimoji="1" lang="zh-CN" altLang="en-US" sz="2800" b="1" dirty="0">
                <a:ea typeface="SimHei" panose="02010609060101010101" pitchFamily="49" charset="-122"/>
              </a:rPr>
              <a:t>亚达薛西王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20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年尼散月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1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日出令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40969" name="Rectangle 25">
            <a:extLst>
              <a:ext uri="{FF2B5EF4-FFF2-40B4-BE49-F238E27FC236}">
                <a16:creationId xmlns:a16="http://schemas.microsoft.com/office/drawing/2014/main" id="{89E0CEAB-6275-40A3-873C-89B2868B2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44" y="2927062"/>
            <a:ext cx="16273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0974" name="Rectangle 14">
            <a:extLst>
              <a:ext uri="{FF2B5EF4-FFF2-40B4-BE49-F238E27FC236}">
                <a16:creationId xmlns:a16="http://schemas.microsoft.com/office/drawing/2014/main" id="{611A0C46-3A12-4FBA-8F55-781938FE7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88" y="2434057"/>
            <a:ext cx="30620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445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日 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28689" name="Rectangle 17">
            <a:extLst>
              <a:ext uri="{FF2B5EF4-FFF2-40B4-BE49-F238E27FC236}">
                <a16:creationId xmlns:a16="http://schemas.microsoft.com/office/drawing/2014/main" id="{A291E291-C9AB-44EA-9ABC-CF95116CA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159" y="3891573"/>
            <a:ext cx="793152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28677" name="Line 5">
            <a:extLst>
              <a:ext uri="{FF2B5EF4-FFF2-40B4-BE49-F238E27FC236}">
                <a16:creationId xmlns:a16="http://schemas.microsoft.com/office/drawing/2014/main" id="{12D77EE3-87C9-4B24-A3E2-813D4FD0C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9" y="4904173"/>
            <a:ext cx="79581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6">
            <a:extLst>
              <a:ext uri="{FF2B5EF4-FFF2-40B4-BE49-F238E27FC236}">
                <a16:creationId xmlns:a16="http://schemas.microsoft.com/office/drawing/2014/main" id="{3A1427A9-23DD-4AAE-94B5-A53605505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8" y="3823086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0">
            <a:extLst>
              <a:ext uri="{FF2B5EF4-FFF2-40B4-BE49-F238E27FC236}">
                <a16:creationId xmlns:a16="http://schemas.microsoft.com/office/drawing/2014/main" id="{C3E09DD7-39C2-4888-ACF1-000DFD44F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5731" y="3840773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Line 13">
            <a:extLst>
              <a:ext uri="{FF2B5EF4-FFF2-40B4-BE49-F238E27FC236}">
                <a16:creationId xmlns:a16="http://schemas.microsoft.com/office/drawing/2014/main" id="{FD869E91-D6BE-4EEC-8C24-2F284F6C26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8" y="4260613"/>
            <a:ext cx="7847669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28686" name="Text Box 14">
            <a:extLst>
              <a:ext uri="{FF2B5EF4-FFF2-40B4-BE49-F238E27FC236}">
                <a16:creationId xmlns:a16="http://schemas.microsoft.com/office/drawing/2014/main" id="{22D64C30-4BAA-416C-9CC7-3F8550788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7446" y="3991160"/>
            <a:ext cx="5809937" cy="5232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七个七 </a:t>
            </a:r>
            <a:r>
              <a:rPr kumimoji="1" lang="en-US" altLang="zh-CN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+ </a:t>
            </a:r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六十二个七 </a:t>
            </a:r>
            <a:r>
              <a:rPr kumimoji="1" lang="en-US" altLang="zh-CN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= </a:t>
            </a:r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D8E2E0CD-DABD-495F-8547-E311BD99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5126" y="2495979"/>
            <a:ext cx="2676137" cy="477714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en-US" altLang="zh-TW" sz="2800" dirty="0">
                <a:ea typeface="SimHei" panose="02010609060101010101" pitchFamily="49" charset="-122"/>
              </a:rPr>
              <a:t>32</a:t>
            </a:r>
            <a:r>
              <a:rPr kumimoji="1" lang="zh-CN" altLang="en-US" sz="2800" dirty="0">
                <a:ea typeface="SimHei" panose="02010609060101010101" pitchFamily="49" charset="-122"/>
              </a:rPr>
              <a:t>年</a:t>
            </a:r>
            <a:r>
              <a:rPr kumimoji="1" lang="en-US" altLang="zh-TW" sz="2800" dirty="0">
                <a:ea typeface="SimHei" panose="02010609060101010101" pitchFamily="49" charset="-122"/>
              </a:rPr>
              <a:t>4</a:t>
            </a:r>
            <a:r>
              <a:rPr kumimoji="1" lang="zh-CN" altLang="en-US" sz="2800" dirty="0">
                <a:ea typeface="SimHei" panose="02010609060101010101" pitchFamily="49" charset="-122"/>
              </a:rPr>
              <a:t>月</a:t>
            </a:r>
            <a:r>
              <a:rPr kumimoji="1" lang="en-US" altLang="zh-TW" sz="2800" dirty="0">
                <a:ea typeface="SimHei" panose="02010609060101010101" pitchFamily="49" charset="-122"/>
              </a:rPr>
              <a:t>6</a:t>
            </a:r>
            <a:r>
              <a:rPr kumimoji="1" lang="zh-CN" altLang="en-US" sz="2800" dirty="0">
                <a:ea typeface="SimHei" panose="02010609060101010101" pitchFamily="49" charset="-122"/>
              </a:rPr>
              <a:t>日 </a:t>
            </a:r>
            <a:r>
              <a:rPr kumimoji="1" lang="en-US" altLang="zh-TW" sz="2800" dirty="0">
                <a:ea typeface="SimHei" panose="02010609060101010101" pitchFamily="49" charset="-122"/>
              </a:rPr>
              <a:t>AD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53126" y="2714910"/>
            <a:ext cx="2661719" cy="309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03486" y="2714910"/>
            <a:ext cx="1816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ea typeface="SimHei" panose="02010609060101010101" pitchFamily="49" charset="-122"/>
              </a:rPr>
              <a:t>173, 880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32" name="AutoShape 15">
            <a:extLst>
              <a:ext uri="{FF2B5EF4-FFF2-40B4-BE49-F238E27FC236}">
                <a16:creationId xmlns:a16="http://schemas.microsoft.com/office/drawing/2014/main" id="{598B4F56-7CE5-46A3-B952-21B6E3985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3657" y="2493850"/>
            <a:ext cx="3168650" cy="2254575"/>
          </a:xfrm>
          <a:prstGeom prst="wedgeRectCallout">
            <a:avLst>
              <a:gd name="adj1" fmla="val -170857"/>
              <a:gd name="adj2" fmla="val 89961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40000"/>
              </a:lnSpc>
            </a:pPr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33" name="Text Box 16">
            <a:extLst>
              <a:ext uri="{FF2B5EF4-FFF2-40B4-BE49-F238E27FC236}">
                <a16:creationId xmlns:a16="http://schemas.microsoft.com/office/drawing/2014/main" id="{25FCB0D8-7B4A-4F71-984E-059765350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6291" y="2471365"/>
            <a:ext cx="307327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年一闰，</a:t>
            </a:r>
          </a:p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年不闰，</a:t>
            </a:r>
          </a:p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年要闰。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476 / 4 = 119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119 - 3 (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年不闰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) 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= 116</a:t>
            </a:r>
            <a:endParaRPr kumimoji="1" lang="en-US" altLang="zh-TW" sz="2400" b="1" dirty="0">
              <a:solidFill>
                <a:srgbClr val="7030A0"/>
              </a:solidFill>
              <a:ea typeface="SimHe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0009" y="6023090"/>
            <a:ext cx="4572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kumimoji="1"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kumimoji="1"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  <a:r>
              <a:rPr kumimoji="1"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日</a:t>
            </a:r>
            <a:r>
              <a:rPr kumimoji="1"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kumimoji="1"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 4</a:t>
            </a:r>
            <a:r>
              <a:rPr kumimoji="1"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月</a:t>
            </a:r>
            <a:r>
              <a:rPr kumimoji="1"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6</a:t>
            </a:r>
            <a:r>
              <a:rPr kumimoji="1"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日 </a:t>
            </a:r>
            <a:r>
              <a:rPr kumimoji="1" lang="en-US" altLang="zh-CN" sz="3200" dirty="0">
                <a:solidFill>
                  <a:srgbClr val="FFFF00"/>
                </a:solidFill>
                <a:ea typeface="SimHei" panose="02010609060101010101" pitchFamily="49" charset="-122"/>
              </a:rPr>
              <a:t>=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 24</a:t>
            </a:r>
            <a:r>
              <a:rPr kumimoji="1" lang="zh-CN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日</a:t>
            </a:r>
            <a:r>
              <a:rPr kumimoji="1" lang="en-US" altLang="zh-CN" sz="3200" dirty="0">
                <a:solidFill>
                  <a:srgbClr val="FFFF00"/>
                </a:solidFill>
                <a:ea typeface="SimHei" panose="02010609060101010101" pitchFamily="49" charset="-122"/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6" name="Text Box 20">
            <a:extLst>
              <a:ext uri="{FF2B5EF4-FFF2-40B4-BE49-F238E27FC236}">
                <a16:creationId xmlns:a16="http://schemas.microsoft.com/office/drawing/2014/main" id="{A4EDCC6F-2ED7-430B-B3DF-5153847A9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0503" y="1558890"/>
            <a:ext cx="19880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耶稣骑驴</a:t>
            </a:r>
          </a:p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进耶路撒冷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8588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1">
            <a:extLst>
              <a:ext uri="{FF2B5EF4-FFF2-40B4-BE49-F238E27FC236}">
                <a16:creationId xmlns:a16="http://schemas.microsoft.com/office/drawing/2014/main" id="{8A1D57EF-CE64-438A-AF93-00AA94C57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6579" y="5440364"/>
            <a:ext cx="1223459" cy="473074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AE99F9D-0B08-451C-AB4D-8E3A214C9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8024" y="3836987"/>
            <a:ext cx="2511073" cy="1076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2987483-F762-4E94-A39C-5E2936B7A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24" y="3902075"/>
            <a:ext cx="5719875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B611B5F5-1BF4-4688-BEA4-9C04D96B3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" y="1"/>
            <a:ext cx="12192000" cy="1789447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9BF16DE7-6F03-40C5-98B4-4A6EEDCA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35122"/>
            <a:ext cx="1219199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但</a:t>
            </a:r>
            <a:r>
              <a:rPr kumimoji="1" lang="en-US" altLang="zh-CN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9:27</a:t>
            </a:r>
            <a:r>
              <a:rPr lang="zh-CN" altLang="en-US" sz="3600" b="1" dirty="0">
                <a:solidFill>
                  <a:srgbClr val="FFFF00"/>
                </a:solidFill>
              </a:rPr>
              <a:t>一七之内、他必与许多人坚定盟约、一七之半、他必使祭祀与供献止息．那行毁坏可憎的如飞而来、并且有忿怒倾在那行毁坏的身上、直到所定的结局。</a:t>
            </a:r>
            <a:endParaRPr kumimoji="1" lang="en-US" altLang="zh-CN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3B8DB796-1FE3-4BF3-A495-F9213871D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65" y="2676756"/>
            <a:ext cx="2381722" cy="43950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43599C7F-0D3B-4FF3-884E-33403FD488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624" y="4900614"/>
            <a:ext cx="11106470" cy="42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068607AE-3219-41E0-AC65-02FE81FA59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625" y="3859214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9A4EAD4E-44DE-479B-9666-AFEE6703E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9880ED7A-3E32-4278-9017-05D482F29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624" y="4359501"/>
            <a:ext cx="5666467" cy="1564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2CE0EE2B-3871-4E9B-9F5D-574456B05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461" y="4066614"/>
            <a:ext cx="2158273" cy="5232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3809F7EC-D4CE-4A74-9AD5-2665B59EF3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3035" y="3816692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52319BAE-C46F-4D62-A31F-38FC55A93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19094" y="3836987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724BA516-7537-419F-9163-5699A1FB9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32" y="2733675"/>
            <a:ext cx="1833026" cy="439506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F3D5F55C-B9E9-48EC-B8A0-89653719E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984" y="3244479"/>
            <a:ext cx="16414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3305A698-8A0B-4C6A-92F7-526D0837C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055" y="2701924"/>
            <a:ext cx="19346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en-US" altLang="zh-TW" sz="2800" b="1" dirty="0">
                <a:ea typeface="SimHei" panose="02010609060101010101" pitchFamily="49" charset="-122"/>
              </a:rPr>
              <a:t>32.4.6. AD</a:t>
            </a: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DE2EB0D6-5EFA-4B65-B9F5-0BFCF01D8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6949" y="2807381"/>
            <a:ext cx="2293969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kumimoji="1" lang="zh-TW" altLang="en-US" dirty="0">
              <a:ea typeface="SimHei" panose="02010609060101010101" pitchFamily="49" charset="-122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CC9C8059-F08F-4932-9E81-075D27814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1D3F4367-1F44-486C-80A1-2DAC50891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460" y="4178490"/>
            <a:ext cx="17132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0BB88B96-9C5F-4AF4-A3C5-2F5F52C7B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4926" y="4392614"/>
            <a:ext cx="2352674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4FA60171-CFD7-4E59-A4D8-3C1CB1E08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9641" y="4123394"/>
            <a:ext cx="1626046" cy="5232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49175" name="Text Box 25">
            <a:extLst>
              <a:ext uri="{FF2B5EF4-FFF2-40B4-BE49-F238E27FC236}">
                <a16:creationId xmlns:a16="http://schemas.microsoft.com/office/drawing/2014/main" id="{9FE77ABF-EA32-4D19-8D49-A8D8D4850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779" y="1783547"/>
            <a:ext cx="19880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耶稣骑驴</a:t>
            </a:r>
          </a:p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进耶路撒冷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6A074A19-64B2-4D11-BAA6-AAE6F0422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204" y="1981418"/>
            <a:ext cx="212158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敌基督与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犹太人缔约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（重建圣殿）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恢复献祭</a:t>
            </a:r>
            <a:endParaRPr kumimoji="1"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F88CCF37-ABC3-447A-8158-B452B8854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68955" y="4983163"/>
            <a:ext cx="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96C5FDC5-B05B-4269-A341-2EF14F08E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8024" y="5360989"/>
            <a:ext cx="274319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一七之半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祭祀与供献止息</a:t>
            </a:r>
            <a:endParaRPr kumimoji="1" lang="en-US" altLang="zh-CN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在圣殿设立偶像</a:t>
            </a:r>
            <a:endParaRPr kumimoji="1"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95E0AF91-1DA8-4F85-920D-3497BEB4C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7931" y="3260701"/>
            <a:ext cx="11274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结局</a:t>
            </a: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5801DEB3-857C-458B-9B6B-DF179B58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5" y="3016938"/>
            <a:ext cx="19346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0E794861-732E-45EE-994B-BAC95D797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64" y="2546349"/>
            <a:ext cx="2117863" cy="639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TW" sz="2800" b="1" dirty="0">
                <a:ea typeface="SimHei" panose="02010609060101010101" pitchFamily="49" charset="-122"/>
              </a:rPr>
              <a:t>445.3.14. BC</a:t>
            </a: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5372A8C2-B5C8-4407-9C61-3E9206DF0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293" y="5415399"/>
            <a:ext cx="37120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CN" sz="2800" b="1" dirty="0">
                <a:ea typeface="SimHei" panose="02010609060101010101" pitchFamily="49" charset="-122"/>
              </a:rPr>
              <a:t>70 AD</a:t>
            </a:r>
          </a:p>
          <a:p>
            <a:pPr algn="ctr"/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  <a:r>
              <a:rPr lang="ja-JP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將軍</a:t>
            </a:r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提多</a:t>
            </a:r>
          </a:p>
          <a:p>
            <a:pPr algn="ctr"/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毁灭耶路撒冷和圣殿</a:t>
            </a:r>
            <a:endParaRPr kumimoji="1"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A046B-3C79-4480-83DA-776C92C14E21}"/>
              </a:ext>
            </a:extLst>
          </p:cNvPr>
          <p:cNvSpPr txBox="1"/>
          <p:nvPr/>
        </p:nvSpPr>
        <p:spPr>
          <a:xfrm>
            <a:off x="2814363" y="2388574"/>
            <a:ext cx="1816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ea typeface="SimHei" panose="02010609060101010101" pitchFamily="49" charset="-122"/>
              </a:rPr>
              <a:t>173, 880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t_nt_gap">
            <a:extLst>
              <a:ext uri="{FF2B5EF4-FFF2-40B4-BE49-F238E27FC236}">
                <a16:creationId xmlns:a16="http://schemas.microsoft.com/office/drawing/2014/main" id="{1ECBAD5B-8941-46FB-9146-D1C3AF6D0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68" y="2017237"/>
            <a:ext cx="8743950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>
            <a:extLst>
              <a:ext uri="{FF2B5EF4-FFF2-40B4-BE49-F238E27FC236}">
                <a16:creationId xmlns:a16="http://schemas.microsoft.com/office/drawing/2014/main" id="{1DE63DC8-71EA-41A7-98ED-0B1B6F7F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485" y="1711325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500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5B42FA46-6854-41C0-8C14-78076DFE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2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400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E4176C37-C5CA-44E9-9523-30AAB81CB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0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300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2D550D7-BF68-4DCD-9CE3-5BD5B05AB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8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200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0DB72B84-C38D-46AD-8D87-5D8A56286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593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100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33987D94-2628-4238-92CE-24B55035E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4528" y="16811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0</a:t>
            </a:r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0985900D-62CF-4ACB-A6F9-F25F136D3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160" y="1703388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600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DFF7974-B3E2-41B7-AD2D-00C11157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58913"/>
            <a:ext cx="465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5133" name="Line 13">
            <a:extLst>
              <a:ext uri="{FF2B5EF4-FFF2-40B4-BE49-F238E27FC236}">
                <a16:creationId xmlns:a16="http://schemas.microsoft.com/office/drawing/2014/main" id="{07DA53C1-4570-40B8-984E-455E40711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20975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3CCC09F0-3363-46D4-9B78-2C217CF00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962" y="2895601"/>
            <a:ext cx="73289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归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回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54616140-F532-4E17-94C8-A213B121E3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61F3A172-1005-44CC-837A-3B9BA5D53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9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希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b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</a:br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7" name="Line 17">
            <a:extLst>
              <a:ext uri="{FF2B5EF4-FFF2-40B4-BE49-F238E27FC236}">
                <a16:creationId xmlns:a16="http://schemas.microsoft.com/office/drawing/2014/main" id="{6C1BF4FD-2CC4-480A-B3EB-89D4563311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27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50DDB782-AE6D-414E-93FB-35F42BD8D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73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波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斯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9" name="Line 19">
            <a:extLst>
              <a:ext uri="{FF2B5EF4-FFF2-40B4-BE49-F238E27FC236}">
                <a16:creationId xmlns:a16="http://schemas.microsoft.com/office/drawing/2014/main" id="{98C2D252-BBEA-4842-9E42-B61FC1AA1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056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EF7BCF1E-4FC8-4962-A046-0D38CD84C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5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埃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1" name="Line 21">
            <a:extLst>
              <a:ext uri="{FF2B5EF4-FFF2-40B4-BE49-F238E27FC236}">
                <a16:creationId xmlns:a16="http://schemas.microsoft.com/office/drawing/2014/main" id="{403D756D-7620-40D4-8CAC-5CA1043756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41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D09EEF03-CEB8-4036-BBF1-F5A82899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13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叙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3" name="Line 23">
            <a:extLst>
              <a:ext uri="{FF2B5EF4-FFF2-40B4-BE49-F238E27FC236}">
                <a16:creationId xmlns:a16="http://schemas.microsoft.com/office/drawing/2014/main" id="{736BD25A-9857-4D17-8CD2-A700FED79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3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69DA54F3-E033-4817-A828-C271751ED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798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加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5" name="Line 25">
            <a:extLst>
              <a:ext uri="{FF2B5EF4-FFF2-40B4-BE49-F238E27FC236}">
                <a16:creationId xmlns:a16="http://schemas.microsoft.com/office/drawing/2014/main" id="{A0506EC0-3B67-4BA3-97E3-9993DDFE2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584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6" name="Text Box 26">
            <a:extLst>
              <a:ext uri="{FF2B5EF4-FFF2-40B4-BE49-F238E27FC236}">
                <a16:creationId xmlns:a16="http://schemas.microsoft.com/office/drawing/2014/main" id="{41E357C2-991A-4C4E-B9A3-B723D4F93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5549" y="2895600"/>
            <a:ext cx="550151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93897800-7972-43D7-82C7-2EB8B5A66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1466" y="238303"/>
            <a:ext cx="780213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ea typeface="SimHei" panose="02010609060101010101" pitchFamily="49" charset="-122"/>
              </a:rPr>
              <a:t>两约之间圣地的政治环境</a:t>
            </a:r>
            <a:endParaRPr lang="zh-TW" altLang="en-US" sz="54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8" descr="Parchment">
            <a:extLst>
              <a:ext uri="{FF2B5EF4-FFF2-40B4-BE49-F238E27FC236}">
                <a16:creationId xmlns:a16="http://schemas.microsoft.com/office/drawing/2014/main" id="{640E55EC-0C42-4F96-B23A-DDC585004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77" y="404261"/>
            <a:ext cx="10923181" cy="1036451"/>
          </a:xfrm>
          <a:prstGeom prst="wedgeRectCallout">
            <a:avLst>
              <a:gd name="adj1" fmla="val -15756"/>
              <a:gd name="adj2" fmla="val -52188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亚历山大优待犹太人，让犹太人与希腊人享有相同的公民权利，造成日后犹太人对希腊衷心的支持和仰慕。</a:t>
            </a:r>
            <a:endParaRPr lang="zh-TW" altLang="en-US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4" name="AutoShape 26" descr="Parchment">
            <a:extLst>
              <a:ext uri="{FF2B5EF4-FFF2-40B4-BE49-F238E27FC236}">
                <a16:creationId xmlns:a16="http://schemas.microsoft.com/office/drawing/2014/main" id="{3DACEFB5-8C9F-4A0D-859C-17E3C0489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78" y="1708522"/>
            <a:ext cx="10923181" cy="1036451"/>
          </a:xfrm>
          <a:prstGeom prst="wedgeRectCallout">
            <a:avLst>
              <a:gd name="adj1" fmla="val 11456"/>
              <a:gd name="adj2" fmla="val -51879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多利买头三个王对犹太人都很仁慈，多利买二世还赞助将希伯来文旧约圣经翻成希腊文。犹太省的犹太人口渐多，且相当富有，商业发达。</a:t>
            </a:r>
            <a:endParaRPr lang="zh-TW" altLang="en-US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5" name="AutoShape 26" descr="Parchment">
            <a:extLst>
              <a:ext uri="{FF2B5EF4-FFF2-40B4-BE49-F238E27FC236}">
                <a16:creationId xmlns:a16="http://schemas.microsoft.com/office/drawing/2014/main" id="{90EA3BF2-B4BF-4EE4-95B7-E64FE92B3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77" y="2849749"/>
            <a:ext cx="10923181" cy="1036451"/>
          </a:xfrm>
          <a:prstGeom prst="wedgeRectCallout">
            <a:avLst>
              <a:gd name="adj1" fmla="val 24954"/>
              <a:gd name="adj2" fmla="val -51138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这时期巴勒斯坦已分成五省：犹大、撒玛利亚、加利利、比利亚、特拉可尼。这时期也是本土犹太人在两约间最悲惨的时期。</a:t>
            </a:r>
            <a:endParaRPr lang="zh-TW" altLang="en-US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6" name="AutoShape 27" descr="Parchment">
            <a:extLst>
              <a:ext uri="{FF2B5EF4-FFF2-40B4-BE49-F238E27FC236}">
                <a16:creationId xmlns:a16="http://schemas.microsoft.com/office/drawing/2014/main" id="{2AA603F6-5AAF-41BB-B156-1DCC6F989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77" y="3990976"/>
            <a:ext cx="10923181" cy="1036451"/>
          </a:xfrm>
          <a:prstGeom prst="wedgeRectCallout">
            <a:avLst>
              <a:gd name="adj1" fmla="val 23648"/>
              <a:gd name="adj2" fmla="val -49072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赢得可歌可泣的独立后，哈斯摩尼家族成为大祭司兼执政者。法利赛人和撒都该人两派团体在此时期正式出现。</a:t>
            </a:r>
            <a:endParaRPr lang="en-US" altLang="zh-TW" sz="28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7" name="AutoShape 26" descr="Parchment">
            <a:extLst>
              <a:ext uri="{FF2B5EF4-FFF2-40B4-BE49-F238E27FC236}">
                <a16:creationId xmlns:a16="http://schemas.microsoft.com/office/drawing/2014/main" id="{25EE579D-2F71-4BFD-A511-8AA117B7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77" y="5295237"/>
            <a:ext cx="11008244" cy="1036451"/>
          </a:xfrm>
          <a:prstGeom prst="wedgeRectCallout">
            <a:avLst>
              <a:gd name="adj1" fmla="val 30319"/>
              <a:gd name="adj2" fmla="val -51623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罗马将军庞培于</a:t>
            </a:r>
            <a:r>
              <a:rPr lang="en-US" altLang="zh-CN" sz="2800" b="1" dirty="0">
                <a:solidFill>
                  <a:schemeClr val="bg1"/>
                </a:solidFill>
                <a:ea typeface="SimHei" panose="02010609060101010101" pitchFamily="49" charset="-122"/>
              </a:rPr>
              <a:t>63BC</a:t>
            </a:r>
            <a:r>
              <a:rPr lang="zh-CN" altLang="en-US" sz="2800" b="1" dirty="0">
                <a:solidFill>
                  <a:schemeClr val="bg1"/>
                </a:solidFill>
                <a:ea typeface="SimHei" panose="02010609060101010101" pitchFamily="49" charset="-122"/>
              </a:rPr>
              <a:t>征服耶路撒冷，希律家族开始被派治理犹大</a:t>
            </a:r>
            <a:r>
              <a:rPr lang="zh-CN" altLang="en-US" sz="2800" b="1" dirty="0">
                <a:ea typeface="SimHei" panose="02010609060101010101" pitchFamily="49" charset="-122"/>
              </a:rPr>
              <a:t>。</a:t>
            </a:r>
            <a:endParaRPr lang="en-US" altLang="zh-TW" sz="2800" b="1" dirty="0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6548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tolemyI">
            <a:extLst>
              <a:ext uri="{FF2B5EF4-FFF2-40B4-BE49-F238E27FC236}">
                <a16:creationId xmlns:a16="http://schemas.microsoft.com/office/drawing/2014/main" id="{D5130E38-E00A-4AD3-9071-7D0B9D00F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4724400"/>
            <a:ext cx="1233488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PtolemyII_large">
            <a:extLst>
              <a:ext uri="{FF2B5EF4-FFF2-40B4-BE49-F238E27FC236}">
                <a16:creationId xmlns:a16="http://schemas.microsoft.com/office/drawing/2014/main" id="{85EAFD07-B80F-4166-A5CF-C7F5F2EF0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tolemy_iii">
            <a:extLst>
              <a:ext uri="{FF2B5EF4-FFF2-40B4-BE49-F238E27FC236}">
                <a16:creationId xmlns:a16="http://schemas.microsoft.com/office/drawing/2014/main" id="{41AC19A9-4E81-43A8-BCB8-FBEEFFE85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ptolemy_iv">
            <a:extLst>
              <a:ext uri="{FF2B5EF4-FFF2-40B4-BE49-F238E27FC236}">
                <a16:creationId xmlns:a16="http://schemas.microsoft.com/office/drawing/2014/main" id="{661FEF1B-B81D-415E-872C-01E43D35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4724400"/>
            <a:ext cx="1233488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tolemy_V">
            <a:extLst>
              <a:ext uri="{FF2B5EF4-FFF2-40B4-BE49-F238E27FC236}">
                <a16:creationId xmlns:a16="http://schemas.microsoft.com/office/drawing/2014/main" id="{250476BB-01E2-4C35-969F-31391B486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ptolemy6">
            <a:extLst>
              <a:ext uri="{FF2B5EF4-FFF2-40B4-BE49-F238E27FC236}">
                <a16:creationId xmlns:a16="http://schemas.microsoft.com/office/drawing/2014/main" id="{6F2CBF9D-1F2A-4631-B5DC-7E9EB7078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eleucus">
            <a:extLst>
              <a:ext uri="{FF2B5EF4-FFF2-40B4-BE49-F238E27FC236}">
                <a16:creationId xmlns:a16="http://schemas.microsoft.com/office/drawing/2014/main" id="{991FAB72-9622-40D8-ABBD-0A8944945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9" y="1128714"/>
            <a:ext cx="1233487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antiochus_i">
            <a:extLst>
              <a:ext uri="{FF2B5EF4-FFF2-40B4-BE49-F238E27FC236}">
                <a16:creationId xmlns:a16="http://schemas.microsoft.com/office/drawing/2014/main" id="{86657311-CA29-408F-9E73-BAABC0A8E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38" y="1128714"/>
            <a:ext cx="1225550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AntiochusII">
            <a:extLst>
              <a:ext uri="{FF2B5EF4-FFF2-40B4-BE49-F238E27FC236}">
                <a16:creationId xmlns:a16="http://schemas.microsoft.com/office/drawing/2014/main" id="{1E158568-8498-4BE3-AC02-AD04D7201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9" y="1128714"/>
            <a:ext cx="1233487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Seleucus II">
            <a:extLst>
              <a:ext uri="{FF2B5EF4-FFF2-40B4-BE49-F238E27FC236}">
                <a16:creationId xmlns:a16="http://schemas.microsoft.com/office/drawing/2014/main" id="{CC3EF328-2E56-4A82-8CDC-FDE1837F6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28714"/>
            <a:ext cx="1233488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eleucus_3">
            <a:extLst>
              <a:ext uri="{FF2B5EF4-FFF2-40B4-BE49-F238E27FC236}">
                <a16:creationId xmlns:a16="http://schemas.microsoft.com/office/drawing/2014/main" id="{55AF4408-D5D6-47F8-9F4A-594F075C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166689"/>
            <a:ext cx="1223963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antiochus_iii_the_great">
            <a:extLst>
              <a:ext uri="{FF2B5EF4-FFF2-40B4-BE49-F238E27FC236}">
                <a16:creationId xmlns:a16="http://schemas.microsoft.com/office/drawing/2014/main" id="{FC991EAE-00AF-4F07-B74B-41027BF91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2209800"/>
            <a:ext cx="1236663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eleucusIV_large">
            <a:extLst>
              <a:ext uri="{FF2B5EF4-FFF2-40B4-BE49-F238E27FC236}">
                <a16:creationId xmlns:a16="http://schemas.microsoft.com/office/drawing/2014/main" id="{EEA02F85-4995-4DC9-865A-D20509265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2889"/>
            <a:ext cx="1233488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ant4">
            <a:extLst>
              <a:ext uri="{FF2B5EF4-FFF2-40B4-BE49-F238E27FC236}">
                <a16:creationId xmlns:a16="http://schemas.microsoft.com/office/drawing/2014/main" id="{91EB2DD7-436C-4E27-9569-645CA6A97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2209801"/>
            <a:ext cx="1243013" cy="123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Text Box 16">
            <a:extLst>
              <a:ext uri="{FF2B5EF4-FFF2-40B4-BE49-F238E27FC236}">
                <a16:creationId xmlns:a16="http://schemas.microsoft.com/office/drawing/2014/main" id="{8BCB8E51-2EC8-42E7-BE3C-835C5CE9F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3622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西流古一世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v.5</a:t>
            </a:r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DC54D7D4-5E5C-40BA-9840-ED6EDBDAF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913" y="23622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西流古二世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v.7-9</a:t>
            </a:r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94E9C867-4F6F-4DC2-B310-CA1BDAAC3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150" y="2362201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安提阿古一世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0314745F-F7A0-40EC-A66A-A13738D3B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47914"/>
            <a:ext cx="15557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安提阿古二世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v.6</a:t>
            </a:r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2783BB41-3FDB-4A10-846F-820F98295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713" y="13716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西流古三世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v.10</a:t>
            </a:r>
          </a:p>
        </p:txBody>
      </p:sp>
      <p:sp>
        <p:nvSpPr>
          <p:cNvPr id="3093" name="Text Box 21">
            <a:extLst>
              <a:ext uri="{FF2B5EF4-FFF2-40B4-BE49-F238E27FC236}">
                <a16:creationId xmlns:a16="http://schemas.microsoft.com/office/drawing/2014/main" id="{4E110161-618C-4EBF-A50D-2D9F3F125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1465264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西流古四世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v.20</a:t>
            </a:r>
          </a:p>
        </p:txBody>
      </p:sp>
      <p:sp>
        <p:nvSpPr>
          <p:cNvPr id="3094" name="Text Box 22">
            <a:extLst>
              <a:ext uri="{FF2B5EF4-FFF2-40B4-BE49-F238E27FC236}">
                <a16:creationId xmlns:a16="http://schemas.microsoft.com/office/drawing/2014/main" id="{BCFE08D2-49D8-4D27-80E4-2DF58F4C5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3429001"/>
            <a:ext cx="170815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安提阿古三世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rgbClr val="FF0000"/>
                </a:solidFill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安提阿古大帝</a:t>
            </a:r>
            <a:r>
              <a:rPr lang="en-US" altLang="zh-TW">
                <a:solidFill>
                  <a:srgbClr val="FF0000"/>
                </a:solidFill>
                <a:ea typeface="SimHei" panose="02010609060101010101" pitchFamily="49" charset="-122"/>
              </a:rPr>
              <a:t>)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v.10-19</a:t>
            </a:r>
          </a:p>
        </p:txBody>
      </p:sp>
      <p:sp>
        <p:nvSpPr>
          <p:cNvPr id="3095" name="Text Box 23">
            <a:extLst>
              <a:ext uri="{FF2B5EF4-FFF2-40B4-BE49-F238E27FC236}">
                <a16:creationId xmlns:a16="http://schemas.microsoft.com/office/drawing/2014/main" id="{BA0E6AE8-C577-4214-9CBA-3A2817E5A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050" y="3446464"/>
            <a:ext cx="15557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安提阿古四世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v.21-45</a:t>
            </a: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6AEDF23C-319E-4BD8-A655-315A6208B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多利买一世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v.5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7" name="Text Box 25">
            <a:extLst>
              <a:ext uri="{FF2B5EF4-FFF2-40B4-BE49-F238E27FC236}">
                <a16:creationId xmlns:a16="http://schemas.microsoft.com/office/drawing/2014/main" id="{21674E6F-3317-4CAE-898B-8238C7039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多利买二世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v.6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8664B79F-F07A-4335-BC02-1A971CEF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26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多利买三世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v.7-9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9" name="Text Box 27">
            <a:extLst>
              <a:ext uri="{FF2B5EF4-FFF2-40B4-BE49-F238E27FC236}">
                <a16:creationId xmlns:a16="http://schemas.microsoft.com/office/drawing/2014/main" id="{5B24B44A-35A9-4E08-A04A-FBEDDD61C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多利买四世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v.10-12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A0A17CDD-E532-4433-ACDA-95154A7B7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206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多利买五世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v.14-17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95559F74-DFDA-422B-B49C-60A6B1CAA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6063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多利买六世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v.25-29,40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2" name="Rectangle 30" descr="Brown marble">
            <a:extLst>
              <a:ext uri="{FF2B5EF4-FFF2-40B4-BE49-F238E27FC236}">
                <a16:creationId xmlns:a16="http://schemas.microsoft.com/office/drawing/2014/main" id="{CEDDA4DF-50E8-452C-963B-B6D56B61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304800"/>
            <a:ext cx="2480930" cy="533400"/>
          </a:xfrm>
          <a:prstGeom prst="rect">
            <a:avLst/>
          </a:prstGeom>
          <a:blipFill dpi="0" rotWithShape="1">
            <a:blip r:embed="rId1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北方王</a:t>
            </a:r>
            <a:r>
              <a:rPr lang="en-US" altLang="zh-CN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叙利亚</a:t>
            </a:r>
            <a:r>
              <a:rPr lang="en-US" altLang="zh-CN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3" name="Rectangle 31" descr="Green marble">
            <a:extLst>
              <a:ext uri="{FF2B5EF4-FFF2-40B4-BE49-F238E27FC236}">
                <a16:creationId xmlns:a16="http://schemas.microsoft.com/office/drawing/2014/main" id="{E8E74539-BBF7-46E8-8FFC-E924C6206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3874293"/>
            <a:ext cx="2057400" cy="533400"/>
          </a:xfrm>
          <a:prstGeom prst="rect">
            <a:avLst/>
          </a:prstGeom>
          <a:blipFill dpi="0" rotWithShape="1">
            <a:blip r:embed="rId1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南方王</a:t>
            </a:r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埃及</a:t>
            </a:r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3104" name="AutoShape 32">
            <a:extLst>
              <a:ext uri="{FF2B5EF4-FFF2-40B4-BE49-F238E27FC236}">
                <a16:creationId xmlns:a16="http://schemas.microsoft.com/office/drawing/2014/main" id="{B6D87B86-0253-45FD-8721-AD0340F14286}"/>
              </a:ext>
            </a:extLst>
          </p:cNvPr>
          <p:cNvCxnSpPr>
            <a:cxnSpLocks noChangeShapeType="1"/>
            <a:stCxn id="3080" idx="3"/>
            <a:endCxn id="3081" idx="1"/>
          </p:cNvCxnSpPr>
          <p:nvPr/>
        </p:nvCxnSpPr>
        <p:spPr bwMode="auto">
          <a:xfrm>
            <a:off x="2892426" y="1746250"/>
            <a:ext cx="214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5" name="AutoShape 33">
            <a:extLst>
              <a:ext uri="{FF2B5EF4-FFF2-40B4-BE49-F238E27FC236}">
                <a16:creationId xmlns:a16="http://schemas.microsoft.com/office/drawing/2014/main" id="{F52464B7-98EE-4E0B-A760-13DCF6A50DF9}"/>
              </a:ext>
            </a:extLst>
          </p:cNvPr>
          <p:cNvCxnSpPr>
            <a:cxnSpLocks noChangeShapeType="1"/>
            <a:stCxn id="3081" idx="3"/>
            <a:endCxn id="3082" idx="1"/>
          </p:cNvCxnSpPr>
          <p:nvPr/>
        </p:nvCxnSpPr>
        <p:spPr bwMode="auto">
          <a:xfrm>
            <a:off x="4332288" y="1746250"/>
            <a:ext cx="2984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6" name="AutoShape 34">
            <a:extLst>
              <a:ext uri="{FF2B5EF4-FFF2-40B4-BE49-F238E27FC236}">
                <a16:creationId xmlns:a16="http://schemas.microsoft.com/office/drawing/2014/main" id="{CF674DC8-697E-4A97-9302-A470F5EC05D9}"/>
              </a:ext>
            </a:extLst>
          </p:cNvPr>
          <p:cNvCxnSpPr>
            <a:cxnSpLocks noChangeShapeType="1"/>
            <a:stCxn id="3082" idx="3"/>
            <a:endCxn id="3083" idx="1"/>
          </p:cNvCxnSpPr>
          <p:nvPr/>
        </p:nvCxnSpPr>
        <p:spPr bwMode="auto">
          <a:xfrm>
            <a:off x="5864226" y="1746250"/>
            <a:ext cx="3079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7" name="AutoShape 35">
            <a:extLst>
              <a:ext uri="{FF2B5EF4-FFF2-40B4-BE49-F238E27FC236}">
                <a16:creationId xmlns:a16="http://schemas.microsoft.com/office/drawing/2014/main" id="{C2E839FB-73E7-4920-B19A-27E97C8BD282}"/>
              </a:ext>
            </a:extLst>
          </p:cNvPr>
          <p:cNvCxnSpPr>
            <a:cxnSpLocks noChangeShapeType="1"/>
            <a:stCxn id="3083" idx="3"/>
            <a:endCxn id="3084" idx="1"/>
          </p:cNvCxnSpPr>
          <p:nvPr/>
        </p:nvCxnSpPr>
        <p:spPr bwMode="auto">
          <a:xfrm flipV="1">
            <a:off x="7405688" y="784226"/>
            <a:ext cx="214312" cy="962025"/>
          </a:xfrm>
          <a:prstGeom prst="bentConnector3">
            <a:avLst>
              <a:gd name="adj1" fmla="val 4963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8" name="AutoShape 36">
            <a:extLst>
              <a:ext uri="{FF2B5EF4-FFF2-40B4-BE49-F238E27FC236}">
                <a16:creationId xmlns:a16="http://schemas.microsoft.com/office/drawing/2014/main" id="{A791BC55-A7A9-49A1-A6D5-B06E0359647B}"/>
              </a:ext>
            </a:extLst>
          </p:cNvPr>
          <p:cNvCxnSpPr>
            <a:cxnSpLocks noChangeShapeType="1"/>
            <a:stCxn id="3083" idx="3"/>
            <a:endCxn id="3085" idx="1"/>
          </p:cNvCxnSpPr>
          <p:nvPr/>
        </p:nvCxnSpPr>
        <p:spPr bwMode="auto">
          <a:xfrm>
            <a:off x="7405688" y="1746250"/>
            <a:ext cx="214312" cy="1081088"/>
          </a:xfrm>
          <a:prstGeom prst="bentConnector3">
            <a:avLst>
              <a:gd name="adj1" fmla="val 4963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9" name="AutoShape 37">
            <a:extLst>
              <a:ext uri="{FF2B5EF4-FFF2-40B4-BE49-F238E27FC236}">
                <a16:creationId xmlns:a16="http://schemas.microsoft.com/office/drawing/2014/main" id="{5C8EEA4B-3EEE-457E-99EB-A3CD89F02C6D}"/>
              </a:ext>
            </a:extLst>
          </p:cNvPr>
          <p:cNvCxnSpPr>
            <a:cxnSpLocks noChangeShapeType="1"/>
            <a:stCxn id="3085" idx="3"/>
            <a:endCxn id="3086" idx="1"/>
          </p:cNvCxnSpPr>
          <p:nvPr/>
        </p:nvCxnSpPr>
        <p:spPr bwMode="auto">
          <a:xfrm flipV="1">
            <a:off x="8856664" y="860426"/>
            <a:ext cx="287337" cy="1966913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0" name="AutoShape 38">
            <a:extLst>
              <a:ext uri="{FF2B5EF4-FFF2-40B4-BE49-F238E27FC236}">
                <a16:creationId xmlns:a16="http://schemas.microsoft.com/office/drawing/2014/main" id="{720BAE69-BD3B-419D-B33C-D74F087F5683}"/>
              </a:ext>
            </a:extLst>
          </p:cNvPr>
          <p:cNvCxnSpPr>
            <a:cxnSpLocks noChangeShapeType="1"/>
            <a:stCxn id="3085" idx="3"/>
            <a:endCxn id="3087" idx="1"/>
          </p:cNvCxnSpPr>
          <p:nvPr/>
        </p:nvCxnSpPr>
        <p:spPr bwMode="auto">
          <a:xfrm>
            <a:off x="8856664" y="2827339"/>
            <a:ext cx="287337" cy="1587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1" name="AutoShape 39">
            <a:extLst>
              <a:ext uri="{FF2B5EF4-FFF2-40B4-BE49-F238E27FC236}">
                <a16:creationId xmlns:a16="http://schemas.microsoft.com/office/drawing/2014/main" id="{30F6E8F5-6D3A-49F7-831E-7A487C385D7A}"/>
              </a:ext>
            </a:extLst>
          </p:cNvPr>
          <p:cNvCxnSpPr>
            <a:cxnSpLocks noChangeShapeType="1"/>
            <a:stCxn id="3074" idx="3"/>
            <a:endCxn id="3075" idx="1"/>
          </p:cNvCxnSpPr>
          <p:nvPr/>
        </p:nvCxnSpPr>
        <p:spPr bwMode="auto">
          <a:xfrm>
            <a:off x="2919413" y="5341938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2" name="AutoShape 40">
            <a:extLst>
              <a:ext uri="{FF2B5EF4-FFF2-40B4-BE49-F238E27FC236}">
                <a16:creationId xmlns:a16="http://schemas.microsoft.com/office/drawing/2014/main" id="{E01F5013-21CD-4E1B-8023-CEADE055B9C5}"/>
              </a:ext>
            </a:extLst>
          </p:cNvPr>
          <p:cNvCxnSpPr>
            <a:cxnSpLocks noChangeShapeType="1"/>
            <a:stCxn id="3075" idx="3"/>
            <a:endCxn id="3076" idx="1"/>
          </p:cNvCxnSpPr>
          <p:nvPr/>
        </p:nvCxnSpPr>
        <p:spPr bwMode="auto">
          <a:xfrm>
            <a:off x="4387851" y="5341938"/>
            <a:ext cx="284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3" name="AutoShape 41">
            <a:extLst>
              <a:ext uri="{FF2B5EF4-FFF2-40B4-BE49-F238E27FC236}">
                <a16:creationId xmlns:a16="http://schemas.microsoft.com/office/drawing/2014/main" id="{43868D2D-4AF2-45AB-8880-575AC3712E56}"/>
              </a:ext>
            </a:extLst>
          </p:cNvPr>
          <p:cNvCxnSpPr>
            <a:cxnSpLocks noChangeShapeType="1"/>
            <a:stCxn id="3076" idx="3"/>
            <a:endCxn id="3077" idx="1"/>
          </p:cNvCxnSpPr>
          <p:nvPr/>
        </p:nvCxnSpPr>
        <p:spPr bwMode="auto">
          <a:xfrm>
            <a:off x="5905500" y="5341938"/>
            <a:ext cx="222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4" name="AutoShape 42">
            <a:extLst>
              <a:ext uri="{FF2B5EF4-FFF2-40B4-BE49-F238E27FC236}">
                <a16:creationId xmlns:a16="http://schemas.microsoft.com/office/drawing/2014/main" id="{1E04F404-9D55-443C-ABBF-2FF35316B4EF}"/>
              </a:ext>
            </a:extLst>
          </p:cNvPr>
          <p:cNvCxnSpPr>
            <a:cxnSpLocks noChangeShapeType="1"/>
            <a:stCxn id="3077" idx="3"/>
            <a:endCxn id="3078" idx="1"/>
          </p:cNvCxnSpPr>
          <p:nvPr/>
        </p:nvCxnSpPr>
        <p:spPr bwMode="auto">
          <a:xfrm>
            <a:off x="7361239" y="5341938"/>
            <a:ext cx="282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5" name="AutoShape 43">
            <a:extLst>
              <a:ext uri="{FF2B5EF4-FFF2-40B4-BE49-F238E27FC236}">
                <a16:creationId xmlns:a16="http://schemas.microsoft.com/office/drawing/2014/main" id="{0F34DD64-E835-48ED-804D-9DE56F0A85D9}"/>
              </a:ext>
            </a:extLst>
          </p:cNvPr>
          <p:cNvCxnSpPr>
            <a:cxnSpLocks noChangeShapeType="1"/>
            <a:stCxn id="3078" idx="3"/>
            <a:endCxn id="3079" idx="1"/>
          </p:cNvCxnSpPr>
          <p:nvPr/>
        </p:nvCxnSpPr>
        <p:spPr bwMode="auto">
          <a:xfrm>
            <a:off x="8877301" y="5341938"/>
            <a:ext cx="2524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16" name="Text Box 44" descr="Pink tissue paper">
            <a:extLst>
              <a:ext uri="{FF2B5EF4-FFF2-40B4-BE49-F238E27FC236}">
                <a16:creationId xmlns:a16="http://schemas.microsoft.com/office/drawing/2014/main" id="{801DF27D-9A72-45E2-BC8C-27F3419FF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1" y="4043364"/>
            <a:ext cx="958917" cy="400110"/>
          </a:xfrm>
          <a:prstGeom prst="rect">
            <a:avLst/>
          </a:prstGeom>
          <a:blipFill dpi="0" rotWithShape="1">
            <a:blip r:embed="rId1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ea typeface="SimHei" panose="02010609060101010101" pitchFamily="49" charset="-122"/>
              </a:rPr>
              <a:t>百尼基</a:t>
            </a:r>
          </a:p>
        </p:txBody>
      </p:sp>
      <p:cxnSp>
        <p:nvCxnSpPr>
          <p:cNvPr id="3117" name="AutoShape 45">
            <a:extLst>
              <a:ext uri="{FF2B5EF4-FFF2-40B4-BE49-F238E27FC236}">
                <a16:creationId xmlns:a16="http://schemas.microsoft.com/office/drawing/2014/main" id="{5EC72860-4E29-435F-B45E-D178072BBF44}"/>
              </a:ext>
            </a:extLst>
          </p:cNvPr>
          <p:cNvCxnSpPr>
            <a:cxnSpLocks noChangeShapeType="1"/>
            <a:stCxn id="3075" idx="3"/>
            <a:endCxn id="3116" idx="1"/>
          </p:cNvCxnSpPr>
          <p:nvPr/>
        </p:nvCxnSpPr>
        <p:spPr bwMode="auto">
          <a:xfrm flipV="1">
            <a:off x="4387851" y="4243419"/>
            <a:ext cx="260350" cy="1097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18" name="Line 46">
            <a:extLst>
              <a:ext uri="{FF2B5EF4-FFF2-40B4-BE49-F238E27FC236}">
                <a16:creationId xmlns:a16="http://schemas.microsoft.com/office/drawing/2014/main" id="{35978C5A-09C6-49BF-B33B-8594BD86C4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0" cy="9906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9" name="Text Box 47" descr="Pink tissue paper">
            <a:extLst>
              <a:ext uri="{FF2B5EF4-FFF2-40B4-BE49-F238E27FC236}">
                <a16:creationId xmlns:a16="http://schemas.microsoft.com/office/drawing/2014/main" id="{CDF17638-059F-4451-A1B2-BC7BF3CDD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1" y="4179889"/>
            <a:ext cx="1731564" cy="461665"/>
          </a:xfrm>
          <a:prstGeom prst="rect">
            <a:avLst/>
          </a:prstGeom>
          <a:blipFill dpi="0" rotWithShape="1">
            <a:blip r:embed="rId1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ea typeface="SimHei" panose="02010609060101010101" pitchFamily="49" charset="-122"/>
              </a:rPr>
              <a:t>克丽奥佩他</a:t>
            </a:r>
            <a:endParaRPr lang="zh-TW" altLang="en-US" sz="2400" b="1" dirty="0">
              <a:ea typeface="SimHei" panose="02010609060101010101" pitchFamily="49" charset="-122"/>
            </a:endParaRPr>
          </a:p>
        </p:txBody>
      </p:sp>
      <p:cxnSp>
        <p:nvCxnSpPr>
          <p:cNvPr id="3120" name="AutoShape 48">
            <a:extLst>
              <a:ext uri="{FF2B5EF4-FFF2-40B4-BE49-F238E27FC236}">
                <a16:creationId xmlns:a16="http://schemas.microsoft.com/office/drawing/2014/main" id="{0254BFBD-DDC5-451E-8A96-1C083E919C48}"/>
              </a:ext>
            </a:extLst>
          </p:cNvPr>
          <p:cNvCxnSpPr>
            <a:cxnSpLocks noChangeShapeType="1"/>
            <a:stCxn id="3085" idx="3"/>
            <a:endCxn id="3119" idx="1"/>
          </p:cNvCxnSpPr>
          <p:nvPr/>
        </p:nvCxnSpPr>
        <p:spPr bwMode="auto">
          <a:xfrm>
            <a:off x="8856664" y="2826544"/>
            <a:ext cx="287337" cy="158417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21" name="Line 49">
            <a:extLst>
              <a:ext uri="{FF2B5EF4-FFF2-40B4-BE49-F238E27FC236}">
                <a16:creationId xmlns:a16="http://schemas.microsoft.com/office/drawing/2014/main" id="{B19698F9-3652-4A67-BBC6-D46E2F0A58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3000" y="4648200"/>
            <a:ext cx="381000" cy="3048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2" name="Text Box 50" descr="Pink tissue paper">
            <a:extLst>
              <a:ext uri="{FF2B5EF4-FFF2-40B4-BE49-F238E27FC236}">
                <a16:creationId xmlns:a16="http://schemas.microsoft.com/office/drawing/2014/main" id="{372D820C-BB92-4A5A-A388-E180783F5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6" y="461964"/>
            <a:ext cx="1112805" cy="461665"/>
          </a:xfrm>
          <a:prstGeom prst="rect">
            <a:avLst/>
          </a:prstGeom>
          <a:blipFill dpi="0" rotWithShape="1">
            <a:blip r:embed="rId1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 dirty="0">
                <a:ea typeface="SimHei" panose="02010609060101010101" pitchFamily="49" charset="-122"/>
              </a:rPr>
              <a:t>老底嘉</a:t>
            </a:r>
          </a:p>
        </p:txBody>
      </p:sp>
      <p:cxnSp>
        <p:nvCxnSpPr>
          <p:cNvPr id="3123" name="AutoShape 51">
            <a:extLst>
              <a:ext uri="{FF2B5EF4-FFF2-40B4-BE49-F238E27FC236}">
                <a16:creationId xmlns:a16="http://schemas.microsoft.com/office/drawing/2014/main" id="{73D48241-5D62-4B6A-A982-4849000EA3B9}"/>
              </a:ext>
            </a:extLst>
          </p:cNvPr>
          <p:cNvCxnSpPr>
            <a:cxnSpLocks noChangeShapeType="1"/>
            <a:stCxn id="3122" idx="3"/>
            <a:endCxn id="3083" idx="1"/>
          </p:cNvCxnSpPr>
          <p:nvPr/>
        </p:nvCxnSpPr>
        <p:spPr bwMode="auto">
          <a:xfrm>
            <a:off x="6024531" y="692797"/>
            <a:ext cx="147669" cy="105266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89691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4A6EAC-6E12-475C-B99A-5F4821D840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265" y="0"/>
          <a:ext cx="12192000" cy="7023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399">
                  <a:extLst>
                    <a:ext uri="{9D8B030D-6E8A-4147-A177-3AD203B41FA5}">
                      <a16:colId xmlns:a16="http://schemas.microsoft.com/office/drawing/2014/main" val="1768646170"/>
                    </a:ext>
                  </a:extLst>
                </a:gridCol>
                <a:gridCol w="1472241">
                  <a:extLst>
                    <a:ext uri="{9D8B030D-6E8A-4147-A177-3AD203B41FA5}">
                      <a16:colId xmlns:a16="http://schemas.microsoft.com/office/drawing/2014/main" val="1119510053"/>
                    </a:ext>
                  </a:extLst>
                </a:gridCol>
                <a:gridCol w="8281360">
                  <a:extLst>
                    <a:ext uri="{9D8B030D-6E8A-4147-A177-3AD203B41FA5}">
                      <a16:colId xmlns:a16="http://schemas.microsoft.com/office/drawing/2014/main" val="2493320263"/>
                    </a:ext>
                  </a:extLst>
                </a:gridCol>
              </a:tblGrid>
              <a:tr h="5092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預言歷史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36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歷史應驗</a:t>
                      </a:r>
                      <a:r>
                        <a:rPr lang="en-US" sz="36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B.C.）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438845"/>
                  </a:ext>
                </a:extLst>
              </a:tr>
              <a:tr h="88921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1.波斯時期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(539-331)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11:2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四王名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：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甘拜斯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(529-522),「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偽」士每狄斯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(522-521),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大利烏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(521- 486),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薛西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(486-465)。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3263947"/>
                  </a:ext>
                </a:extLst>
              </a:tr>
              <a:tr h="12598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2.希臘時期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（331-323)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11:3－4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勇敢王＝亞歷山大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v.3），於323B.C卒，死後因子過幼，國度被四將軍瓜分，希臘至終給羅馬（「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後裔之外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」）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滅亡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6232107"/>
                  </a:ext>
                </a:extLst>
              </a:tr>
              <a:tr h="167985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3.多利買與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西流古相爭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(323-198及198-165)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11:5－20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多利買王朝（即埃及）常與西流古王朝（即敘利亞）爭戰；乃「南北王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」:11:5-8=首次戰爭；11:9=二次戰爭；11:10-12＝三次戰爭；11:13-20＝四次戰爭。此段南北戰爭約歷  150多年。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271871"/>
                  </a:ext>
                </a:extLst>
              </a:tr>
              <a:tr h="251977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4.西流古王朝之安提阿哥四世時期(189-165)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11:21-35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西流古王朝時最殘暴之王－但以理呼之為「卑鄙之王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」（V.21）－「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安提阿哥以彼芬尼斯」之事跡。此人所作所為皆是將來敵基督所作之預表；其人之惡史可分為：用奸計得國；與南國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埃及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爭戰；兩次迫害選民。當時受迫害之猶大百姓奮而起來反抗，其中以瑪喀比族「認識神之子民」壯烈革命事跡為最</a:t>
                      </a:r>
                      <a:r>
                        <a:rPr lang="en-US" sz="2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2319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465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CC3D29-3F34-4E07-BBAA-959C5C044A1E}"/>
              </a:ext>
            </a:extLst>
          </p:cNvPr>
          <p:cNvSpPr txBox="1"/>
          <p:nvPr/>
        </p:nvSpPr>
        <p:spPr>
          <a:xfrm>
            <a:off x="522198" y="0"/>
            <a:ext cx="116749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此敵基督名為「任意之王」</a:t>
            </a:r>
            <a:r>
              <a:rPr lang="en-US" altLang="zh-CN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11:36)</a:t>
            </a:r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5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其行事及結局可分為二方面：</a:t>
            </a:r>
            <a:endParaRPr lang="en-US" sz="5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F12A7DC-2BB0-4EEA-88CD-6758B7FD3B3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754326"/>
          <a:ext cx="12192000" cy="5090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1440">
                  <a:extLst>
                    <a:ext uri="{9D8B030D-6E8A-4147-A177-3AD203B41FA5}">
                      <a16:colId xmlns:a16="http://schemas.microsoft.com/office/drawing/2014/main" val="1576514528"/>
                    </a:ext>
                  </a:extLst>
                </a:gridCol>
                <a:gridCol w="8290560">
                  <a:extLst>
                    <a:ext uri="{9D8B030D-6E8A-4147-A177-3AD203B41FA5}">
                      <a16:colId xmlns:a16="http://schemas.microsoft.com/office/drawing/2014/main" val="2624850045"/>
                    </a:ext>
                  </a:extLst>
                </a:gridCol>
              </a:tblGrid>
              <a:tr h="2836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1. </a:t>
                      </a:r>
                      <a:r>
                        <a:rPr lang="en-US" sz="48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他的行事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(11:36-39)</a:t>
                      </a:r>
                      <a:endParaRPr 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妄自尊大</a:t>
                      </a: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11:36a）；行事亨通（11:36b）；不顧諸神（11:37）（參帖後2:4；啟13:5）；</a:t>
                      </a: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崇拜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偶像（11:38-39）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13722"/>
                  </a:ext>
                </a:extLst>
              </a:tr>
              <a:tr h="2118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2. </a:t>
                      </a:r>
                      <a:r>
                        <a:rPr lang="en-US" sz="48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他的結局</a:t>
                      </a:r>
                      <a:endParaRPr lang="en-US" sz="48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(11:40-45)</a:t>
                      </a:r>
                      <a:endParaRPr lang="en-US" sz="48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傾覆列國</a:t>
                      </a:r>
                      <a:r>
                        <a:rPr lang="en-US" sz="40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(11:40-43)；</a:t>
                      </a: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最後爭戰</a:t>
                      </a:r>
                      <a:r>
                        <a:rPr lang="en-US" sz="40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(11:44)(參結38－39)；</a:t>
                      </a: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耶京為基地</a:t>
                      </a:r>
                      <a:r>
                        <a:rPr lang="en-US" sz="40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(11:45a)；</a:t>
                      </a:r>
                      <a:r>
                        <a:rPr lang="en-US" sz="40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終被滅亡</a:t>
                      </a:r>
                      <a:r>
                        <a:rPr lang="en-US" sz="40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(11:46b)</a:t>
                      </a:r>
                      <a:endParaRPr lang="en-US" sz="40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758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251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39B157C-1CE5-4DF6-9679-3D70F5B7E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3912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他的哥哥西流古四世被大臣所弑后，他以幼主的监护人身分向别迦摩王借兵，杀了叛臣之后，却自己登基作王。他为了彻底实施希腊化，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对犹太人极其残暴，意图消灭犹太信仰。他掠夺圣殿财物，毁坏耶路撒冷，亵渎圣殿，在祭坛上献猪，洒猪血。在殿中为宙斯设立祭坛。废除在圣殿中之礼拜与常献的燔祭。禁止犹太人守安息日，禁止守节期，禁止受割礼，违者处死。焚烧旧约经卷，私藏经卷者处死。拒绝吃猪肉或偶像之祭肉者处死。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他用各种严刑迫使犹太人放弃信仰。数万犹太人遭屠杀，或被贩为奴。</a:t>
            </a:r>
            <a:endParaRPr lang="en-US" altLang="zh-TW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7" name="Rectangle 3" descr="Brown marble">
            <a:extLst>
              <a:ext uri="{FF2B5EF4-FFF2-40B4-BE49-F238E27FC236}">
                <a16:creationId xmlns:a16="http://schemas.microsoft.com/office/drawing/2014/main" id="{0C0E75DA-7D80-4560-A112-E09B6B837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71376"/>
            <a:ext cx="6172200" cy="105317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6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安提阿古四世</a:t>
            </a:r>
            <a:endParaRPr lang="en-US" altLang="zh-TW" sz="6000" b="1" dirty="0">
              <a:solidFill>
                <a:schemeClr val="accent5">
                  <a:lumMod val="20000"/>
                  <a:lumOff val="8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AE5F624F-8BCA-4545-87A0-43642303C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9" y="1124441"/>
            <a:ext cx="926620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西流古王朝的第八个君王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(175-164 BC)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自称「伊皮法尼斯」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神的显现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，以自己为希腊主神宙斯的化身；人却称他「伊皮曼尼斯」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狂人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29D8B874-7258-4A5C-8B86-E6F8D6F44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9" y="89003"/>
            <a:ext cx="1925128" cy="980673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6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小角</a:t>
            </a:r>
          </a:p>
        </p:txBody>
      </p:sp>
      <p:pic>
        <p:nvPicPr>
          <p:cNvPr id="16392" name="Picture 8" descr="antiochus-epiphanes">
            <a:extLst>
              <a:ext uri="{FF2B5EF4-FFF2-40B4-BE49-F238E27FC236}">
                <a16:creationId xmlns:a16="http://schemas.microsoft.com/office/drawing/2014/main" id="{F9502F98-DF4C-47C8-9EBE-9A48E293F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38" y="39688"/>
            <a:ext cx="2438400" cy="2428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50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D76A137C-5A82-408F-AC51-3C0378E4F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575" y="1698626"/>
            <a:ext cx="1549400" cy="227013"/>
          </a:xfrm>
          <a:prstGeom prst="rect">
            <a:avLst/>
          </a:prstGeom>
          <a:solidFill>
            <a:srgbClr val="003366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27" name="Line 3">
            <a:extLst>
              <a:ext uri="{FF2B5EF4-FFF2-40B4-BE49-F238E27FC236}">
                <a16:creationId xmlns:a16="http://schemas.microsoft.com/office/drawing/2014/main" id="{2F92A132-DE7B-49AB-A62B-B40DA501C874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849813" y="3422650"/>
            <a:ext cx="509746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28" name="Line 4">
            <a:extLst>
              <a:ext uri="{FF2B5EF4-FFF2-40B4-BE49-F238E27FC236}">
                <a16:creationId xmlns:a16="http://schemas.microsoft.com/office/drawing/2014/main" id="{B9599967-C20A-42F9-B318-ED30D593E7B3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849813" y="3028950"/>
            <a:ext cx="355441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29" name="Line 5">
            <a:extLst>
              <a:ext uri="{FF2B5EF4-FFF2-40B4-BE49-F238E27FC236}">
                <a16:creationId xmlns:a16="http://schemas.microsoft.com/office/drawing/2014/main" id="{E36791BB-563C-48C3-A897-1998649BA37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49814" y="2640014"/>
            <a:ext cx="3049587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0" name="Line 6">
            <a:extLst>
              <a:ext uri="{FF2B5EF4-FFF2-40B4-BE49-F238E27FC236}">
                <a16:creationId xmlns:a16="http://schemas.microsoft.com/office/drawing/2014/main" id="{515DEBD7-885A-4A46-B3BE-D6B49324744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49813" y="2259014"/>
            <a:ext cx="2646362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1" name="Line 27">
            <a:extLst>
              <a:ext uri="{FF2B5EF4-FFF2-40B4-BE49-F238E27FC236}">
                <a16:creationId xmlns:a16="http://schemas.microsoft.com/office/drawing/2014/main" id="{CDF1CE13-B2FB-4F2A-AB8D-9285451DB5C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33939" y="1922463"/>
            <a:ext cx="3175" cy="193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2" name="Text Box 8">
            <a:extLst>
              <a:ext uri="{FF2B5EF4-FFF2-40B4-BE49-F238E27FC236}">
                <a16:creationId xmlns:a16="http://schemas.microsoft.com/office/drawing/2014/main" id="{92FB1800-B63F-4102-9583-4EC447B9B17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082800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1260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33" name="Line 9">
            <a:extLst>
              <a:ext uri="{FF2B5EF4-FFF2-40B4-BE49-F238E27FC236}">
                <a16:creationId xmlns:a16="http://schemas.microsoft.com/office/drawing/2014/main" id="{7B507F35-D4C2-4BF0-956F-FDD3D121156E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8407401" y="1919288"/>
            <a:ext cx="4763" cy="1314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4" name="Text Box 10">
            <a:extLst>
              <a:ext uri="{FF2B5EF4-FFF2-40B4-BE49-F238E27FC236}">
                <a16:creationId xmlns:a16="http://schemas.microsoft.com/office/drawing/2014/main" id="{A3D7F4CB-9B6E-441D-8335-E33A31C88F2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859088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1335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35" name="Rectangle 11" descr="Stationery">
            <a:extLst>
              <a:ext uri="{FF2B5EF4-FFF2-40B4-BE49-F238E27FC236}">
                <a16:creationId xmlns:a16="http://schemas.microsoft.com/office/drawing/2014/main" id="{7AA60556-1073-4B2C-B6DB-F833E2E394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99351" y="1293814"/>
            <a:ext cx="398463" cy="623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36" name="Rectangle 12" descr="Pink tissue paper">
            <a:extLst>
              <a:ext uri="{FF2B5EF4-FFF2-40B4-BE49-F238E27FC236}">
                <a16:creationId xmlns:a16="http://schemas.microsoft.com/office/drawing/2014/main" id="{ECCE87BD-8C92-441E-8892-D553A1F6EC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97814" y="1293814"/>
            <a:ext cx="517525" cy="6318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37" name="Rectangle 3" descr="Bouquet">
            <a:extLst>
              <a:ext uri="{FF2B5EF4-FFF2-40B4-BE49-F238E27FC236}">
                <a16:creationId xmlns:a16="http://schemas.microsoft.com/office/drawing/2014/main" id="{9F9EEE75-729B-4A2D-AC12-F33C2344C9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43904" y="1298576"/>
            <a:ext cx="5555448" cy="6270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ea typeface="SimHei" panose="02010609060101010101" pitchFamily="49" charset="-122"/>
            </a:endParaRPr>
          </a:p>
        </p:txBody>
      </p:sp>
      <p:sp>
        <p:nvSpPr>
          <p:cNvPr id="154638" name="Line 14" descr="Bouquet">
            <a:extLst>
              <a:ext uri="{FF2B5EF4-FFF2-40B4-BE49-F238E27FC236}">
                <a16:creationId xmlns:a16="http://schemas.microsoft.com/office/drawing/2014/main" id="{BB39370F-6812-40B6-A307-C6547ECCF39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3904" y="119856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39" name="Line 23" descr="Bouquet">
            <a:extLst>
              <a:ext uri="{FF2B5EF4-FFF2-40B4-BE49-F238E27FC236}">
                <a16:creationId xmlns:a16="http://schemas.microsoft.com/office/drawing/2014/main" id="{7C763F59-B054-45DD-BA38-F582A31D9788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7080" y="1589088"/>
            <a:ext cx="555227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4640" name="Rectangle 16" descr="Bouquet">
            <a:extLst>
              <a:ext uri="{FF2B5EF4-FFF2-40B4-BE49-F238E27FC236}">
                <a16:creationId xmlns:a16="http://schemas.microsoft.com/office/drawing/2014/main" id="{63C21CEC-FC93-4BD5-AB42-8099E00E8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5613" y="1397000"/>
            <a:ext cx="1155700" cy="2095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41" name="Rectangle 17" descr="Wide upward diagonal">
            <a:extLst>
              <a:ext uri="{FF2B5EF4-FFF2-40B4-BE49-F238E27FC236}">
                <a16:creationId xmlns:a16="http://schemas.microsoft.com/office/drawing/2014/main" id="{B95CDBC3-C238-4AD6-A456-1CACB4B1CA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7114" y="1298576"/>
            <a:ext cx="2662237" cy="619125"/>
          </a:xfrm>
          <a:prstGeom prst="rect">
            <a:avLst/>
          </a:prstGeom>
          <a:pattFill prst="wdUpDiag">
            <a:fgClr>
              <a:srgbClr val="CC0000">
                <a:alpha val="39999"/>
              </a:srgbClr>
            </a:fgClr>
            <a:bgClr>
              <a:schemeClr val="bg1">
                <a:alpha val="39999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42" name="Line 15" descr="Bouquet">
            <a:extLst>
              <a:ext uri="{FF2B5EF4-FFF2-40B4-BE49-F238E27FC236}">
                <a16:creationId xmlns:a16="http://schemas.microsoft.com/office/drawing/2014/main" id="{415C1C5D-3B7C-4631-990D-63B8EEBF6D3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412163" y="1198563"/>
            <a:ext cx="0" cy="722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3" name="Line 15" descr="Bouquet">
            <a:extLst>
              <a:ext uri="{FF2B5EF4-FFF2-40B4-BE49-F238E27FC236}">
                <a16:creationId xmlns:a16="http://schemas.microsoft.com/office/drawing/2014/main" id="{134171BD-8CDC-4957-BBE2-8D5BD18D3CE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499350" y="1200151"/>
            <a:ext cx="0" cy="722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4" name="Line 8">
            <a:extLst>
              <a:ext uri="{FF2B5EF4-FFF2-40B4-BE49-F238E27FC236}">
                <a16:creationId xmlns:a16="http://schemas.microsoft.com/office/drawing/2014/main" id="{2DD48E99-B8C6-402B-B344-3895BA898A8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7069" y="1925638"/>
            <a:ext cx="8442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45" name="Text Box 24" descr="Bouquet">
            <a:extLst>
              <a:ext uri="{FF2B5EF4-FFF2-40B4-BE49-F238E27FC236}">
                <a16:creationId xmlns:a16="http://schemas.microsoft.com/office/drawing/2014/main" id="{17C00706-4855-4C50-A79B-1D407B52730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018666" y="1288912"/>
            <a:ext cx="16273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154646" name="Line 15" descr="Stationery">
            <a:extLst>
              <a:ext uri="{FF2B5EF4-FFF2-40B4-BE49-F238E27FC236}">
                <a16:creationId xmlns:a16="http://schemas.microsoft.com/office/drawing/2014/main" id="{A44873B0-ECFF-40BF-92D9-7945A03467A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900988" y="1200151"/>
            <a:ext cx="0" cy="722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7" name="Line 15" descr="Bouquet">
            <a:extLst>
              <a:ext uri="{FF2B5EF4-FFF2-40B4-BE49-F238E27FC236}">
                <a16:creationId xmlns:a16="http://schemas.microsoft.com/office/drawing/2014/main" id="{4370D464-E45D-474B-809E-D101B20F31E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9959975" y="1198563"/>
            <a:ext cx="0" cy="722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8" name="Line 24">
            <a:extLst>
              <a:ext uri="{FF2B5EF4-FFF2-40B4-BE49-F238E27FC236}">
                <a16:creationId xmlns:a16="http://schemas.microsoft.com/office/drawing/2014/main" id="{2BE4EA4D-900B-477E-B659-CFB0862DC9EA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9953625" y="1919289"/>
            <a:ext cx="6350" cy="188753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49" name="Text Box 25">
            <a:extLst>
              <a:ext uri="{FF2B5EF4-FFF2-40B4-BE49-F238E27FC236}">
                <a16:creationId xmlns:a16="http://schemas.microsoft.com/office/drawing/2014/main" id="{28593D36-134D-458D-858A-263014310F1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3252788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2300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0" name="Text Box 30">
            <a:extLst>
              <a:ext uri="{FF2B5EF4-FFF2-40B4-BE49-F238E27FC236}">
                <a16:creationId xmlns:a16="http://schemas.microsoft.com/office/drawing/2014/main" id="{5A707E9E-C871-43A4-B3A8-A0C7C76BA59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027428" y="3692525"/>
            <a:ext cx="1620958" cy="558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1" lang="zh-TW" altLang="en-US" sz="2800" dirty="0">
                <a:solidFill>
                  <a:srgbClr val="FF0000"/>
                </a:solidFill>
                <a:ea typeface="SimHei" panose="02010609060101010101" pitchFamily="49" charset="-122"/>
              </a:rPr>
              <a:t>一七之半</a:t>
            </a:r>
          </a:p>
        </p:txBody>
      </p:sp>
      <p:sp>
        <p:nvSpPr>
          <p:cNvPr id="154651" name="Line 27">
            <a:extLst>
              <a:ext uri="{FF2B5EF4-FFF2-40B4-BE49-F238E27FC236}">
                <a16:creationId xmlns:a16="http://schemas.microsoft.com/office/drawing/2014/main" id="{53C6C0BA-F6D9-4871-A443-44BC52C030D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499350" y="1925638"/>
            <a:ext cx="0" cy="552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652" name="Line 28">
            <a:extLst>
              <a:ext uri="{FF2B5EF4-FFF2-40B4-BE49-F238E27FC236}">
                <a16:creationId xmlns:a16="http://schemas.microsoft.com/office/drawing/2014/main" id="{3E54FE2A-74FB-4BE3-A8BF-FB9863F0458E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904163" y="1925639"/>
            <a:ext cx="0" cy="9874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653" name="Text Box 29">
            <a:extLst>
              <a:ext uri="{FF2B5EF4-FFF2-40B4-BE49-F238E27FC236}">
                <a16:creationId xmlns:a16="http://schemas.microsoft.com/office/drawing/2014/main" id="{47AB092C-308D-4C6C-A3B7-678A00522DA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463800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1290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4" name="AutoShape 30">
            <a:extLst>
              <a:ext uri="{FF2B5EF4-FFF2-40B4-BE49-F238E27FC236}">
                <a16:creationId xmlns:a16="http://schemas.microsoft.com/office/drawing/2014/main" id="{4B9E5416-3418-44F8-82B5-74B1DE254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910" y="122239"/>
            <a:ext cx="1432666" cy="914400"/>
          </a:xfrm>
          <a:prstGeom prst="wedgeRectCallout">
            <a:avLst>
              <a:gd name="adj1" fmla="val 31380"/>
              <a:gd name="adj2" fmla="val 65106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以色列人</a:t>
            </a:r>
          </a:p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全家得救</a:t>
            </a:r>
          </a:p>
        </p:txBody>
      </p:sp>
      <p:sp>
        <p:nvSpPr>
          <p:cNvPr id="154655" name="AutoShape 31">
            <a:extLst>
              <a:ext uri="{FF2B5EF4-FFF2-40B4-BE49-F238E27FC236}">
                <a16:creationId xmlns:a16="http://schemas.microsoft.com/office/drawing/2014/main" id="{0792B82B-B03A-4EC7-B753-8566E05A4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8755" y="122239"/>
            <a:ext cx="1432666" cy="914400"/>
          </a:xfrm>
          <a:prstGeom prst="wedgeRectCallout">
            <a:avLst>
              <a:gd name="adj1" fmla="val -35157"/>
              <a:gd name="adj2" fmla="val 65454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基督降临</a:t>
            </a: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在橄榄山</a:t>
            </a:r>
            <a:endParaRPr lang="zh-TW" altLang="en-US" sz="2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656" name="Text Box 32">
            <a:extLst>
              <a:ext uri="{FF2B5EF4-FFF2-40B4-BE49-F238E27FC236}">
                <a16:creationId xmlns:a16="http://schemas.microsoft.com/office/drawing/2014/main" id="{AF28F954-3C37-424A-A6A5-9D96018D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69" y="4191000"/>
            <a:ext cx="12120274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10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0335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256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79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3400" b="1" dirty="0">
                <a:solidFill>
                  <a:srgbClr val="FFFF00"/>
                </a:solidFill>
              </a:rPr>
              <a:t>从除掉常献的燔祭、并设立那行毁坏可憎之物的时候、必有一千二百九十日。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</a:rPr>
              <a:t>等到一千三百三十五日的、那人便为有福。 等到一千三百三十五日的、那人便为有福。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12:11,12)</a:t>
            </a:r>
          </a:p>
          <a:p>
            <a:r>
              <a:rPr lang="zh-CN" altLang="en-US" sz="3400" b="1" dirty="0">
                <a:solidFill>
                  <a:srgbClr val="FFFF00"/>
                </a:solidFill>
              </a:rPr>
              <a:t>他对我说、到二千三百日圣所就必洁净。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8:14)</a:t>
            </a:r>
            <a:endParaRPr lang="en-US" altLang="zh-TW" sz="3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4657" name="Text Box 33">
            <a:extLst>
              <a:ext uri="{FF2B5EF4-FFF2-40B4-BE49-F238E27FC236}">
                <a16:creationId xmlns:a16="http://schemas.microsoft.com/office/drawing/2014/main" id="{6EBB28CA-81A6-4F9B-B385-A5467997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1993901"/>
            <a:ext cx="10935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b="1" dirty="0">
                <a:ea typeface="SimHei" panose="02010609060101010101" pitchFamily="49" charset="-122"/>
              </a:rPr>
              <a:t>965</a:t>
            </a:r>
            <a:r>
              <a:rPr lang="zh-TW" altLang="en-US" sz="2800" b="1" dirty="0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8" name="AutoShape 34">
            <a:extLst>
              <a:ext uri="{FF2B5EF4-FFF2-40B4-BE49-F238E27FC236}">
                <a16:creationId xmlns:a16="http://schemas.microsoft.com/office/drawing/2014/main" id="{707D2C31-2750-4408-A0BA-7550A0799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152400"/>
            <a:ext cx="895416" cy="914400"/>
          </a:xfrm>
          <a:prstGeom prst="wedgeRectCallout">
            <a:avLst>
              <a:gd name="adj1" fmla="val -23750"/>
              <a:gd name="adj2" fmla="val 65454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圣殿</a:t>
            </a:r>
          </a:p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恢复</a:t>
            </a:r>
          </a:p>
        </p:txBody>
      </p:sp>
      <p:sp>
        <p:nvSpPr>
          <p:cNvPr id="154659" name="AutoShape 35">
            <a:extLst>
              <a:ext uri="{FF2B5EF4-FFF2-40B4-BE49-F238E27FC236}">
                <a16:creationId xmlns:a16="http://schemas.microsoft.com/office/drawing/2014/main" id="{5F4F9AE2-D66E-4963-AD4C-167ADCB8F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924" y="1258436"/>
            <a:ext cx="2021219" cy="2438355"/>
          </a:xfrm>
          <a:prstGeom prst="wedgeRectCallout">
            <a:avLst>
              <a:gd name="adj1" fmla="val -66516"/>
              <a:gd name="adj2" fmla="val -10663"/>
            </a:avLst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两年又八个多月，洁净圣殿不需花这么久时间，应为重建圣殿</a:t>
            </a:r>
            <a:endParaRPr lang="zh-TW" altLang="en-US" sz="2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234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1533</TotalTime>
  <Words>3432</Words>
  <Application>Microsoft Office PowerPoint</Application>
  <PresentationFormat>Widescreen</PresentationFormat>
  <Paragraphs>603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新細明體</vt:lpstr>
      <vt:lpstr>新細明體</vt:lpstr>
      <vt:lpstr>宋体</vt:lpstr>
      <vt:lpstr>宋体</vt:lpstr>
      <vt:lpstr>等线</vt:lpstr>
      <vt:lpstr>SimHei</vt:lpstr>
      <vt:lpstr>Arial</vt:lpstr>
      <vt:lpstr>Calibri</vt:lpstr>
      <vt:lpstr>Calibri Light</vt:lpstr>
      <vt:lpstr>Times New Roman</vt:lpstr>
      <vt:lpstr>Wingdings</vt:lpstr>
      <vt:lpstr>Office Theme</vt:lpstr>
      <vt:lpstr>圣经概論 28</vt:lpstr>
      <vt:lpstr>圣经分类合参</vt:lpstr>
      <vt:lpstr>PowerPoint Presentation</vt:lpstr>
      <vt:lpstr>但以理書</vt:lpstr>
      <vt:lpstr>但以理書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但 八 章 略 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28</dc:title>
  <dc:creator>Race Kao</dc:creator>
  <cp:lastModifiedBy>Ning Shunbin</cp:lastModifiedBy>
  <cp:revision>100</cp:revision>
  <cp:lastPrinted>2018-09-25T14:35:24Z</cp:lastPrinted>
  <dcterms:created xsi:type="dcterms:W3CDTF">2018-09-16T21:54:42Z</dcterms:created>
  <dcterms:modified xsi:type="dcterms:W3CDTF">2018-09-25T18:03:28Z</dcterms:modified>
</cp:coreProperties>
</file>